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6"/>
  </p:notesMasterIdLst>
  <p:sldIdLst>
    <p:sldId id="256" r:id="rId2"/>
    <p:sldId id="257" r:id="rId3"/>
    <p:sldId id="259" r:id="rId4"/>
    <p:sldId id="258" r:id="rId5"/>
    <p:sldId id="260" r:id="rId6"/>
    <p:sldId id="261" r:id="rId7"/>
    <p:sldId id="262" r:id="rId8"/>
    <p:sldId id="263" r:id="rId9"/>
    <p:sldId id="264" r:id="rId10"/>
    <p:sldId id="265" r:id="rId11"/>
    <p:sldId id="266" r:id="rId12"/>
    <p:sldId id="323" r:id="rId13"/>
    <p:sldId id="267" r:id="rId14"/>
    <p:sldId id="268" r:id="rId15"/>
    <p:sldId id="356" r:id="rId16"/>
    <p:sldId id="358" r:id="rId17"/>
    <p:sldId id="357" r:id="rId18"/>
    <p:sldId id="271" r:id="rId19"/>
    <p:sldId id="270" r:id="rId20"/>
    <p:sldId id="273" r:id="rId21"/>
    <p:sldId id="361" r:id="rId22"/>
    <p:sldId id="360" r:id="rId23"/>
    <p:sldId id="359" r:id="rId24"/>
    <p:sldId id="362" r:id="rId25"/>
    <p:sldId id="272" r:id="rId26"/>
    <p:sldId id="363" r:id="rId27"/>
    <p:sldId id="269" r:id="rId28"/>
    <p:sldId id="275" r:id="rId29"/>
    <p:sldId id="274" r:id="rId30"/>
    <p:sldId id="276" r:id="rId31"/>
    <p:sldId id="277" r:id="rId32"/>
    <p:sldId id="281" r:id="rId33"/>
    <p:sldId id="285" r:id="rId34"/>
    <p:sldId id="284" r:id="rId35"/>
    <p:sldId id="282" r:id="rId36"/>
    <p:sldId id="286" r:id="rId37"/>
    <p:sldId id="278" r:id="rId38"/>
    <p:sldId id="279" r:id="rId39"/>
    <p:sldId id="324" r:id="rId40"/>
    <p:sldId id="287" r:id="rId41"/>
    <p:sldId id="292" r:id="rId42"/>
    <p:sldId id="293" r:id="rId43"/>
    <p:sldId id="294" r:id="rId44"/>
    <p:sldId id="297" r:id="rId45"/>
    <p:sldId id="299" r:id="rId46"/>
    <p:sldId id="298" r:id="rId47"/>
    <p:sldId id="300" r:id="rId48"/>
    <p:sldId id="308" r:id="rId49"/>
    <p:sldId id="296" r:id="rId50"/>
    <p:sldId id="295" r:id="rId51"/>
    <p:sldId id="288" r:id="rId52"/>
    <p:sldId id="301" r:id="rId53"/>
    <p:sldId id="319" r:id="rId54"/>
    <p:sldId id="320" r:id="rId55"/>
    <p:sldId id="309" r:id="rId56"/>
    <p:sldId id="321" r:id="rId57"/>
    <p:sldId id="302" r:id="rId58"/>
    <p:sldId id="289" r:id="rId59"/>
    <p:sldId id="290" r:id="rId60"/>
    <p:sldId id="310" r:id="rId61"/>
    <p:sldId id="311" r:id="rId62"/>
    <p:sldId id="303" r:id="rId63"/>
    <p:sldId id="304" r:id="rId64"/>
    <p:sldId id="305" r:id="rId65"/>
    <p:sldId id="306" r:id="rId66"/>
    <p:sldId id="307" r:id="rId67"/>
    <p:sldId id="312" r:id="rId68"/>
    <p:sldId id="315" r:id="rId69"/>
    <p:sldId id="316" r:id="rId70"/>
    <p:sldId id="291" r:id="rId71"/>
    <p:sldId id="317" r:id="rId72"/>
    <p:sldId id="322" r:id="rId73"/>
    <p:sldId id="326" r:id="rId74"/>
    <p:sldId id="327" r:id="rId75"/>
    <p:sldId id="328" r:id="rId76"/>
    <p:sldId id="338" r:id="rId77"/>
    <p:sldId id="337" r:id="rId78"/>
    <p:sldId id="336" r:id="rId79"/>
    <p:sldId id="331" r:id="rId80"/>
    <p:sldId id="330" r:id="rId81"/>
    <p:sldId id="339" r:id="rId82"/>
    <p:sldId id="340" r:id="rId83"/>
    <p:sldId id="341" r:id="rId84"/>
    <p:sldId id="332" r:id="rId85"/>
    <p:sldId id="333" r:id="rId86"/>
    <p:sldId id="343" r:id="rId87"/>
    <p:sldId id="342" r:id="rId88"/>
    <p:sldId id="344" r:id="rId89"/>
    <p:sldId id="345" r:id="rId90"/>
    <p:sldId id="346" r:id="rId91"/>
    <p:sldId id="347" r:id="rId92"/>
    <p:sldId id="334" r:id="rId93"/>
    <p:sldId id="335" r:id="rId94"/>
    <p:sldId id="318" r:id="rId95"/>
    <p:sldId id="325" r:id="rId96"/>
    <p:sldId id="364" r:id="rId97"/>
    <p:sldId id="348" r:id="rId98"/>
    <p:sldId id="349" r:id="rId99"/>
    <p:sldId id="351" r:id="rId100"/>
    <p:sldId id="352" r:id="rId101"/>
    <p:sldId id="353" r:id="rId102"/>
    <p:sldId id="354" r:id="rId103"/>
    <p:sldId id="355" r:id="rId104"/>
    <p:sldId id="350" r:id="rId10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34" autoAdjust="0"/>
  </p:normalViewPr>
  <p:slideViewPr>
    <p:cSldViewPr snapToGrid="0" snapToObjects="1">
      <p:cViewPr>
        <p:scale>
          <a:sx n="75" d="100"/>
          <a:sy n="75" d="100"/>
        </p:scale>
        <p:origin x="-2608" y="-2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notesMaster" Target="notesMasters/notesMaster1.xml"/><Relationship Id="rId107"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presProps" Target="presProps.xml"/><Relationship Id="rId109"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theme" Target="theme/theme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BFB416-59D2-3144-BE7C-B80558ABB0A9}" type="datetimeFigureOut">
              <a:rPr lang="en-US" smtClean="0"/>
              <a:t>11/29/11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3EB606-2C84-3F44-BE68-E19218848137}" type="slidenum">
              <a:rPr lang="en-US" smtClean="0"/>
              <a:t>‹#›</a:t>
            </a:fld>
            <a:endParaRPr lang="en-US"/>
          </a:p>
        </p:txBody>
      </p:sp>
    </p:spTree>
    <p:extLst>
      <p:ext uri="{BB962C8B-B14F-4D97-AF65-F5344CB8AC3E}">
        <p14:creationId xmlns:p14="http://schemas.microsoft.com/office/powerpoint/2010/main" val="20351818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Thanks </a:t>
            </a:r>
            <a:r>
              <a:rPr lang="en-US" baseline="0" dirty="0" err="1" smtClean="0"/>
              <a:t>Jakob</a:t>
            </a:r>
            <a:r>
              <a:rPr lang="en-US" baseline="0" dirty="0" smtClean="0"/>
              <a:t> for the introduction, and to the members of the committee: Anker Jorgensen, Kasper </a:t>
            </a:r>
            <a:r>
              <a:rPr lang="en-US" baseline="0" dirty="0" err="1" smtClean="0"/>
              <a:t>Hornbæk</a:t>
            </a:r>
            <a:r>
              <a:rPr lang="en-US" baseline="0" dirty="0" smtClean="0"/>
              <a:t> and Carl </a:t>
            </a:r>
            <a:r>
              <a:rPr lang="en-US" baseline="0" dirty="0" err="1" smtClean="0"/>
              <a:t>Gutwin</a:t>
            </a:r>
            <a:r>
              <a:rPr lang="en-US" baseline="0" dirty="0" smtClean="0"/>
              <a:t> for being here today.</a:t>
            </a:r>
          </a:p>
          <a:p>
            <a:endParaRPr lang="en-US" baseline="0" dirty="0" smtClean="0"/>
          </a:p>
          <a:p>
            <a:r>
              <a:rPr lang="en-US" baseline="0" dirty="0" smtClean="0"/>
              <a:t>I would also like to greet my supervisor </a:t>
            </a:r>
            <a:r>
              <a:rPr lang="en-US" baseline="0" dirty="0" err="1" smtClean="0"/>
              <a:t>Jakob</a:t>
            </a:r>
            <a:r>
              <a:rPr lang="en-US" baseline="0" dirty="0" smtClean="0"/>
              <a:t> </a:t>
            </a:r>
            <a:r>
              <a:rPr lang="en-US" baseline="0" dirty="0" err="1" smtClean="0"/>
              <a:t>Bardram</a:t>
            </a:r>
            <a:r>
              <a:rPr lang="en-US" baseline="0" dirty="0" smtClean="0"/>
              <a:t>, my co-author in much of this work </a:t>
            </a:r>
            <a:r>
              <a:rPr lang="en-US" baseline="0" dirty="0" err="1" smtClean="0"/>
              <a:t>Aurelien</a:t>
            </a:r>
            <a:r>
              <a:rPr lang="en-US" baseline="0" dirty="0" smtClean="0"/>
              <a:t> Tabard, the members of the PIT lab, the Software Development Group, and the respectable members of the audience.</a:t>
            </a:r>
          </a:p>
          <a:p>
            <a:endParaRPr lang="en-US" baseline="0" dirty="0" smtClean="0"/>
          </a:p>
          <a:p>
            <a:r>
              <a:rPr lang="en-US" baseline="0" dirty="0" smtClean="0"/>
              <a:t>Thank you all for coming!</a:t>
            </a:r>
          </a:p>
          <a:p>
            <a:endParaRPr lang="en-US" baseline="0" dirty="0" smtClean="0"/>
          </a:p>
          <a:p>
            <a:r>
              <a:rPr lang="en-US" baseline="0" dirty="0" smtClean="0"/>
              <a:t>Today, I am presenting the work I have done during my PhD and it’s titled:</a:t>
            </a:r>
          </a:p>
          <a:p>
            <a:r>
              <a:rPr lang="en-US" baseline="0" dirty="0" smtClean="0"/>
              <a:t> Using Infrastructure Awareness to Support the Recruitment of Volunteer Computing Participants.</a:t>
            </a:r>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1</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title is quite telling and I will use it to illustrate the overall work.</a:t>
            </a:r>
          </a:p>
        </p:txBody>
      </p:sp>
      <p:sp>
        <p:nvSpPr>
          <p:cNvPr id="4" name="Slide Number Placeholder 3"/>
          <p:cNvSpPr>
            <a:spLocks noGrp="1"/>
          </p:cNvSpPr>
          <p:nvPr>
            <p:ph type="sldNum" sz="quarter" idx="10"/>
          </p:nvPr>
        </p:nvSpPr>
        <p:spPr/>
        <p:txBody>
          <a:bodyPr/>
          <a:lstStyle/>
          <a:p>
            <a:fld id="{EC3EB606-2C84-3F44-BE68-E19218848137}" type="slidenum">
              <a:rPr lang="en-US" smtClean="0"/>
              <a:t>2</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first element to highlight is the context within which this work is located: volunteer computing.</a:t>
            </a:r>
          </a:p>
          <a:p>
            <a:endParaRPr lang="en-US" baseline="0" dirty="0" smtClean="0"/>
          </a:p>
          <a:p>
            <a:r>
              <a:rPr lang="en-US" baseline="0" dirty="0" smtClean="0"/>
              <a:t>As we will see later, volunteer computing deals with computational systems that allow us to distribute tasks to remote volunteered machines.</a:t>
            </a:r>
          </a:p>
        </p:txBody>
      </p:sp>
      <p:sp>
        <p:nvSpPr>
          <p:cNvPr id="4" name="Slide Number Placeholder 3"/>
          <p:cNvSpPr>
            <a:spLocks noGrp="1"/>
          </p:cNvSpPr>
          <p:nvPr>
            <p:ph type="sldNum" sz="quarter" idx="10"/>
          </p:nvPr>
        </p:nvSpPr>
        <p:spPr/>
        <p:txBody>
          <a:bodyPr/>
          <a:lstStyle/>
          <a:p>
            <a:fld id="{EC3EB606-2C84-3F44-BE68-E19218848137}" type="slidenum">
              <a:rPr lang="en-US" smtClean="0"/>
              <a:t>3</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Within volunteer computing, there are plenty of technical problems like the distribution of tasks.</a:t>
            </a:r>
          </a:p>
          <a:p>
            <a:r>
              <a:rPr lang="en-US" baseline="0" dirty="0" smtClean="0"/>
              <a:t>But there are also more human problems, one of which I studied and is how to recruit participants that can give you the computers you need to run your volunteer computing project.</a:t>
            </a:r>
          </a:p>
        </p:txBody>
      </p:sp>
      <p:sp>
        <p:nvSpPr>
          <p:cNvPr id="4" name="Slide Number Placeholder 3"/>
          <p:cNvSpPr>
            <a:spLocks noGrp="1"/>
          </p:cNvSpPr>
          <p:nvPr>
            <p:ph type="sldNum" sz="quarter" idx="10"/>
          </p:nvPr>
        </p:nvSpPr>
        <p:spPr/>
        <p:txBody>
          <a:bodyPr/>
          <a:lstStyle/>
          <a:p>
            <a:fld id="{EC3EB606-2C84-3F44-BE68-E19218848137}" type="slidenum">
              <a:rPr lang="en-US" smtClean="0"/>
              <a:t>4</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dealing with this problem I propose a concept called Infrastructure Awareness!</a:t>
            </a:r>
          </a:p>
          <a:p>
            <a:r>
              <a:rPr lang="en-US" baseline="0" dirty="0" smtClean="0"/>
              <a:t>Which is based on studies of infrastructures and how we interact with them.</a:t>
            </a:r>
          </a:p>
        </p:txBody>
      </p:sp>
      <p:sp>
        <p:nvSpPr>
          <p:cNvPr id="4" name="Slide Number Placeholder 3"/>
          <p:cNvSpPr>
            <a:spLocks noGrp="1"/>
          </p:cNvSpPr>
          <p:nvPr>
            <p:ph type="sldNum" sz="quarter" idx="10"/>
          </p:nvPr>
        </p:nvSpPr>
        <p:spPr/>
        <p:txBody>
          <a:bodyPr/>
          <a:lstStyle/>
          <a:p>
            <a:fld id="{EC3EB606-2C84-3F44-BE68-E19218848137}" type="slidenum">
              <a:rPr lang="en-US" smtClean="0"/>
              <a:t>5</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Finally, this is an experimental work, which means that we used the infrastructure awareness concept for guiding the design, development, deployment and evaluation of a couple of technologies.</a:t>
            </a:r>
          </a:p>
        </p:txBody>
      </p:sp>
      <p:sp>
        <p:nvSpPr>
          <p:cNvPr id="4" name="Slide Number Placeholder 3"/>
          <p:cNvSpPr>
            <a:spLocks noGrp="1"/>
          </p:cNvSpPr>
          <p:nvPr>
            <p:ph type="sldNum" sz="quarter" idx="10"/>
          </p:nvPr>
        </p:nvSpPr>
        <p:spPr/>
        <p:txBody>
          <a:bodyPr/>
          <a:lstStyle/>
          <a:p>
            <a:fld id="{EC3EB606-2C84-3F44-BE68-E19218848137}" type="slidenum">
              <a:rPr lang="en-US" smtClean="0"/>
              <a:t>6</a:t>
            </a:fld>
            <a:endParaRPr lang="en-US"/>
          </a:p>
        </p:txBody>
      </p:sp>
    </p:spTree>
    <p:extLst>
      <p:ext uri="{BB962C8B-B14F-4D97-AF65-F5344CB8AC3E}">
        <p14:creationId xmlns:p14="http://schemas.microsoft.com/office/powerpoint/2010/main" val="1381229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could see</a:t>
            </a:r>
            <a:r>
              <a:rPr lang="en-US" baseline="0" dirty="0" smtClean="0"/>
              <a:t> from the title itself this is a large work, and therefore I will divide the presentation in 4 parts</a:t>
            </a:r>
          </a:p>
          <a:p>
            <a:endParaRPr lang="en-US" baseline="0" dirty="0" smtClean="0"/>
          </a:p>
          <a:p>
            <a:r>
              <a:rPr lang="en-US" baseline="0" dirty="0" smtClean="0"/>
              <a:t>The first part is the introduction; which will set the stage by laying down the theoretical foundations of this work:</a:t>
            </a:r>
          </a:p>
          <a:p>
            <a:r>
              <a:rPr lang="en-US" baseline="0" dirty="0" smtClean="0"/>
              <a:t> - I will introduce volunteer computing and the participant recruitment problem.</a:t>
            </a:r>
          </a:p>
          <a:p>
            <a:r>
              <a:rPr lang="en-US" baseline="0" dirty="0" smtClean="0"/>
              <a:t> - We will look at existing approaches to tackle this problem.</a:t>
            </a:r>
          </a:p>
          <a:p>
            <a:r>
              <a:rPr lang="en-US" baseline="0" dirty="0" smtClean="0"/>
              <a:t> - And finally, I will introduce what I believe is the core of the problem (the invisibility of computational infrastructures) and the proposed conceptual solution (the concept of infrastructure awareness).</a:t>
            </a:r>
          </a:p>
        </p:txBody>
      </p:sp>
      <p:sp>
        <p:nvSpPr>
          <p:cNvPr id="4" name="Slide Number Placeholder 3"/>
          <p:cNvSpPr>
            <a:spLocks noGrp="1"/>
          </p:cNvSpPr>
          <p:nvPr>
            <p:ph type="sldNum" sz="quarter" idx="10"/>
          </p:nvPr>
        </p:nvSpPr>
        <p:spPr/>
        <p:txBody>
          <a:bodyPr/>
          <a:lstStyle/>
          <a:p>
            <a:fld id="{EC3EB606-2C84-3F44-BE68-E19218848137}" type="slidenum">
              <a:rPr lang="en-US" smtClean="0"/>
              <a:t>7</a:t>
            </a:fld>
            <a:endParaRPr lang="en-US"/>
          </a:p>
        </p:txBody>
      </p:sp>
    </p:spTree>
    <p:extLst>
      <p:ext uri="{BB962C8B-B14F-4D97-AF65-F5344CB8AC3E}">
        <p14:creationId xmlns:p14="http://schemas.microsoft.com/office/powerpoint/2010/main" val="865495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second part, we will look at how</a:t>
            </a:r>
            <a:r>
              <a:rPr lang="en-US" baseline="0" dirty="0" smtClean="0"/>
              <a:t> this theory is articulated into the design of two infrastructure awareness systems: </a:t>
            </a:r>
            <a:r>
              <a:rPr lang="en-US" baseline="0" dirty="0" err="1" smtClean="0"/>
              <a:t>GridOrbit</a:t>
            </a:r>
            <a:r>
              <a:rPr lang="en-US" baseline="0" dirty="0" smtClean="0"/>
              <a:t> public display and </a:t>
            </a:r>
            <a:r>
              <a:rPr lang="en-US" baseline="0" dirty="0" err="1" smtClean="0"/>
              <a:t>GridOrbit</a:t>
            </a:r>
            <a:r>
              <a:rPr lang="en-US" baseline="0" dirty="0" smtClean="0"/>
              <a:t> notification system.</a:t>
            </a:r>
          </a:p>
          <a:p>
            <a:endParaRPr lang="en-US" baseline="0" dirty="0" smtClean="0"/>
          </a:p>
          <a:p>
            <a:r>
              <a:rPr lang="en-US" baseline="0" dirty="0" smtClean="0"/>
              <a:t>I will briefly present the fieldwork studies that informed our designs, and the particular design process we followed.</a:t>
            </a:r>
          </a:p>
        </p:txBody>
      </p:sp>
      <p:sp>
        <p:nvSpPr>
          <p:cNvPr id="4" name="Slide Number Placeholder 3"/>
          <p:cNvSpPr>
            <a:spLocks noGrp="1"/>
          </p:cNvSpPr>
          <p:nvPr>
            <p:ph type="sldNum" sz="quarter" idx="10"/>
          </p:nvPr>
        </p:nvSpPr>
        <p:spPr/>
        <p:txBody>
          <a:bodyPr/>
          <a:lstStyle/>
          <a:p>
            <a:fld id="{EC3EB606-2C84-3F44-BE68-E19218848137}" type="slidenum">
              <a:rPr lang="en-US" smtClean="0"/>
              <a:t>8</a:t>
            </a:fld>
            <a:endParaRPr lang="en-US"/>
          </a:p>
        </p:txBody>
      </p:sp>
    </p:spTree>
    <p:extLst>
      <p:ext uri="{BB962C8B-B14F-4D97-AF65-F5344CB8AC3E}">
        <p14:creationId xmlns:p14="http://schemas.microsoft.com/office/powerpoint/2010/main" val="1550578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part will concentrate on the in-the-wild evaluation of</a:t>
            </a:r>
            <a:r>
              <a:rPr lang="en-US" baseline="0" dirty="0" smtClean="0"/>
              <a:t> the Mini-Grid and the </a:t>
            </a:r>
            <a:r>
              <a:rPr lang="en-US" baseline="0" dirty="0" err="1" smtClean="0"/>
              <a:t>GridOrbit</a:t>
            </a:r>
            <a:r>
              <a:rPr lang="en-US" baseline="0" dirty="0" smtClean="0"/>
              <a:t> systems.</a:t>
            </a:r>
          </a:p>
          <a:p>
            <a:endParaRPr lang="en-US" baseline="0" dirty="0" smtClean="0"/>
          </a:p>
          <a:p>
            <a:r>
              <a:rPr lang="en-US" baseline="0" dirty="0" smtClean="0"/>
              <a:t>And we will look at the study set-up, and the many results derived from the data we captured.</a:t>
            </a:r>
          </a:p>
        </p:txBody>
      </p:sp>
      <p:sp>
        <p:nvSpPr>
          <p:cNvPr id="4" name="Slide Number Placeholder 3"/>
          <p:cNvSpPr>
            <a:spLocks noGrp="1"/>
          </p:cNvSpPr>
          <p:nvPr>
            <p:ph type="sldNum" sz="quarter" idx="10"/>
          </p:nvPr>
        </p:nvSpPr>
        <p:spPr/>
        <p:txBody>
          <a:bodyPr/>
          <a:lstStyle/>
          <a:p>
            <a:fld id="{EC3EB606-2C84-3F44-BE68-E19218848137}" type="slidenum">
              <a:rPr lang="en-US" smtClean="0"/>
              <a:t>9</a:t>
            </a:fld>
            <a:endParaRPr lang="en-US"/>
          </a:p>
        </p:txBody>
      </p:sp>
    </p:spTree>
    <p:extLst>
      <p:ext uri="{BB962C8B-B14F-4D97-AF65-F5344CB8AC3E}">
        <p14:creationId xmlns:p14="http://schemas.microsoft.com/office/powerpoint/2010/main" val="2278690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fourth and final part will</a:t>
            </a:r>
            <a:r>
              <a:rPr lang="en-US" baseline="0" dirty="0" smtClean="0"/>
              <a:t> reflect on the whole exploration, by looking at the different hypotheses implicit in our approach and designs,</a:t>
            </a:r>
          </a:p>
          <a:p>
            <a:r>
              <a:rPr lang="en-US" baseline="0" dirty="0" smtClean="0"/>
              <a:t> and comparing them to the results we captured.</a:t>
            </a:r>
          </a:p>
          <a:p>
            <a:endParaRPr lang="en-US" baseline="0" dirty="0" smtClean="0"/>
          </a:p>
          <a:p>
            <a:r>
              <a:rPr lang="en-US" baseline="0" dirty="0" smtClean="0"/>
              <a:t>Then, I will present a couple of reflections: The first, about applying infrastructure awareness to volunteer computing.</a:t>
            </a:r>
          </a:p>
          <a:p>
            <a:r>
              <a:rPr lang="en-US" baseline="0" dirty="0" smtClean="0"/>
              <a:t>And the second, about how I see infrastructure awareness play out in a world full of computational infrastructures.</a:t>
            </a:r>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10</a:t>
            </a:fld>
            <a:endParaRPr lang="en-US"/>
          </a:p>
        </p:txBody>
      </p:sp>
    </p:spTree>
    <p:extLst>
      <p:ext uri="{BB962C8B-B14F-4D97-AF65-F5344CB8AC3E}">
        <p14:creationId xmlns:p14="http://schemas.microsoft.com/office/powerpoint/2010/main" val="112268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’s start with the first part: The Introduction</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11</a:t>
            </a:fld>
            <a:endParaRPr lang="en-US"/>
          </a:p>
        </p:txBody>
      </p:sp>
    </p:spTree>
    <p:extLst>
      <p:ext uri="{BB962C8B-B14F-4D97-AF65-F5344CB8AC3E}">
        <p14:creationId xmlns:p14="http://schemas.microsoft.com/office/powerpoint/2010/main" val="4166202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research leading to my dissertation, and the context of this work, is a volunteer computing system called the </a:t>
            </a:r>
            <a:r>
              <a:rPr lang="en-US" baseline="0" dirty="0" err="1" smtClean="0"/>
              <a:t>MiniGrid</a:t>
            </a:r>
            <a:r>
              <a:rPr lang="en-US" baseline="0"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A Mini-Grid</a:t>
            </a:r>
            <a:r>
              <a:rPr lang="da-DK" baseline="0" dirty="0" smtClean="0"/>
              <a:t> is a </a:t>
            </a:r>
            <a:r>
              <a:rPr lang="da-DK" baseline="0" dirty="0" err="1" smtClean="0"/>
              <a:t>dristibuted</a:t>
            </a:r>
            <a:r>
              <a:rPr lang="da-DK" baseline="0" dirty="0" smtClean="0"/>
              <a:t> </a:t>
            </a:r>
            <a:r>
              <a:rPr lang="da-DK" baseline="0" dirty="0" err="1" smtClean="0"/>
              <a:t>computing</a:t>
            </a:r>
            <a:r>
              <a:rPr lang="da-DK" baseline="0" dirty="0" smtClean="0"/>
              <a:t> </a:t>
            </a:r>
            <a:r>
              <a:rPr lang="da-DK" baseline="0" dirty="0" err="1" smtClean="0"/>
              <a:t>infrastructure</a:t>
            </a:r>
            <a:r>
              <a:rPr lang="da-DK" baseline="0" dirty="0" smtClean="0"/>
              <a:t> </a:t>
            </a:r>
            <a:r>
              <a:rPr lang="da-DK" baseline="0" dirty="0" err="1" smtClean="0"/>
              <a:t>where</a:t>
            </a:r>
            <a:r>
              <a:rPr lang="da-DK" baseline="0" dirty="0" smtClean="0"/>
              <a:t> </a:t>
            </a:r>
            <a:r>
              <a:rPr lang="da-DK" baseline="0" dirty="0" err="1" smtClean="0"/>
              <a:t>users</a:t>
            </a:r>
            <a:r>
              <a:rPr lang="da-DK" baseline="0" dirty="0" smtClean="0"/>
              <a:t> </a:t>
            </a:r>
            <a:r>
              <a:rPr lang="da-DK" baseline="0" dirty="0" err="1" smtClean="0"/>
              <a:t>voluntarily</a:t>
            </a:r>
            <a:r>
              <a:rPr lang="da-DK" baseline="0" dirty="0" smtClean="0"/>
              <a:t> </a:t>
            </a:r>
            <a:r>
              <a:rPr lang="da-DK" baseline="0" dirty="0" err="1" smtClean="0"/>
              <a:t>donate</a:t>
            </a:r>
            <a:r>
              <a:rPr lang="da-DK" baseline="0" dirty="0" smtClean="0"/>
              <a:t> </a:t>
            </a:r>
            <a:r>
              <a:rPr lang="da-DK" baseline="0" dirty="0" err="1" smtClean="0"/>
              <a:t>computing</a:t>
            </a:r>
            <a:r>
              <a:rPr lang="da-DK" baseline="0" dirty="0" smtClean="0"/>
              <a:t> power to </a:t>
            </a:r>
            <a:r>
              <a:rPr lang="da-DK" baseline="0" dirty="0" err="1" smtClean="0"/>
              <a:t>execute</a:t>
            </a:r>
            <a:r>
              <a:rPr lang="da-DK" baseline="0" dirty="0" smtClean="0"/>
              <a:t> </a:t>
            </a:r>
            <a:r>
              <a:rPr lang="da-DK" baseline="0" dirty="0" err="1" smtClean="0"/>
              <a:t>everyone’s</a:t>
            </a:r>
            <a:r>
              <a:rPr lang="da-DK" baseline="0" dirty="0" smtClean="0"/>
              <a:t> </a:t>
            </a:r>
            <a:r>
              <a:rPr lang="da-DK" baseline="0" dirty="0" err="1" smtClean="0"/>
              <a:t>tasks</a:t>
            </a:r>
            <a:r>
              <a:rPr lang="da-DK"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So, </a:t>
            </a:r>
            <a:r>
              <a:rPr lang="da-DK" baseline="0" dirty="0" err="1" smtClean="0"/>
              <a:t>tasks</a:t>
            </a:r>
            <a:r>
              <a:rPr lang="da-DK" baseline="0" dirty="0" smtClean="0"/>
              <a:t> </a:t>
            </a:r>
            <a:r>
              <a:rPr lang="da-DK" baseline="0" dirty="0" err="1" smtClean="0"/>
              <a:t>that</a:t>
            </a:r>
            <a:r>
              <a:rPr lang="da-DK" baseline="0" dirty="0" smtClean="0"/>
              <a:t> </a:t>
            </a:r>
            <a:r>
              <a:rPr lang="da-DK" baseline="0" dirty="0" err="1" smtClean="0"/>
              <a:t>were</a:t>
            </a:r>
            <a:r>
              <a:rPr lang="da-DK" baseline="0" dirty="0" smtClean="0"/>
              <a:t> </a:t>
            </a:r>
            <a:r>
              <a:rPr lang="da-DK" baseline="0" dirty="0" err="1" smtClean="0"/>
              <a:t>previously</a:t>
            </a:r>
            <a:r>
              <a:rPr lang="da-DK" baseline="0" dirty="0" smtClean="0"/>
              <a:t> </a:t>
            </a:r>
            <a:r>
              <a:rPr lang="da-DK" baseline="0" dirty="0" err="1" smtClean="0"/>
              <a:t>executed</a:t>
            </a:r>
            <a:r>
              <a:rPr lang="da-DK" baseline="0" dirty="0" smtClean="0"/>
              <a:t> in a single </a:t>
            </a:r>
            <a:r>
              <a:rPr lang="da-DK" baseline="0" dirty="0" err="1" smtClean="0"/>
              <a:t>machine</a:t>
            </a:r>
            <a:r>
              <a:rPr lang="da-DK" baseline="0" dirty="0" smtClean="0"/>
              <a:t> </a:t>
            </a:r>
            <a:r>
              <a:rPr lang="da-DK" baseline="0" dirty="0" err="1" smtClean="0"/>
              <a:t>are</a:t>
            </a:r>
            <a:r>
              <a:rPr lang="da-DK" baseline="0" dirty="0" smtClean="0"/>
              <a:t> </a:t>
            </a:r>
            <a:r>
              <a:rPr lang="da-DK" baseline="0" dirty="0" err="1" smtClean="0"/>
              <a:t>broken</a:t>
            </a:r>
            <a:r>
              <a:rPr lang="da-DK" baseline="0" dirty="0" smtClean="0"/>
              <a:t> </a:t>
            </a:r>
            <a:r>
              <a:rPr lang="da-DK" baseline="0" dirty="0" err="1" smtClean="0"/>
              <a:t>down</a:t>
            </a:r>
            <a:r>
              <a:rPr lang="da-DK" baseline="0" dirty="0" smtClean="0"/>
              <a:t> </a:t>
            </a:r>
            <a:r>
              <a:rPr lang="da-DK" baseline="0" dirty="0" err="1" smtClean="0"/>
              <a:t>into</a:t>
            </a:r>
            <a:r>
              <a:rPr lang="da-DK" baseline="0" dirty="0" smtClean="0"/>
              <a:t> </a:t>
            </a:r>
            <a:r>
              <a:rPr lang="da-DK" baseline="0" dirty="0" err="1" smtClean="0"/>
              <a:t>pieces</a:t>
            </a:r>
            <a:r>
              <a:rPr lang="da-DK" baseline="0" dirty="0" smtClean="0"/>
              <a:t> and </a:t>
            </a:r>
            <a:r>
              <a:rPr lang="da-DK" baseline="0" dirty="0" err="1" smtClean="0"/>
              <a:t>distributed</a:t>
            </a:r>
            <a:r>
              <a:rPr lang="da-DK" baseline="0" dirty="0" smtClean="0"/>
              <a:t> </a:t>
            </a:r>
            <a:r>
              <a:rPr lang="da-DK" baseline="0" dirty="0" err="1" smtClean="0"/>
              <a:t>among</a:t>
            </a:r>
            <a:r>
              <a:rPr lang="da-DK" baseline="0" dirty="0" smtClean="0"/>
              <a:t> the Mini-Grid </a:t>
            </a:r>
            <a:r>
              <a:rPr lang="da-DK" baseline="0" dirty="0" err="1" smtClean="0"/>
              <a:t>members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r>
              <a:rPr lang="da-DK" baseline="0" dirty="0" smtClean="0"/>
              <a:t>As more computers </a:t>
            </a:r>
            <a:r>
              <a:rPr lang="da-DK" baseline="0" dirty="0" err="1" smtClean="0"/>
              <a:t>join</a:t>
            </a:r>
            <a:r>
              <a:rPr lang="da-DK" baseline="0" dirty="0" smtClean="0"/>
              <a:t> the </a:t>
            </a:r>
            <a:r>
              <a:rPr lang="da-DK" baseline="0" dirty="0" err="1" smtClean="0"/>
              <a:t>minigrid</a:t>
            </a:r>
            <a:r>
              <a:rPr lang="da-DK" baseline="0" dirty="0" smtClean="0"/>
              <a:t>, </a:t>
            </a:r>
            <a:r>
              <a:rPr lang="da-DK" baseline="0" dirty="0" err="1" smtClean="0"/>
              <a:t>its</a:t>
            </a:r>
            <a:r>
              <a:rPr lang="da-DK" baseline="0" dirty="0" smtClean="0"/>
              <a:t> </a:t>
            </a:r>
            <a:r>
              <a:rPr lang="da-DK" baseline="0" dirty="0" err="1" smtClean="0"/>
              <a:t>capacity</a:t>
            </a:r>
            <a:r>
              <a:rPr lang="da-DK" baseline="0" dirty="0" smtClean="0"/>
              <a:t> </a:t>
            </a:r>
            <a:r>
              <a:rPr lang="da-DK" baseline="0" dirty="0" err="1" smtClean="0"/>
              <a:t>increases</a:t>
            </a:r>
            <a:r>
              <a:rPr lang="da-DK" baseline="0" dirty="0" smtClean="0"/>
              <a:t>, and </a:t>
            </a:r>
            <a:r>
              <a:rPr lang="da-DK" baseline="0" dirty="0" err="1" smtClean="0"/>
              <a:t>there</a:t>
            </a:r>
            <a:r>
              <a:rPr lang="da-DK" baseline="0" dirty="0" smtClean="0"/>
              <a:t> </a:t>
            </a:r>
            <a:r>
              <a:rPr lang="da-DK" baseline="0" dirty="0" err="1" smtClean="0"/>
              <a:t>are</a:t>
            </a:r>
            <a:r>
              <a:rPr lang="da-DK" baseline="0" dirty="0" smtClean="0"/>
              <a:t> </a:t>
            </a:r>
            <a:r>
              <a:rPr lang="da-DK" baseline="0" dirty="0" err="1" smtClean="0"/>
              <a:t>gains</a:t>
            </a:r>
            <a:r>
              <a:rPr lang="da-DK" baseline="0" dirty="0" smtClean="0"/>
              <a:t> in </a:t>
            </a:r>
            <a:r>
              <a:rPr lang="da-DK" baseline="0" dirty="0" err="1" smtClean="0"/>
              <a:t>robustness</a:t>
            </a:r>
            <a:r>
              <a:rPr lang="da-DK" baseline="0" dirty="0" smtClean="0"/>
              <a:t> and </a:t>
            </a:r>
            <a:r>
              <a:rPr lang="da-DK" baseline="0" dirty="0" err="1" smtClean="0"/>
              <a:t>stability</a:t>
            </a:r>
            <a:r>
              <a:rPr lang="da-DK" baseline="0" dirty="0" smtClean="0"/>
              <a:t>. </a:t>
            </a:r>
          </a:p>
          <a:p>
            <a:endParaRPr lang="da-DK" baseline="0" dirty="0" smtClean="0"/>
          </a:p>
          <a:p>
            <a:r>
              <a:rPr lang="da-DK" baseline="0" dirty="0" smtClean="0"/>
              <a:t>[CLICK]</a:t>
            </a:r>
          </a:p>
          <a:p>
            <a:endParaRPr lang="da-DK" baseline="0" dirty="0" smtClean="0"/>
          </a:p>
          <a:p>
            <a:r>
              <a:rPr lang="da-DK" baseline="0" dirty="0" err="1" smtClean="0"/>
              <a:t>Like</a:t>
            </a:r>
            <a:r>
              <a:rPr lang="da-DK" baseline="0" dirty="0" smtClean="0"/>
              <a:t> the Mini-Grid, </a:t>
            </a:r>
            <a:r>
              <a:rPr lang="da-DK" baseline="0" dirty="0" err="1" smtClean="0"/>
              <a:t>there</a:t>
            </a:r>
            <a:r>
              <a:rPr lang="da-DK" baseline="0" dirty="0" smtClean="0"/>
              <a:t> </a:t>
            </a:r>
            <a:r>
              <a:rPr lang="da-DK" baseline="0" dirty="0" err="1" smtClean="0"/>
              <a:t>exists</a:t>
            </a:r>
            <a:r>
              <a:rPr lang="da-DK" baseline="0" dirty="0" smtClean="0"/>
              <a:t> </a:t>
            </a:r>
            <a:r>
              <a:rPr lang="da-DK" baseline="0" dirty="0" err="1" smtClean="0"/>
              <a:t>other</a:t>
            </a:r>
            <a:r>
              <a:rPr lang="da-DK" baseline="0" dirty="0" smtClean="0"/>
              <a:t> </a:t>
            </a:r>
            <a:r>
              <a:rPr lang="da-DK" baseline="0" dirty="0" err="1" smtClean="0"/>
              <a:t>similar</a:t>
            </a:r>
            <a:r>
              <a:rPr lang="da-DK" baseline="0" dirty="0" smtClean="0"/>
              <a:t> </a:t>
            </a:r>
            <a:r>
              <a:rPr lang="da-DK" baseline="0" dirty="0" err="1" smtClean="0"/>
              <a:t>infrastructures</a:t>
            </a:r>
            <a:r>
              <a:rPr lang="da-DK" baseline="0" dirty="0" smtClean="0"/>
              <a:t> </a:t>
            </a:r>
            <a:r>
              <a:rPr lang="da-DK" baseline="0" dirty="0" err="1" smtClean="0"/>
              <a:t>like</a:t>
            </a:r>
            <a:r>
              <a:rPr lang="da-DK" baseline="0" dirty="0" smtClean="0"/>
              <a:t> BOINC (</a:t>
            </a:r>
            <a:r>
              <a:rPr lang="da-DK" baseline="0" dirty="0" err="1" smtClean="0"/>
              <a:t>which</a:t>
            </a:r>
            <a:r>
              <a:rPr lang="da-DK" baseline="0" dirty="0" smtClean="0"/>
              <a:t> supports the </a:t>
            </a:r>
            <a:r>
              <a:rPr lang="da-DK" baseline="0" dirty="0" err="1" smtClean="0"/>
              <a:t>seti@home</a:t>
            </a:r>
            <a:r>
              <a:rPr lang="da-DK" baseline="0" dirty="0" smtClean="0"/>
              <a:t> </a:t>
            </a:r>
            <a:r>
              <a:rPr lang="da-DK" baseline="0" dirty="0" err="1" smtClean="0"/>
              <a:t>project</a:t>
            </a:r>
            <a:r>
              <a:rPr lang="da-DK" baseline="0" dirty="0" smtClean="0"/>
              <a:t>), </a:t>
            </a:r>
            <a:r>
              <a:rPr lang="da-DK" baseline="0" dirty="0" err="1" smtClean="0"/>
              <a:t>OurGrid</a:t>
            </a:r>
            <a:r>
              <a:rPr lang="da-DK" baseline="0" dirty="0" smtClean="0"/>
              <a:t> or IBM’s World </a:t>
            </a:r>
            <a:r>
              <a:rPr lang="da-DK" baseline="0" dirty="0" err="1" smtClean="0"/>
              <a:t>Community</a:t>
            </a:r>
            <a:r>
              <a:rPr lang="da-DK" baseline="0" dirty="0" smtClean="0"/>
              <a:t> Grid.</a:t>
            </a:r>
          </a:p>
        </p:txBody>
      </p:sp>
      <p:sp>
        <p:nvSpPr>
          <p:cNvPr id="4" name="Slide Number Placeholder 3"/>
          <p:cNvSpPr>
            <a:spLocks noGrp="1"/>
          </p:cNvSpPr>
          <p:nvPr>
            <p:ph type="sldNum" sz="quarter" idx="10"/>
          </p:nvPr>
        </p:nvSpPr>
        <p:spPr/>
        <p:txBody>
          <a:bodyPr/>
          <a:lstStyle/>
          <a:p>
            <a:fld id="{EC3EB606-2C84-3F44-BE68-E19218848137}" type="slidenum">
              <a:rPr lang="en-US" smtClean="0"/>
              <a:t>13</a:t>
            </a:fld>
            <a:endParaRPr lang="en-US"/>
          </a:p>
        </p:txBody>
      </p:sp>
    </p:spTree>
    <p:extLst>
      <p:ext uri="{BB962C8B-B14F-4D97-AF65-F5344CB8AC3E}">
        <p14:creationId xmlns:p14="http://schemas.microsoft.com/office/powerpoint/2010/main" val="1860063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a:t>
            </a:r>
            <a:r>
              <a:rPr lang="en-US" baseline="0" dirty="0" smtClean="0"/>
              <a:t> success of platforms like BOINC with 37 projects and more than 2 million participants inspired innovators to try different ways to tap into the collective resources of internet volunteers,</a:t>
            </a:r>
            <a:br>
              <a:rPr lang="en-US" baseline="0" dirty="0" smtClean="0"/>
            </a:br>
            <a:r>
              <a:rPr lang="en-US" baseline="0" dirty="0" smtClean="0"/>
              <a:t> for sharing not only computing power, but also other resources like storage, network connectivity, and human intellect.</a:t>
            </a:r>
          </a:p>
          <a:p>
            <a:endParaRPr lang="en-US" baseline="0" dirty="0" smtClean="0"/>
          </a:p>
          <a:p>
            <a:r>
              <a:rPr lang="en-US" baseline="0" dirty="0" smtClean="0"/>
              <a:t>[CLICK]</a:t>
            </a:r>
          </a:p>
          <a:p>
            <a:endParaRPr lang="en-US" baseline="0" dirty="0" smtClean="0"/>
          </a:p>
          <a:p>
            <a:r>
              <a:rPr lang="en-US" baseline="0" dirty="0" smtClean="0"/>
              <a:t>This more general class of infrastructures is what I call Participative Computational Infrastructures, and are defined as infrastructures that depend … </a:t>
            </a:r>
          </a:p>
        </p:txBody>
      </p:sp>
      <p:sp>
        <p:nvSpPr>
          <p:cNvPr id="4" name="Slide Number Placeholder 3"/>
          <p:cNvSpPr>
            <a:spLocks noGrp="1"/>
          </p:cNvSpPr>
          <p:nvPr>
            <p:ph type="sldNum" sz="quarter" idx="10"/>
          </p:nvPr>
        </p:nvSpPr>
        <p:spPr/>
        <p:txBody>
          <a:bodyPr/>
          <a:lstStyle/>
          <a:p>
            <a:fld id="{EC3EB606-2C84-3F44-BE68-E19218848137}" type="slidenum">
              <a:rPr lang="en-US" smtClean="0"/>
              <a:t>14</a:t>
            </a:fld>
            <a:endParaRPr lang="en-US"/>
          </a:p>
        </p:txBody>
      </p:sp>
    </p:spTree>
    <p:extLst>
      <p:ext uri="{BB962C8B-B14F-4D97-AF65-F5344CB8AC3E}">
        <p14:creationId xmlns:p14="http://schemas.microsoft.com/office/powerpoint/2010/main" val="2014964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participative</a:t>
            </a:r>
            <a:r>
              <a:rPr lang="en-US" baseline="0" dirty="0" smtClean="0"/>
              <a:t> computational infrastructures include </a:t>
            </a:r>
            <a:r>
              <a:rPr lang="en-US" baseline="0" dirty="0" err="1" smtClean="0"/>
              <a:t>FoldIt</a:t>
            </a:r>
            <a:r>
              <a:rPr lang="en-US" baseline="0" dirty="0" smtClean="0"/>
              <a:t>, where over 57.000 participants fold proteins as if it was a game.</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15</a:t>
            </a:fld>
            <a:endParaRPr lang="en-US"/>
          </a:p>
        </p:txBody>
      </p:sp>
    </p:spTree>
    <p:extLst>
      <p:ext uri="{BB962C8B-B14F-4D97-AF65-F5344CB8AC3E}">
        <p14:creationId xmlns:p14="http://schemas.microsoft.com/office/powerpoint/2010/main" val="1473045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BitTorrent</a:t>
            </a:r>
            <a:r>
              <a:rPr lang="en-US" baseline="0" dirty="0" smtClean="0"/>
              <a:t>, where millions of participants share their data files; mainly music and videos.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16</a:t>
            </a:fld>
            <a:endParaRPr lang="en-US"/>
          </a:p>
        </p:txBody>
      </p:sp>
    </p:spTree>
    <p:extLst>
      <p:ext uri="{BB962C8B-B14F-4D97-AF65-F5344CB8AC3E}">
        <p14:creationId xmlns:p14="http://schemas.microsoft.com/office/powerpoint/2010/main" val="1889330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FON, where by</a:t>
            </a:r>
            <a:r>
              <a:rPr lang="en-US" baseline="0" dirty="0" smtClean="0"/>
              <a:t> May 2011 there were over 4 million shared </a:t>
            </a:r>
            <a:r>
              <a:rPr lang="en-US" baseline="0" dirty="0" err="1" smtClean="0"/>
              <a:t>WiFi</a:t>
            </a:r>
            <a:r>
              <a:rPr lang="en-US" baseline="0" dirty="0" smtClean="0"/>
              <a:t> connections available.</a:t>
            </a:r>
          </a:p>
          <a:p>
            <a:endParaRPr lang="en-US" baseline="0" dirty="0" smtClean="0"/>
          </a:p>
          <a:p>
            <a:r>
              <a:rPr lang="en-US" baseline="0" dirty="0" smtClean="0"/>
              <a:t>As you can imagine, each of these infrastructures have very complicated technical problems to solve: </a:t>
            </a:r>
          </a:p>
          <a:p>
            <a:r>
              <a:rPr lang="en-US" baseline="0" dirty="0" smtClean="0"/>
              <a:t> like task distribution in volunteer computing, </a:t>
            </a:r>
          </a:p>
          <a:p>
            <a:r>
              <a:rPr lang="en-US" baseline="0" dirty="0" smtClean="0"/>
              <a:t> or file redundancy in </a:t>
            </a:r>
            <a:r>
              <a:rPr lang="en-US" baseline="0" dirty="0" err="1" smtClean="0"/>
              <a:t>BitTorrent</a:t>
            </a:r>
            <a:r>
              <a:rPr lang="en-US" baseline="0" dirty="0" smtClean="0"/>
              <a:t>,</a:t>
            </a:r>
          </a:p>
          <a:p>
            <a:r>
              <a:rPr lang="en-US" baseline="0" dirty="0" smtClean="0"/>
              <a:t> or network security in FON!</a:t>
            </a:r>
          </a:p>
          <a:p>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17</a:t>
            </a:fld>
            <a:endParaRPr lang="en-US"/>
          </a:p>
        </p:txBody>
      </p:sp>
    </p:spTree>
    <p:extLst>
      <p:ext uri="{BB962C8B-B14F-4D97-AF65-F5344CB8AC3E}">
        <p14:creationId xmlns:p14="http://schemas.microsoft.com/office/powerpoint/2010/main" val="2202903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and let me quote myself here quoting Butler: regardless… </a:t>
            </a:r>
          </a:p>
          <a:p>
            <a:endParaRPr lang="en-US" baseline="0" dirty="0" smtClean="0"/>
          </a:p>
          <a:p>
            <a:r>
              <a:rPr lang="en-US" baseline="0" dirty="0" smtClean="0"/>
              <a:t>Which basically means, we need to get people using the system in order for the system to provide real value.</a:t>
            </a:r>
          </a:p>
        </p:txBody>
      </p:sp>
      <p:sp>
        <p:nvSpPr>
          <p:cNvPr id="4" name="Slide Number Placeholder 3"/>
          <p:cNvSpPr>
            <a:spLocks noGrp="1"/>
          </p:cNvSpPr>
          <p:nvPr>
            <p:ph type="sldNum" sz="quarter" idx="10"/>
          </p:nvPr>
        </p:nvSpPr>
        <p:spPr/>
        <p:txBody>
          <a:bodyPr/>
          <a:lstStyle/>
          <a:p>
            <a:fld id="{EC3EB606-2C84-3F44-BE68-E19218848137}" type="slidenum">
              <a:rPr lang="en-US" smtClean="0"/>
              <a:t>18</a:t>
            </a:fld>
            <a:endParaRPr lang="en-US"/>
          </a:p>
        </p:txBody>
      </p:sp>
    </p:spTree>
    <p:extLst>
      <p:ext uri="{BB962C8B-B14F-4D97-AF65-F5344CB8AC3E}">
        <p14:creationId xmlns:p14="http://schemas.microsoft.com/office/powerpoint/2010/main" val="681245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we stay focused on the recruitment problem, there are two mayor lines of work: One, led by researchers, studies the motivations people have to participate in such efforts.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And another one, championed by practitioners, relates to the technical tools and strategies that support the recruitment and maintenance of participants.</a:t>
            </a:r>
          </a:p>
        </p:txBody>
      </p:sp>
      <p:sp>
        <p:nvSpPr>
          <p:cNvPr id="4" name="Slide Number Placeholder 3"/>
          <p:cNvSpPr>
            <a:spLocks noGrp="1"/>
          </p:cNvSpPr>
          <p:nvPr>
            <p:ph type="sldNum" sz="quarter" idx="10"/>
          </p:nvPr>
        </p:nvSpPr>
        <p:spPr/>
        <p:txBody>
          <a:bodyPr/>
          <a:lstStyle/>
          <a:p>
            <a:fld id="{EC3EB606-2C84-3F44-BE68-E19218848137}" type="slidenum">
              <a:rPr lang="en-US" smtClean="0"/>
              <a:t>19</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 me start with the motivational factors:</a:t>
            </a:r>
          </a:p>
          <a:p>
            <a:endParaRPr lang="en-US" baseline="0" dirty="0" smtClean="0"/>
          </a:p>
          <a:p>
            <a:r>
              <a:rPr lang="en-US" baseline="0" dirty="0" smtClean="0"/>
              <a:t>This line of research focuses on the motives that come into play when a person participates.</a:t>
            </a:r>
          </a:p>
          <a:p>
            <a:endParaRPr lang="en-US" baseline="0" dirty="0" smtClean="0"/>
          </a:p>
          <a:p>
            <a:r>
              <a:rPr lang="en-US" baseline="0" dirty="0" smtClean="0"/>
              <a:t>The general topics within this line of research include defining a motivational models, </a:t>
            </a:r>
          </a:p>
          <a:p>
            <a:r>
              <a:rPr lang="en-US" baseline="0" dirty="0" smtClean="0"/>
              <a:t> validating these models with participants through user studies (survey, interviews),</a:t>
            </a:r>
          </a:p>
          <a:p>
            <a:r>
              <a:rPr lang="en-US" baseline="0" dirty="0" smtClean="0"/>
              <a:t> and, sometimes, comparing the reported motivations with the participant’s actual contributions.</a:t>
            </a:r>
          </a:p>
          <a:p>
            <a:endParaRPr lang="en-US" baseline="0" dirty="0" smtClean="0"/>
          </a:p>
          <a:p>
            <a:r>
              <a:rPr lang="en-US" baseline="0" dirty="0" smtClean="0"/>
              <a:t>All this work with the longer term goal of suggesting what kind of technologies should be built to support this kind of participation. </a:t>
            </a:r>
          </a:p>
          <a:p>
            <a:endParaRPr lang="en-US" baseline="0" dirty="0" smtClean="0"/>
          </a:p>
          <a:p>
            <a:r>
              <a:rPr lang="en-US" baseline="0" dirty="0" smtClean="0"/>
              <a:t>However, at the time of writing there was work only in the models and the studies, and only some references to the possible use of motivation or persuasive techniques.</a:t>
            </a:r>
          </a:p>
        </p:txBody>
      </p:sp>
      <p:sp>
        <p:nvSpPr>
          <p:cNvPr id="4" name="Slide Number Placeholder 3"/>
          <p:cNvSpPr>
            <a:spLocks noGrp="1"/>
          </p:cNvSpPr>
          <p:nvPr>
            <p:ph type="sldNum" sz="quarter" idx="10"/>
          </p:nvPr>
        </p:nvSpPr>
        <p:spPr/>
        <p:txBody>
          <a:bodyPr/>
          <a:lstStyle/>
          <a:p>
            <a:fld id="{EC3EB606-2C84-3F44-BE68-E19218848137}" type="slidenum">
              <a:rPr lang="en-US" smtClean="0"/>
              <a:t>20</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 of the first and simplest studies was carried out by </a:t>
            </a:r>
            <a:r>
              <a:rPr lang="en-US" baseline="0" dirty="0" err="1" smtClean="0"/>
              <a:t>Hologan</a:t>
            </a:r>
            <a:r>
              <a:rPr lang="en-US" baseline="0" dirty="0" smtClean="0"/>
              <a:t> and </a:t>
            </a:r>
            <a:r>
              <a:rPr lang="en-US" baseline="0" dirty="0" err="1" smtClean="0"/>
              <a:t>Garg</a:t>
            </a:r>
            <a:r>
              <a:rPr lang="en-US" baseline="0" dirty="0" smtClean="0"/>
              <a:t>, who identified the most important motivations as reported by participants.</a:t>
            </a:r>
          </a:p>
        </p:txBody>
      </p:sp>
      <p:sp>
        <p:nvSpPr>
          <p:cNvPr id="4" name="Slide Number Placeholder 3"/>
          <p:cNvSpPr>
            <a:spLocks noGrp="1"/>
          </p:cNvSpPr>
          <p:nvPr>
            <p:ph type="sldNum" sz="quarter" idx="10"/>
          </p:nvPr>
        </p:nvSpPr>
        <p:spPr/>
        <p:txBody>
          <a:bodyPr/>
          <a:lstStyle/>
          <a:p>
            <a:fld id="{EC3EB606-2C84-3F44-BE68-E19218848137}" type="slidenum">
              <a:rPr lang="en-US" smtClean="0"/>
              <a:t>21</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Another example of the more descriptive studies is </a:t>
            </a:r>
            <a:r>
              <a:rPr lang="en-US" baseline="0" dirty="0" err="1" smtClean="0"/>
              <a:t>Kreb’s</a:t>
            </a:r>
            <a:r>
              <a:rPr lang="en-US" baseline="0" dirty="0" smtClean="0"/>
              <a:t> analysis of participants to the </a:t>
            </a:r>
            <a:r>
              <a:rPr lang="en-US" baseline="0" dirty="0" err="1" smtClean="0"/>
              <a:t>MalariaControl.net</a:t>
            </a:r>
            <a:r>
              <a:rPr lang="en-US" baseline="0" dirty="0" smtClean="0"/>
              <a:t> project.</a:t>
            </a:r>
          </a:p>
          <a:p>
            <a:endParaRPr lang="en-US" baseline="0" dirty="0" smtClean="0"/>
          </a:p>
          <a:p>
            <a:r>
              <a:rPr lang="en-US" baseline="0" dirty="0" smtClean="0"/>
              <a:t>Krebs defined a motivational model based on a set of intrinsic motivations and a set of extrinsic motivations.</a:t>
            </a:r>
          </a:p>
          <a:p>
            <a:endParaRPr lang="en-US" baseline="0" dirty="0" smtClean="0"/>
          </a:p>
          <a:p>
            <a:r>
              <a:rPr lang="en-US" baseline="0" dirty="0" smtClean="0"/>
              <a:t>And she found out that participants favored motives like </a:t>
            </a:r>
            <a:r>
              <a:rPr lang="en-US" b="1" baseline="0" dirty="0" smtClean="0"/>
              <a:t>solidarity</a:t>
            </a:r>
            <a:r>
              <a:rPr lang="en-US" baseline="0" dirty="0" smtClean="0"/>
              <a:t>, </a:t>
            </a:r>
            <a:r>
              <a:rPr lang="en-US" b="1" baseline="0" dirty="0" smtClean="0"/>
              <a:t>enjoyment</a:t>
            </a:r>
            <a:r>
              <a:rPr lang="en-US" baseline="0" dirty="0" smtClean="0"/>
              <a:t> and the </a:t>
            </a:r>
            <a:r>
              <a:rPr lang="en-US" b="1" baseline="0" dirty="0" smtClean="0"/>
              <a:t>support for good causes</a:t>
            </a:r>
            <a:r>
              <a:rPr lang="en-US" baseline="0" dirty="0" smtClean="0"/>
              <a:t> as the most important ones when starting to participate.</a:t>
            </a:r>
          </a:p>
          <a:p>
            <a:endParaRPr lang="en-US" baseline="0" dirty="0" smtClean="0"/>
          </a:p>
          <a:p>
            <a:r>
              <a:rPr lang="en-US" baseline="0" dirty="0" smtClean="0"/>
              <a:t>And </a:t>
            </a:r>
            <a:r>
              <a:rPr lang="en-US" b="1" baseline="0" dirty="0" smtClean="0"/>
              <a:t>personal satisfaction</a:t>
            </a:r>
            <a:r>
              <a:rPr lang="en-US" baseline="0" dirty="0" smtClean="0"/>
              <a:t>, </a:t>
            </a:r>
            <a:r>
              <a:rPr lang="en-US" b="1" baseline="0" dirty="0" smtClean="0"/>
              <a:t>collecting points</a:t>
            </a:r>
            <a:r>
              <a:rPr lang="en-US" baseline="0" dirty="0" smtClean="0"/>
              <a:t>, and </a:t>
            </a:r>
            <a:r>
              <a:rPr lang="en-US" b="1" baseline="0" dirty="0" smtClean="0"/>
              <a:t>learning experience </a:t>
            </a:r>
            <a:r>
              <a:rPr lang="en-US" baseline="0" dirty="0" smtClean="0"/>
              <a:t>as the most relevant ones for sustained engagement.</a:t>
            </a:r>
          </a:p>
        </p:txBody>
      </p:sp>
      <p:sp>
        <p:nvSpPr>
          <p:cNvPr id="4" name="Slide Number Placeholder 3"/>
          <p:cNvSpPr>
            <a:spLocks noGrp="1"/>
          </p:cNvSpPr>
          <p:nvPr>
            <p:ph type="sldNum" sz="quarter" idx="10"/>
          </p:nvPr>
        </p:nvSpPr>
        <p:spPr/>
        <p:txBody>
          <a:bodyPr/>
          <a:lstStyle/>
          <a:p>
            <a:fld id="{EC3EB606-2C84-3F44-BE68-E19218848137}" type="slidenum">
              <a:rPr lang="en-US" smtClean="0"/>
              <a:t>22</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There have been several studies of motivations by researchers like </a:t>
            </a:r>
            <a:r>
              <a:rPr lang="en-US" baseline="0" dirty="0" err="1" smtClean="0"/>
              <a:t>Hologan</a:t>
            </a:r>
            <a:r>
              <a:rPr lang="en-US" baseline="0" dirty="0" smtClean="0"/>
              <a:t> and </a:t>
            </a:r>
            <a:r>
              <a:rPr lang="en-US" baseline="0" dirty="0" err="1" smtClean="0"/>
              <a:t>Garg</a:t>
            </a:r>
            <a:r>
              <a:rPr lang="en-US" baseline="0" dirty="0" smtClean="0"/>
              <a:t> in 2005, or by Krebs in 2010.</a:t>
            </a:r>
          </a:p>
          <a:p>
            <a:endParaRPr lang="en-US" baseline="0" dirty="0" smtClean="0"/>
          </a:p>
          <a:p>
            <a:r>
              <a:rPr lang="en-US" baseline="0" dirty="0" smtClean="0"/>
              <a:t>However, a more complete example is Nov et </a:t>
            </a:r>
            <a:r>
              <a:rPr lang="en-US" baseline="0" dirty="0" err="1" smtClean="0"/>
              <a:t>al’s</a:t>
            </a:r>
            <a:r>
              <a:rPr lang="en-US" baseline="0" dirty="0" smtClean="0"/>
              <a:t> study of BOINC contributors. </a:t>
            </a:r>
          </a:p>
          <a:p>
            <a:endParaRPr lang="en-US" baseline="0" dirty="0" smtClean="0"/>
          </a:p>
          <a:p>
            <a:r>
              <a:rPr lang="en-US" baseline="0" dirty="0" smtClean="0"/>
              <a:t>Their model includes both intrinsic and extrinsic motivations, team affiliation and the length of the participant’s tenure.</a:t>
            </a:r>
          </a:p>
          <a:p>
            <a:endParaRPr lang="en-US" baseline="0" dirty="0" smtClean="0"/>
          </a:p>
          <a:p>
            <a:r>
              <a:rPr lang="en-US" baseline="0" dirty="0" smtClean="0"/>
              <a:t>This study shows that there are different motivations at play for joining (short term) and for continuing contributing for long periods (long term):</a:t>
            </a:r>
          </a:p>
          <a:p>
            <a:r>
              <a:rPr lang="en-US" baseline="0" dirty="0" smtClean="0"/>
              <a:t> - in the short term personal/intrinsic motives like enjoyment, reputation and the values of the project clearly have a positive impact on how much the participant contributes.</a:t>
            </a:r>
          </a:p>
          <a:p>
            <a:r>
              <a:rPr lang="en-US" baseline="0" dirty="0" smtClean="0"/>
              <a:t> - however, personal motives alone do not support long term enrollment, but that social motives do – like being part of a team.</a:t>
            </a:r>
          </a:p>
        </p:txBody>
      </p:sp>
      <p:sp>
        <p:nvSpPr>
          <p:cNvPr id="4" name="Slide Number Placeholder 3"/>
          <p:cNvSpPr>
            <a:spLocks noGrp="1"/>
          </p:cNvSpPr>
          <p:nvPr>
            <p:ph type="sldNum" sz="quarter" idx="10"/>
          </p:nvPr>
        </p:nvSpPr>
        <p:spPr/>
        <p:txBody>
          <a:bodyPr/>
          <a:lstStyle/>
          <a:p>
            <a:fld id="{EC3EB606-2C84-3F44-BE68-E19218848137}" type="slidenum">
              <a:rPr lang="en-US" smtClean="0"/>
              <a:t>23</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I mentioned before, there isn’t any work clearly linking those motivational studies to particular pieces of technological support. </a:t>
            </a:r>
          </a:p>
          <a:p>
            <a:endParaRPr lang="en-US" baseline="0" dirty="0" smtClean="0"/>
          </a:p>
          <a:p>
            <a:r>
              <a:rPr lang="en-US" baseline="0" dirty="0" smtClean="0"/>
              <a:t>But nonetheless, these efforts have led to a set of recommendations including…</a:t>
            </a:r>
          </a:p>
        </p:txBody>
      </p:sp>
      <p:sp>
        <p:nvSpPr>
          <p:cNvPr id="4" name="Slide Number Placeholder 3"/>
          <p:cNvSpPr>
            <a:spLocks noGrp="1"/>
          </p:cNvSpPr>
          <p:nvPr>
            <p:ph type="sldNum" sz="quarter" idx="10"/>
          </p:nvPr>
        </p:nvSpPr>
        <p:spPr/>
        <p:txBody>
          <a:bodyPr/>
          <a:lstStyle/>
          <a:p>
            <a:fld id="{EC3EB606-2C84-3F44-BE68-E19218848137}" type="slidenum">
              <a:rPr lang="en-US" smtClean="0"/>
              <a:t>24</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ADD PAGE NUMBER</a:t>
            </a:r>
          </a:p>
          <a:p>
            <a:endParaRPr lang="en-US" baseline="0" dirty="0" smtClean="0"/>
          </a:p>
          <a:p>
            <a:endParaRPr lang="en-US" baseline="0" dirty="0" smtClean="0"/>
          </a:p>
          <a:p>
            <a:r>
              <a:rPr lang="en-US" baseline="0" dirty="0" smtClean="0"/>
              <a:t>On the other side of our related work, practitioners have been exploring multiple tools to support the participants involvement with the projects.</a:t>
            </a:r>
          </a:p>
          <a:p>
            <a:endParaRPr lang="en-US" baseline="0" dirty="0" smtClean="0"/>
          </a:p>
          <a:p>
            <a:r>
              <a:rPr lang="en-US" baseline="0" dirty="0" smtClean="0"/>
              <a:t>For this analysis we surveyed 52 participative computational infrastructures where we identified some of the technical tools they use.</a:t>
            </a:r>
          </a:p>
          <a:p>
            <a:endParaRPr lang="en-US" baseline="0" dirty="0" smtClean="0"/>
          </a:p>
          <a:p>
            <a:r>
              <a:rPr lang="en-US" baseline="0" dirty="0" smtClean="0"/>
              <a:t>The table shows five groups of tools</a:t>
            </a:r>
          </a:p>
          <a:p>
            <a:r>
              <a:rPr lang="en-US" baseline="0" dirty="0" smtClean="0"/>
              <a:t> - The Basic Set (tools attracting participants and providing basic feedback) - </a:t>
            </a:r>
          </a:p>
          <a:p>
            <a:r>
              <a:rPr lang="en-US" baseline="0" dirty="0" smtClean="0"/>
              <a:t> - Active Feedback (to reach out to participants) – chat service, newsletters, and the dissemination of results</a:t>
            </a:r>
          </a:p>
          <a:p>
            <a:r>
              <a:rPr lang="en-US" baseline="0" dirty="0" smtClean="0"/>
              <a:t> - Inwards User Involvement (to increase the participants’ use of the system) – challenges, user generated content, badges </a:t>
            </a:r>
          </a:p>
          <a:p>
            <a:r>
              <a:rPr lang="en-US" baseline="0" dirty="0" smtClean="0"/>
              <a:t> - Outwards User Involvement (to use the participants to recruit new ones) – social media, promotional tools (mugs, shirts)</a:t>
            </a:r>
          </a:p>
          <a:p>
            <a:r>
              <a:rPr lang="en-US" baseline="0" dirty="0" smtClean="0"/>
              <a:t> - Improved Interaction (to reward participants) – fairness mechanisms, playfulness</a:t>
            </a:r>
          </a:p>
          <a:p>
            <a:endParaRPr lang="en-US" baseline="0" dirty="0" smtClean="0"/>
          </a:p>
          <a:p>
            <a:r>
              <a:rPr lang="en-US" baseline="0" dirty="0" smtClean="0"/>
              <a:t>We tried to see which of this tools were used by different projects.</a:t>
            </a:r>
          </a:p>
          <a:p>
            <a:endParaRPr lang="en-US" baseline="0" dirty="0" smtClean="0"/>
          </a:p>
          <a:p>
            <a:r>
              <a:rPr lang="en-US" baseline="0" dirty="0" smtClean="0"/>
              <a:t>[CLICK] - [CLICK]</a:t>
            </a:r>
          </a:p>
          <a:p>
            <a:endParaRPr lang="en-US" baseline="0" dirty="0" smtClean="0"/>
          </a:p>
          <a:p>
            <a:r>
              <a:rPr lang="en-US" baseline="0" dirty="0" smtClean="0"/>
              <a:t>The color represents the percentage of projects that implement a given feature within a type of PCI.</a:t>
            </a:r>
          </a:p>
          <a:p>
            <a:endParaRPr lang="en-US" baseline="0" dirty="0" smtClean="0"/>
          </a:p>
          <a:p>
            <a:r>
              <a:rPr lang="en-US" baseline="0" dirty="0" smtClean="0"/>
              <a:t>The most outstanding feature of the table is that the </a:t>
            </a:r>
            <a:r>
              <a:rPr lang="en-US" i="1" baseline="0" dirty="0" smtClean="0"/>
              <a:t>basic set</a:t>
            </a:r>
            <a:r>
              <a:rPr lang="en-US" baseline="0" dirty="0" smtClean="0"/>
              <a:t> is really the de-facto minimum set of features that current projects use – specially for volunteer computing.</a:t>
            </a:r>
          </a:p>
          <a:p>
            <a:endParaRPr lang="en-US" baseline="0" dirty="0" smtClean="0"/>
          </a:p>
          <a:p>
            <a:r>
              <a:rPr lang="en-US" baseline="0" dirty="0" smtClean="0"/>
              <a:t>The table also points out new features that are receiving considerable attention like the dissemination of results and the use of social media.</a:t>
            </a:r>
          </a:p>
        </p:txBody>
      </p:sp>
      <p:sp>
        <p:nvSpPr>
          <p:cNvPr id="4" name="Slide Number Placeholder 3"/>
          <p:cNvSpPr>
            <a:spLocks noGrp="1"/>
          </p:cNvSpPr>
          <p:nvPr>
            <p:ph type="sldNum" sz="quarter" idx="10"/>
          </p:nvPr>
        </p:nvSpPr>
        <p:spPr/>
        <p:txBody>
          <a:bodyPr/>
          <a:lstStyle/>
          <a:p>
            <a:fld id="{EC3EB606-2C84-3F44-BE68-E19218848137}" type="slidenum">
              <a:rPr lang="en-US" smtClean="0"/>
              <a:t>25</a:t>
            </a:fld>
            <a:endParaRPr lang="en-US"/>
          </a:p>
        </p:txBody>
      </p:sp>
    </p:spTree>
    <p:extLst>
      <p:ext uri="{BB962C8B-B14F-4D97-AF65-F5344CB8AC3E}">
        <p14:creationId xmlns:p14="http://schemas.microsoft.com/office/powerpoint/2010/main" val="3460751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classification looks</a:t>
            </a:r>
            <a:r>
              <a:rPr lang="en-US" baseline="0" dirty="0" smtClean="0"/>
              <a:t> like this but, for the sake of this presentation, I will present the cumulative.</a:t>
            </a:r>
          </a:p>
          <a:p>
            <a:endParaRPr lang="en-US" baseline="0" dirty="0" smtClean="0"/>
          </a:p>
          <a:p>
            <a:r>
              <a:rPr lang="en-US" baseline="0" dirty="0" smtClean="0"/>
              <a:t>[BACK]</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26</a:t>
            </a:fld>
            <a:endParaRPr lang="en-US"/>
          </a:p>
        </p:txBody>
      </p:sp>
    </p:spTree>
    <p:extLst>
      <p:ext uri="{BB962C8B-B14F-4D97-AF65-F5344CB8AC3E}">
        <p14:creationId xmlns:p14="http://schemas.microsoft.com/office/powerpoint/2010/main" val="948480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order to better understand the best approach to support the recruitment of participants for the Mini-Grid we looked at multiple technical properties that relate to its participative aspect, </a:t>
            </a:r>
          </a:p>
          <a:p>
            <a:r>
              <a:rPr lang="en-US" baseline="0" dirty="0" smtClean="0"/>
              <a:t> and how they map to other systems.</a:t>
            </a:r>
            <a:endParaRPr lang="en-US" dirty="0" smtClean="0"/>
          </a:p>
          <a:p>
            <a:endParaRPr lang="en-US" dirty="0" smtClean="0"/>
          </a:p>
          <a:p>
            <a:r>
              <a:rPr lang="en-US" dirty="0" smtClean="0"/>
              <a:t>Some of this properties are:</a:t>
            </a:r>
          </a:p>
          <a:p>
            <a:r>
              <a:rPr lang="en-US" dirty="0" smtClean="0"/>
              <a:t> - voluntariness (whether participation</a:t>
            </a:r>
            <a:r>
              <a:rPr lang="en-US" baseline="0" dirty="0" smtClean="0"/>
              <a:t> is voluntary</a:t>
            </a:r>
            <a:r>
              <a:rPr lang="en-US" dirty="0" smtClean="0"/>
              <a:t>),</a:t>
            </a:r>
          </a:p>
          <a:p>
            <a:r>
              <a:rPr lang="en-US" baseline="0" dirty="0" smtClean="0"/>
              <a:t> - scalability (whether is a local system, or it covers large geographical areas), </a:t>
            </a:r>
          </a:p>
          <a:p>
            <a:r>
              <a:rPr lang="en-US" baseline="0" dirty="0" smtClean="0"/>
              <a:t> - symmetry (whether participants can also benefit from the infrastructure), and</a:t>
            </a:r>
          </a:p>
          <a:p>
            <a:r>
              <a:rPr lang="en-US" baseline="0" dirty="0" smtClean="0"/>
              <a:t> - engagement (what’s the amount of work participants have to put in)</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27</a:t>
            </a:fld>
            <a:endParaRPr lang="en-US"/>
          </a:p>
        </p:txBody>
      </p:sp>
    </p:spTree>
    <p:extLst>
      <p:ext uri="{BB962C8B-B14F-4D97-AF65-F5344CB8AC3E}">
        <p14:creationId xmlns:p14="http://schemas.microsoft.com/office/powerpoint/2010/main" val="617601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Mini-Gird, b</a:t>
            </a:r>
            <a:r>
              <a:rPr lang="en-US" dirty="0" smtClean="0"/>
              <a:t>eing local means</a:t>
            </a:r>
            <a:r>
              <a:rPr lang="en-US" baseline="0" dirty="0" smtClean="0"/>
              <a:t> that participants are likely to know each other.</a:t>
            </a:r>
            <a:r>
              <a:rPr lang="en-US" dirty="0" smtClean="0"/>
              <a:t> </a:t>
            </a:r>
          </a:p>
          <a:p>
            <a:r>
              <a:rPr lang="en-US" dirty="0" smtClean="0"/>
              <a:t>And</a:t>
            </a:r>
            <a:r>
              <a:rPr lang="en-US" baseline="0" dirty="0" smtClean="0"/>
              <a:t> being </a:t>
            </a:r>
            <a:r>
              <a:rPr lang="en-US" dirty="0" smtClean="0"/>
              <a:t>symmetric means</a:t>
            </a:r>
            <a:r>
              <a:rPr lang="en-US" baseline="0" dirty="0" smtClean="0"/>
              <a:t> that participants not only contribute to the system, but can also benefit from its services.</a:t>
            </a:r>
          </a:p>
          <a:p>
            <a:r>
              <a:rPr lang="en-US" baseline="0" dirty="0" smtClean="0"/>
              <a:t>Moreover, it also means that the management of the Mini-Grid falls on the hands of its own participants:</a:t>
            </a:r>
          </a:p>
          <a:p>
            <a:r>
              <a:rPr lang="en-US" baseline="0" dirty="0" smtClean="0"/>
              <a:t> they are not only contributors, or users, but also administrators of the system.</a:t>
            </a:r>
          </a:p>
          <a:p>
            <a:endParaRPr lang="en-US" baseline="0" dirty="0" smtClean="0"/>
          </a:p>
          <a:p>
            <a:r>
              <a:rPr lang="en-US" baseline="0" dirty="0" smtClean="0"/>
              <a:t>However, being a passive infrastructure means that users do not have to engage with the Mini-Grid in order to contribute,</a:t>
            </a:r>
          </a:p>
          <a:p>
            <a:r>
              <a:rPr lang="en-US" baseline="0" dirty="0" smtClean="0"/>
              <a:t> leading to an almost invisible UI design.</a:t>
            </a:r>
          </a:p>
        </p:txBody>
      </p:sp>
      <p:sp>
        <p:nvSpPr>
          <p:cNvPr id="4" name="Slide Number Placeholder 3"/>
          <p:cNvSpPr>
            <a:spLocks noGrp="1"/>
          </p:cNvSpPr>
          <p:nvPr>
            <p:ph type="sldNum" sz="quarter" idx="10"/>
          </p:nvPr>
        </p:nvSpPr>
        <p:spPr/>
        <p:txBody>
          <a:bodyPr/>
          <a:lstStyle/>
          <a:p>
            <a:fld id="{EC3EB606-2C84-3F44-BE68-E19218848137}" type="slidenum">
              <a:rPr lang="en-US" smtClean="0"/>
              <a:t>28</a:t>
            </a:fld>
            <a:endParaRPr lang="en-US"/>
          </a:p>
        </p:txBody>
      </p:sp>
    </p:spTree>
    <p:extLst>
      <p:ext uri="{BB962C8B-B14F-4D97-AF65-F5344CB8AC3E}">
        <p14:creationId xmlns:p14="http://schemas.microsoft.com/office/powerpoint/2010/main" val="4054304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example, this is how running the Mini-Grid client looks like…. There is nothing!</a:t>
            </a:r>
          </a:p>
          <a:p>
            <a:endParaRPr lang="en-US" dirty="0" smtClean="0"/>
          </a:p>
          <a:p>
            <a:r>
              <a:rPr lang="en-US" dirty="0" smtClean="0"/>
              <a:t>Although</a:t>
            </a:r>
            <a:r>
              <a:rPr lang="en-US" baseline="0" dirty="0" smtClean="0"/>
              <a:t> your machine is contributing to this shared infrastructure, it remains invisible to the participants.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29</a:t>
            </a:fld>
            <a:endParaRPr lang="en-US"/>
          </a:p>
        </p:txBody>
      </p:sp>
    </p:spTree>
    <p:extLst>
      <p:ext uri="{BB962C8B-B14F-4D97-AF65-F5344CB8AC3E}">
        <p14:creationId xmlns:p14="http://schemas.microsoft.com/office/powerpoint/2010/main" val="1169354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important observation, because there</a:t>
            </a:r>
            <a:r>
              <a:rPr lang="en-US" baseline="0" dirty="0" smtClean="0"/>
              <a:t> is a growing consensus within the </a:t>
            </a:r>
            <a:r>
              <a:rPr lang="en-US" baseline="0" dirty="0" err="1" smtClean="0"/>
              <a:t>Ubicomp</a:t>
            </a:r>
            <a:r>
              <a:rPr lang="en-US" baseline="0" dirty="0" smtClean="0"/>
              <a:t> and HCI communities about the inconvenience of infrastructural invisibility.</a:t>
            </a:r>
          </a:p>
          <a:p>
            <a:endParaRPr lang="en-US" baseline="0" dirty="0" smtClean="0"/>
          </a:p>
          <a:p>
            <a:r>
              <a:rPr lang="en-US" dirty="0" smtClean="0"/>
              <a:t>For example… </a:t>
            </a:r>
          </a:p>
          <a:p>
            <a:endParaRPr lang="en-US" dirty="0" smtClean="0"/>
          </a:p>
          <a:p>
            <a:r>
              <a:rPr lang="en-US" dirty="0" smtClean="0"/>
              <a:t>Therefore,</a:t>
            </a:r>
            <a:r>
              <a:rPr lang="en-US" baseline="0" dirty="0" smtClean="0"/>
              <a:t> the invisibility of the Mini-Grid </a:t>
            </a:r>
            <a:r>
              <a:rPr lang="en-US" dirty="0" smtClean="0"/>
              <a:t>is the first challenge for recruiting</a:t>
            </a:r>
            <a:r>
              <a:rPr lang="en-US" baseline="0" dirty="0" smtClean="0"/>
              <a:t> new participants, prior to motivational models or motivation techniques.</a:t>
            </a:r>
            <a:endParaRPr lang="en-US"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30</a:t>
            </a:fld>
            <a:endParaRPr lang="en-US"/>
          </a:p>
        </p:txBody>
      </p:sp>
    </p:spTree>
    <p:extLst>
      <p:ext uri="{BB962C8B-B14F-4D97-AF65-F5344CB8AC3E}">
        <p14:creationId xmlns:p14="http://schemas.microsoft.com/office/powerpoint/2010/main" val="1183920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 me stress this out again, </a:t>
            </a:r>
          </a:p>
          <a:p>
            <a:r>
              <a:rPr lang="en-US" baseline="0" dirty="0" smtClean="0"/>
              <a:t> t</a:t>
            </a:r>
            <a:r>
              <a:rPr lang="en-US" dirty="0" smtClean="0"/>
              <a:t>he</a:t>
            </a:r>
            <a:r>
              <a:rPr lang="en-US" baseline="0" dirty="0" smtClean="0"/>
              <a:t> invisibility</a:t>
            </a:r>
            <a:r>
              <a:rPr lang="en-US" dirty="0" smtClean="0"/>
              <a:t> problem is particularly acute for a symmetric infrastructure like the Mini-Grid,</a:t>
            </a:r>
            <a:r>
              <a:rPr lang="en-US" baseline="0" dirty="0" smtClean="0"/>
              <a:t> where its participants are both USERS and administrators (NON-USERS) of the infrastructure.</a:t>
            </a:r>
          </a:p>
          <a:p>
            <a:endParaRPr lang="en-US" baseline="0" dirty="0" smtClean="0"/>
          </a:p>
          <a:p>
            <a:r>
              <a:rPr lang="en-US" baseline="0" dirty="0" smtClean="0"/>
              <a:t>Participants are part of the infrastructure itself, and have to make sure that the Mini-Grid runs properly.</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31</a:t>
            </a:fld>
            <a:endParaRPr lang="en-US"/>
          </a:p>
        </p:txBody>
      </p:sp>
    </p:spTree>
    <p:extLst>
      <p:ext uri="{BB962C8B-B14F-4D97-AF65-F5344CB8AC3E}">
        <p14:creationId xmlns:p14="http://schemas.microsoft.com/office/powerpoint/2010/main" val="3629410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way </a:t>
            </a:r>
            <a:r>
              <a:rPr lang="en-US" baseline="0" dirty="0" smtClean="0"/>
              <a:t>a user or an administrator interacts with the system </a:t>
            </a:r>
            <a:r>
              <a:rPr lang="en-US" dirty="0" smtClean="0"/>
              <a:t>are different,</a:t>
            </a:r>
          </a:p>
          <a:p>
            <a:r>
              <a:rPr lang="en-US" baseline="0" dirty="0" smtClean="0"/>
              <a:t> and therefore the user interfaces to support this interactions should be different too.</a:t>
            </a:r>
          </a:p>
          <a:p>
            <a:endParaRPr lang="en-US" baseline="0" dirty="0" smtClean="0"/>
          </a:p>
          <a:p>
            <a:r>
              <a:rPr lang="en-US" baseline="0" dirty="0" smtClean="0"/>
              <a:t>[CLICK]</a:t>
            </a:r>
          </a:p>
          <a:p>
            <a:endParaRPr lang="en-US" baseline="0" dirty="0" smtClean="0"/>
          </a:p>
          <a:p>
            <a:r>
              <a:rPr lang="en-US" baseline="0" dirty="0" smtClean="0"/>
              <a:t>As a user, the participant is more interested in using the grid and obtaining results.</a:t>
            </a:r>
          </a:p>
          <a:p>
            <a:endParaRPr lang="en-US" baseline="0" dirty="0" smtClean="0"/>
          </a:p>
          <a:p>
            <a:r>
              <a:rPr lang="en-US" baseline="0" dirty="0" smtClean="0"/>
              <a:t>[CLICK]</a:t>
            </a:r>
          </a:p>
          <a:p>
            <a:endParaRPr lang="en-US" baseline="0" dirty="0" smtClean="0"/>
          </a:p>
          <a:p>
            <a:r>
              <a:rPr lang="en-US" baseline="0" dirty="0" smtClean="0"/>
              <a:t>As an administrator, the participant should look after the current state of the grid, the amount of participants, the actual load, etc.</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32</a:t>
            </a:fld>
            <a:endParaRPr lang="en-US"/>
          </a:p>
        </p:txBody>
      </p:sp>
    </p:spTree>
    <p:extLst>
      <p:ext uri="{BB962C8B-B14F-4D97-AF65-F5344CB8AC3E}">
        <p14:creationId xmlns:p14="http://schemas.microsoft.com/office/powerpoint/2010/main" val="3387484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baseline="0" dirty="0" smtClean="0"/>
              <a:t> the research question we really want to explore, is how can we….</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33</a:t>
            </a:fld>
            <a:endParaRPr lang="en-US"/>
          </a:p>
        </p:txBody>
      </p:sp>
    </p:spTree>
    <p:extLst>
      <p:ext uri="{BB962C8B-B14F-4D97-AF65-F5344CB8AC3E}">
        <p14:creationId xmlns:p14="http://schemas.microsoft.com/office/powerpoint/2010/main" val="253542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help us answer this question, we analyzed the relational nature of such infrastructures, and link it to Heidegger’s notion of equipment.</a:t>
            </a:r>
          </a:p>
          <a:p>
            <a:endParaRPr lang="en-US" baseline="0" dirty="0" smtClean="0"/>
          </a:p>
          <a:p>
            <a:r>
              <a:rPr lang="en-US" baseline="0" dirty="0" smtClean="0"/>
              <a:t>According to Heidegger, equipment works in two ways: ready-to-hand and present-at-hand.</a:t>
            </a:r>
          </a:p>
          <a:p>
            <a:endParaRPr lang="en-US" baseline="0" dirty="0" smtClean="0"/>
          </a:p>
          <a:p>
            <a:r>
              <a:rPr lang="en-US" baseline="0" dirty="0" smtClean="0"/>
              <a:t>In ready-to-hand case, we use equipment without thinking about it, but rather thinking about the action we are performing.</a:t>
            </a:r>
          </a:p>
          <a:p>
            <a:r>
              <a:rPr lang="en-US" baseline="0" dirty="0" smtClean="0"/>
              <a:t>In the present-at-hand case, it’s the equipment itself that we think about.</a:t>
            </a:r>
          </a:p>
          <a:p>
            <a:endParaRPr lang="en-US" baseline="0" dirty="0" smtClean="0"/>
          </a:p>
          <a:p>
            <a:r>
              <a:rPr lang="en-US" baseline="0" dirty="0" smtClean="0"/>
              <a:t>For volunteer computing we should also be able to do that: to participate without thinking about it, but also to be able to really look at the infrastructure when performing the necessary administrative tasks.</a:t>
            </a:r>
          </a:p>
        </p:txBody>
      </p:sp>
      <p:sp>
        <p:nvSpPr>
          <p:cNvPr id="4" name="Slide Number Placeholder 3"/>
          <p:cNvSpPr>
            <a:spLocks noGrp="1"/>
          </p:cNvSpPr>
          <p:nvPr>
            <p:ph type="sldNum" sz="quarter" idx="10"/>
          </p:nvPr>
        </p:nvSpPr>
        <p:spPr/>
        <p:txBody>
          <a:bodyPr/>
          <a:lstStyle/>
          <a:p>
            <a:fld id="{EC3EB606-2C84-3F44-BE68-E19218848137}" type="slidenum">
              <a:rPr lang="en-US" smtClean="0"/>
              <a:t>34</a:t>
            </a:fld>
            <a:endParaRPr lang="en-US"/>
          </a:p>
        </p:txBody>
      </p:sp>
    </p:spTree>
    <p:extLst>
      <p:ext uri="{BB962C8B-B14F-4D97-AF65-F5344CB8AC3E}">
        <p14:creationId xmlns:p14="http://schemas.microsoft.com/office/powerpoint/2010/main" val="3387484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better understand what these two perspectives mean for designing technological support for volunteer computing, we looked into Paul </a:t>
            </a:r>
            <a:r>
              <a:rPr lang="en-US" baseline="0" dirty="0" err="1" smtClean="0"/>
              <a:t>Dourish’s</a:t>
            </a:r>
            <a:r>
              <a:rPr lang="en-US" baseline="0" dirty="0" smtClean="0"/>
              <a:t> embodied interaction</a:t>
            </a:r>
          </a:p>
          <a:p>
            <a:endParaRPr lang="en-US" baseline="0" dirty="0" smtClean="0"/>
          </a:p>
          <a:p>
            <a:r>
              <a:rPr lang="en-US" baseline="0" dirty="0" err="1" smtClean="0"/>
              <a:t>Dourish</a:t>
            </a:r>
            <a:r>
              <a:rPr lang="en-US" baseline="0" dirty="0" smtClean="0"/>
              <a:t> talks about a kind of interactions, he calls Embodied Interactions, that given their nature users can understand and form correct mental models for.</a:t>
            </a:r>
          </a:p>
          <a:p>
            <a:endParaRPr lang="en-US" baseline="0" dirty="0" smtClean="0"/>
          </a:p>
          <a:p>
            <a:r>
              <a:rPr lang="en-US" baseline="0" dirty="0" smtClean="0"/>
              <a:t>Based on the present-at-hand and ready-to-hand perspectives, </a:t>
            </a:r>
            <a:r>
              <a:rPr lang="en-US" baseline="0" dirty="0" err="1" smtClean="0"/>
              <a:t>Dourish</a:t>
            </a:r>
            <a:r>
              <a:rPr lang="en-US" baseline="0" dirty="0" smtClean="0"/>
              <a:t> says that such embodied interactions must allow users to move between this two perspectives – providing a kind of accessibility in the background.</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35</a:t>
            </a:fld>
            <a:endParaRPr lang="en-US"/>
          </a:p>
        </p:txBody>
      </p:sp>
    </p:spTree>
    <p:extLst>
      <p:ext uri="{BB962C8B-B14F-4D97-AF65-F5344CB8AC3E}">
        <p14:creationId xmlns:p14="http://schemas.microsoft.com/office/powerpoint/2010/main" val="27080623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it means for the Mini-Grid is that:</a:t>
            </a:r>
          </a:p>
          <a:p>
            <a:endParaRPr lang="en-US" baseline="0" dirty="0" smtClean="0"/>
          </a:p>
          <a:p>
            <a:r>
              <a:rPr lang="en-US" baseline="0" dirty="0" smtClean="0"/>
              <a:t>[CLICK]</a:t>
            </a:r>
          </a:p>
          <a:p>
            <a:endParaRPr lang="en-US" baseline="0" dirty="0" smtClean="0"/>
          </a:p>
          <a:p>
            <a:r>
              <a:rPr lang="en-US" baseline="0" dirty="0" smtClean="0"/>
              <a:t> it must be possible for a participant to visualize the system in a non-obtrusive, ambient and background way,</a:t>
            </a:r>
          </a:p>
          <a:p>
            <a:endParaRPr lang="en-US" baseline="0" dirty="0" smtClean="0"/>
          </a:p>
          <a:p>
            <a:r>
              <a:rPr lang="en-US" baseline="0" dirty="0" smtClean="0"/>
              <a:t>[CLICK]</a:t>
            </a:r>
          </a:p>
          <a:p>
            <a:endParaRPr lang="en-US" baseline="0" dirty="0" smtClean="0"/>
          </a:p>
          <a:p>
            <a:r>
              <a:rPr lang="en-US" baseline="0" dirty="0" smtClean="0"/>
              <a:t> and to also have a detailed visualization that he could engage with when necessary.</a:t>
            </a:r>
          </a:p>
          <a:p>
            <a:endParaRPr lang="en-US" baseline="0" dirty="0" smtClean="0"/>
          </a:p>
          <a:p>
            <a:r>
              <a:rPr lang="en-US" baseline="0" dirty="0" smtClean="0"/>
              <a:t>[CLICK]</a:t>
            </a:r>
          </a:p>
          <a:p>
            <a:endParaRPr lang="en-US" baseline="0" dirty="0" smtClean="0"/>
          </a:p>
          <a:p>
            <a:r>
              <a:rPr lang="en-US" dirty="0" smtClean="0"/>
              <a:t>And allowing the user to switch between this two perspectives at will.</a:t>
            </a:r>
          </a:p>
        </p:txBody>
      </p:sp>
      <p:sp>
        <p:nvSpPr>
          <p:cNvPr id="4" name="Slide Number Placeholder 3"/>
          <p:cNvSpPr>
            <a:spLocks noGrp="1"/>
          </p:cNvSpPr>
          <p:nvPr>
            <p:ph type="sldNum" sz="quarter" idx="10"/>
          </p:nvPr>
        </p:nvSpPr>
        <p:spPr/>
        <p:txBody>
          <a:bodyPr/>
          <a:lstStyle/>
          <a:p>
            <a:fld id="{EC3EB606-2C84-3F44-BE68-E19218848137}" type="slidenum">
              <a:rPr lang="en-US" smtClean="0"/>
              <a:t>36</a:t>
            </a:fld>
            <a:endParaRPr lang="en-US"/>
          </a:p>
        </p:txBody>
      </p:sp>
    </p:spTree>
    <p:extLst>
      <p:ext uri="{BB962C8B-B14F-4D97-AF65-F5344CB8AC3E}">
        <p14:creationId xmlns:p14="http://schemas.microsoft.com/office/powerpoint/2010/main" val="2471292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realization gives way to our proposed notion of infrastructure awareness and this is how we end the first part:</a:t>
            </a:r>
          </a:p>
          <a:p>
            <a:endParaRPr lang="en-US" dirty="0" smtClean="0"/>
          </a:p>
          <a:p>
            <a:r>
              <a:rPr lang="en-US" dirty="0" smtClean="0"/>
              <a:t>[READ]</a:t>
            </a:r>
          </a:p>
        </p:txBody>
      </p:sp>
      <p:sp>
        <p:nvSpPr>
          <p:cNvPr id="4" name="Slide Number Placeholder 3"/>
          <p:cNvSpPr>
            <a:spLocks noGrp="1"/>
          </p:cNvSpPr>
          <p:nvPr>
            <p:ph type="sldNum" sz="quarter" idx="10"/>
          </p:nvPr>
        </p:nvSpPr>
        <p:spPr/>
        <p:txBody>
          <a:bodyPr/>
          <a:lstStyle/>
          <a:p>
            <a:fld id="{EC3EB606-2C84-3F44-BE68-E19218848137}" type="slidenum">
              <a:rPr lang="en-US" smtClean="0"/>
              <a:t>37</a:t>
            </a:fld>
            <a:endParaRPr lang="en-US"/>
          </a:p>
        </p:txBody>
      </p:sp>
    </p:spTree>
    <p:extLst>
      <p:ext uri="{BB962C8B-B14F-4D97-AF65-F5344CB8AC3E}">
        <p14:creationId xmlns:p14="http://schemas.microsoft.com/office/powerpoint/2010/main" val="33773629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II: Design</a:t>
            </a:r>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38</a:t>
            </a:fld>
            <a:endParaRPr lang="en-US"/>
          </a:p>
        </p:txBody>
      </p:sp>
    </p:spTree>
    <p:extLst>
      <p:ext uri="{BB962C8B-B14F-4D97-AF65-F5344CB8AC3E}">
        <p14:creationId xmlns:p14="http://schemas.microsoft.com/office/powerpoint/2010/main" val="7100894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this part we articulate the concept of infrastructure awareness and use it for the design of two systems to support the recruitment of participants to the Mini-Grid.</a:t>
            </a:r>
            <a:r>
              <a:rPr lang="da-DK" baseline="0" dirty="0" smtClean="0"/>
              <a:t>:</a:t>
            </a:r>
          </a:p>
          <a:p>
            <a:endParaRPr lang="da-DK" baseline="0" dirty="0" smtClean="0"/>
          </a:p>
          <a:p>
            <a:r>
              <a:rPr lang="da-DK" baseline="0" dirty="0" smtClean="0"/>
              <a:t>[CLICK]</a:t>
            </a:r>
          </a:p>
          <a:p>
            <a:endParaRPr lang="da-DK" baseline="0" dirty="0" smtClean="0"/>
          </a:p>
          <a:p>
            <a:r>
              <a:rPr lang="da-DK" baseline="0" dirty="0" smtClean="0"/>
              <a:t> - a set of public </a:t>
            </a:r>
            <a:r>
              <a:rPr lang="da-DK" baseline="0" dirty="0" err="1" smtClean="0"/>
              <a:t>public</a:t>
            </a:r>
            <a:r>
              <a:rPr lang="da-DK" baseline="0" dirty="0" smtClean="0"/>
              <a:t> displays, and</a:t>
            </a:r>
          </a:p>
          <a:p>
            <a:endParaRPr lang="da-DK" baseline="0" dirty="0" smtClean="0"/>
          </a:p>
          <a:p>
            <a:r>
              <a:rPr lang="da-DK" baseline="0" dirty="0" smtClean="0"/>
              <a:t>[CLICK]</a:t>
            </a:r>
          </a:p>
          <a:p>
            <a:endParaRPr lang="da-DK" baseline="0" dirty="0" smtClean="0"/>
          </a:p>
          <a:p>
            <a:r>
              <a:rPr lang="da-DK" baseline="0" dirty="0" smtClean="0"/>
              <a:t> - a desktop </a:t>
            </a:r>
            <a:r>
              <a:rPr lang="da-DK" baseline="0" dirty="0" err="1" smtClean="0"/>
              <a:t>notification</a:t>
            </a:r>
            <a:r>
              <a:rPr lang="da-DK" baseline="0" dirty="0" smtClean="0"/>
              <a:t> system.</a:t>
            </a:r>
          </a:p>
        </p:txBody>
      </p:sp>
      <p:sp>
        <p:nvSpPr>
          <p:cNvPr id="4" name="Slide Number Placeholder 3"/>
          <p:cNvSpPr>
            <a:spLocks noGrp="1"/>
          </p:cNvSpPr>
          <p:nvPr>
            <p:ph type="sldNum" sz="quarter" idx="10"/>
          </p:nvPr>
        </p:nvSpPr>
        <p:spPr/>
        <p:txBody>
          <a:bodyPr/>
          <a:lstStyle/>
          <a:p>
            <a:fld id="{11B41159-6426-4EEA-8F18-74A6D37F6D61}" type="slidenum">
              <a:rPr lang="da-DK" smtClean="0"/>
              <a:pPr/>
              <a:t>40</a:t>
            </a:fld>
            <a:endParaRPr lang="da-DK"/>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Here is </a:t>
            </a:r>
            <a:r>
              <a:rPr lang="fr-FR" baseline="0" dirty="0" smtClean="0"/>
              <a:t>one of GridOrbit’s public display used by a biologist. </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The public display shows computers participating to the Mini-</a:t>
            </a:r>
            <a:r>
              <a:rPr lang="fr-FR" baseline="0" dirty="0" err="1" smtClean="0"/>
              <a:t>Grid</a:t>
            </a:r>
            <a:r>
              <a:rPr lang="fr-FR" baseline="0" dirty="0" smtClean="0"/>
              <a:t>.</a:t>
            </a:r>
          </a:p>
          <a:p>
            <a:endParaRPr lang="fr-FR" dirty="0"/>
          </a:p>
        </p:txBody>
      </p:sp>
      <p:sp>
        <p:nvSpPr>
          <p:cNvPr id="4" name="Espace réservé du numéro de diapositive 3"/>
          <p:cNvSpPr>
            <a:spLocks noGrp="1"/>
          </p:cNvSpPr>
          <p:nvPr>
            <p:ph type="sldNum" sz="quarter" idx="10"/>
          </p:nvPr>
        </p:nvSpPr>
        <p:spPr/>
        <p:txBody>
          <a:bodyPr/>
          <a:lstStyle/>
          <a:p>
            <a:fld id="{5A18E849-BD38-6249-9FD0-69EA8296010A}" type="slidenum">
              <a:rPr lang="fr-FR" smtClean="0"/>
              <a:pPr/>
              <a:t>41</a:t>
            </a:fld>
            <a:endParaRPr lang="fr-FR"/>
          </a:p>
        </p:txBody>
      </p:sp>
    </p:spTree>
    <p:extLst>
      <p:ext uri="{BB962C8B-B14F-4D97-AF65-F5344CB8AC3E}">
        <p14:creationId xmlns:p14="http://schemas.microsoft.com/office/powerpoint/2010/main" val="40656693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And here is one of GridOrbit’s notificaction.</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They appear on Personal Computers and invite for more participation</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For instance by </a:t>
            </a:r>
            <a:r>
              <a:rPr lang="fr-FR" baseline="0" dirty="0" err="1" smtClean="0"/>
              <a:t>comparing</a:t>
            </a:r>
            <a:r>
              <a:rPr lang="fr-FR" baseline="0" dirty="0" smtClean="0"/>
              <a:t> how </a:t>
            </a:r>
            <a:r>
              <a:rPr lang="fr-FR" baseline="0" dirty="0" err="1" smtClean="0"/>
              <a:t>much</a:t>
            </a:r>
            <a:r>
              <a:rPr lang="fr-FR" baseline="0" dirty="0" smtClean="0"/>
              <a:t> one participant </a:t>
            </a:r>
            <a:r>
              <a:rPr lang="fr-FR" baseline="0" dirty="0" err="1" smtClean="0"/>
              <a:t>contributed</a:t>
            </a:r>
            <a:r>
              <a:rPr lang="fr-FR" baseline="0" dirty="0" smtClean="0"/>
              <a:t> </a:t>
            </a:r>
            <a:r>
              <a:rPr lang="fr-FR" baseline="0" dirty="0" err="1" smtClean="0"/>
              <a:t>compared</a:t>
            </a:r>
            <a:r>
              <a:rPr lang="fr-FR" baseline="0" dirty="0" smtClean="0"/>
              <a:t> to </a:t>
            </a:r>
            <a:r>
              <a:rPr lang="fr-FR" baseline="0" dirty="0" err="1" smtClean="0"/>
              <a:t>others</a:t>
            </a:r>
            <a:r>
              <a:rPr lang="fr-FR" baseline="0" dirty="0" smtClean="0"/>
              <a:t>.</a:t>
            </a:r>
          </a:p>
          <a:p>
            <a:endParaRPr lang="fr-FR" dirty="0"/>
          </a:p>
        </p:txBody>
      </p:sp>
      <p:sp>
        <p:nvSpPr>
          <p:cNvPr id="4" name="Espace réservé du numéro de diapositive 3"/>
          <p:cNvSpPr>
            <a:spLocks noGrp="1"/>
          </p:cNvSpPr>
          <p:nvPr>
            <p:ph type="sldNum" sz="quarter" idx="10"/>
          </p:nvPr>
        </p:nvSpPr>
        <p:spPr/>
        <p:txBody>
          <a:bodyPr/>
          <a:lstStyle/>
          <a:p>
            <a:fld id="{5A18E849-BD38-6249-9FD0-69EA8296010A}" type="slidenum">
              <a:rPr lang="fr-FR" smtClean="0"/>
              <a:pPr/>
              <a:t>42</a:t>
            </a:fld>
            <a:endParaRPr lang="fr-FR"/>
          </a:p>
        </p:txBody>
      </p:sp>
    </p:spTree>
    <p:extLst>
      <p:ext uri="{BB962C8B-B14F-4D97-AF65-F5344CB8AC3E}">
        <p14:creationId xmlns:p14="http://schemas.microsoft.com/office/powerpoint/2010/main" val="2804068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Designing</a:t>
            </a:r>
            <a:r>
              <a:rPr lang="en-US" baseline="0" dirty="0" smtClean="0"/>
              <a:t> these systems followed a two step approach:</a:t>
            </a:r>
          </a:p>
          <a:p>
            <a:r>
              <a:rPr lang="en-US" baseline="0" dirty="0" smtClean="0"/>
              <a:t> In the first step, we carried out fieldwork studies of the future users of the </a:t>
            </a:r>
            <a:r>
              <a:rPr lang="en-US" baseline="0" dirty="0" err="1" smtClean="0"/>
              <a:t>MiniGrid</a:t>
            </a:r>
            <a:r>
              <a:rPr lang="en-US" baseline="0" dirty="0" smtClean="0"/>
              <a:t>.</a:t>
            </a:r>
          </a:p>
          <a:p>
            <a:r>
              <a:rPr lang="en-US" baseline="0" dirty="0" smtClean="0"/>
              <a:t> In the second step, we followed an iterative design process for each of the systems.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43</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During</a:t>
            </a:r>
            <a:r>
              <a:rPr lang="en-US" baseline="0" dirty="0" smtClean="0"/>
              <a:t> the fieldwork, and given that the </a:t>
            </a:r>
            <a:r>
              <a:rPr lang="en-US" baseline="0" dirty="0" err="1" smtClean="0"/>
              <a:t>MiniGrid</a:t>
            </a:r>
            <a:r>
              <a:rPr lang="en-US" baseline="0" dirty="0" smtClean="0"/>
              <a:t> is mainly a local infrastructure, we looked into how biologists used their existing infrastructures and</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what are their sharing practices.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44</a:t>
            </a:fld>
            <a:endParaRPr lang="en-US"/>
          </a:p>
        </p:txBody>
      </p:sp>
    </p:spTree>
    <p:extLst>
      <p:ext uri="{BB962C8B-B14F-4D97-AF65-F5344CB8AC3E}">
        <p14:creationId xmlns:p14="http://schemas.microsoft.com/office/powerpoint/2010/main" val="1421238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fieldwork used traditional user studies tools like</a:t>
            </a:r>
          </a:p>
          <a:p>
            <a:r>
              <a:rPr lang="en-US" baseline="0" dirty="0" smtClean="0"/>
              <a:t> - place-based observations of the lab</a:t>
            </a:r>
          </a:p>
          <a:p>
            <a:r>
              <a:rPr lang="en-US" baseline="0" dirty="0" smtClean="0"/>
              <a:t> - event-based observations of experimental executions</a:t>
            </a:r>
          </a:p>
          <a:p>
            <a:r>
              <a:rPr lang="en-US" baseline="0" dirty="0" smtClean="0"/>
              <a:t> - open ended and semi-structured interviews</a:t>
            </a:r>
          </a:p>
          <a:p>
            <a:endParaRPr lang="en-US" baseline="0" dirty="0" smtClean="0"/>
          </a:p>
          <a:p>
            <a:r>
              <a:rPr lang="en-US" baseline="0" dirty="0" smtClean="0"/>
              <a:t>all of which was documented with videos and pictures.</a:t>
            </a:r>
          </a:p>
        </p:txBody>
      </p:sp>
      <p:sp>
        <p:nvSpPr>
          <p:cNvPr id="4" name="Slide Number Placeholder 3"/>
          <p:cNvSpPr>
            <a:spLocks noGrp="1"/>
          </p:cNvSpPr>
          <p:nvPr>
            <p:ph type="sldNum" sz="quarter" idx="10"/>
          </p:nvPr>
        </p:nvSpPr>
        <p:spPr/>
        <p:txBody>
          <a:bodyPr/>
          <a:lstStyle/>
          <a:p>
            <a:fld id="{EC3EB606-2C84-3F44-BE68-E19218848137}" type="slidenum">
              <a:rPr lang="en-US" smtClean="0"/>
              <a:t>45</a:t>
            </a:fld>
            <a:endParaRPr lang="en-US"/>
          </a:p>
        </p:txBody>
      </p:sp>
    </p:spTree>
    <p:extLst>
      <p:ext uri="{BB962C8B-B14F-4D97-AF65-F5344CB8AC3E}">
        <p14:creationId xmlns:p14="http://schemas.microsoft.com/office/powerpoint/2010/main" val="14212384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analyzed</a:t>
            </a:r>
            <a:r>
              <a:rPr lang="en-US" baseline="0" dirty="0" smtClean="0"/>
              <a:t> the data by grouping it into different categories including:</a:t>
            </a:r>
          </a:p>
          <a:p>
            <a:r>
              <a:rPr lang="en-US" baseline="0" dirty="0" smtClean="0"/>
              <a:t> - work processes. </a:t>
            </a:r>
          </a:p>
          <a:p>
            <a:r>
              <a:rPr lang="en-US" baseline="0" dirty="0" smtClean="0"/>
              <a:t> - laboratory equipment</a:t>
            </a:r>
          </a:p>
          <a:p>
            <a:r>
              <a:rPr lang="en-US" baseline="0" dirty="0" smtClean="0"/>
              <a:t> - group composition, and </a:t>
            </a:r>
          </a:p>
          <a:p>
            <a:r>
              <a:rPr lang="en-US" baseline="0" dirty="0" smtClean="0"/>
              <a:t> - physical spaces</a:t>
            </a:r>
          </a:p>
          <a:p>
            <a:endParaRPr lang="en-US" baseline="0" dirty="0" smtClean="0"/>
          </a:p>
          <a:p>
            <a:r>
              <a:rPr lang="en-US" baseline="0" dirty="0" smtClean="0"/>
              <a:t>We further did contextual analysis on the topics of </a:t>
            </a:r>
            <a:r>
              <a:rPr lang="en-US" b="1" i="1" baseline="0" dirty="0" smtClean="0"/>
              <a:t>infrastructures for biology research</a:t>
            </a:r>
            <a:r>
              <a:rPr lang="en-US" baseline="0" dirty="0" smtClean="0"/>
              <a:t> and the existing </a:t>
            </a:r>
            <a:r>
              <a:rPr lang="en-US" b="1" i="1" baseline="0" dirty="0" smtClean="0"/>
              <a:t>sharing practices</a:t>
            </a:r>
            <a:r>
              <a:rPr lang="en-US" baseline="0" dirty="0" smtClean="0"/>
              <a: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46</a:t>
            </a:fld>
            <a:endParaRPr lang="en-US"/>
          </a:p>
        </p:txBody>
      </p:sp>
    </p:spTree>
    <p:extLst>
      <p:ext uri="{BB962C8B-B14F-4D97-AF65-F5344CB8AC3E}">
        <p14:creationId xmlns:p14="http://schemas.microsoft.com/office/powerpoint/2010/main" val="14212384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fieldwork revealed a series of facts like: </a:t>
            </a:r>
          </a:p>
          <a:p>
            <a:r>
              <a:rPr lang="en-US" baseline="0" dirty="0" smtClean="0"/>
              <a:t> - Biologists already use simple awareness mechanisms to mediate access to shared resources  </a:t>
            </a:r>
            <a:r>
              <a:rPr lang="en-US" baseline="0" dirty="0" smtClean="0">
                <a:sym typeface="Wingdings"/>
              </a:rPr>
              <a:t> This is important because we are trying to use a similar, yet more advanced, approach</a:t>
            </a:r>
            <a:endParaRPr lang="en-US" baseline="0" dirty="0" smtClean="0"/>
          </a:p>
          <a:p>
            <a:r>
              <a:rPr lang="en-US" baseline="0" dirty="0" smtClean="0"/>
              <a:t> - Recruitment could target both research and non-research personnel </a:t>
            </a:r>
            <a:r>
              <a:rPr lang="en-US" baseline="0" dirty="0" smtClean="0">
                <a:sym typeface="Wingdings"/>
              </a:rPr>
              <a:t> This is important because we do not care who they are as long as they have a computer</a:t>
            </a:r>
            <a:endParaRPr lang="en-US" baseline="0" dirty="0" smtClean="0"/>
          </a:p>
          <a:p>
            <a:r>
              <a:rPr lang="en-US" baseline="0" dirty="0" smtClean="0"/>
              <a:t> - Technical support for recruitment should take into account the high mobility of biologists, and perhaps provide different technologies for when they are in the lab and when they are at the office.</a:t>
            </a:r>
          </a:p>
        </p:txBody>
      </p:sp>
      <p:sp>
        <p:nvSpPr>
          <p:cNvPr id="4" name="Slide Number Placeholder 3"/>
          <p:cNvSpPr>
            <a:spLocks noGrp="1"/>
          </p:cNvSpPr>
          <p:nvPr>
            <p:ph type="sldNum" sz="quarter" idx="10"/>
          </p:nvPr>
        </p:nvSpPr>
        <p:spPr/>
        <p:txBody>
          <a:bodyPr/>
          <a:lstStyle/>
          <a:p>
            <a:fld id="{EC3EB606-2C84-3F44-BE68-E19218848137}" type="slidenum">
              <a:rPr lang="en-US" smtClean="0"/>
              <a:t>47</a:t>
            </a:fld>
            <a:endParaRPr lang="en-US"/>
          </a:p>
        </p:txBody>
      </p:sp>
    </p:spTree>
    <p:extLst>
      <p:ext uri="{BB962C8B-B14F-4D97-AF65-F5344CB8AC3E}">
        <p14:creationId xmlns:p14="http://schemas.microsoft.com/office/powerpoint/2010/main" val="1421238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a:t>
            </a:r>
            <a:r>
              <a:rPr lang="en-US" dirty="0" smtClean="0"/>
              <a:t> these findings</a:t>
            </a:r>
            <a:r>
              <a:rPr lang="en-US" baseline="0" dirty="0" smtClean="0"/>
              <a:t> we set out to design technologies that could support the Mini-Grid.</a:t>
            </a:r>
          </a:p>
          <a:p>
            <a:endParaRPr lang="en-US" baseline="0" dirty="0" smtClean="0"/>
          </a:p>
          <a:p>
            <a:r>
              <a:rPr lang="en-US" baseline="0" dirty="0" smtClean="0"/>
              <a:t>For such end, we carried out an iterative process with a series of participatory design workshops.</a:t>
            </a:r>
            <a:endParaRPr lang="en-US" dirty="0" smtClean="0"/>
          </a:p>
          <a:p>
            <a:endParaRPr lang="en-US" dirty="0" smtClean="0"/>
          </a:p>
          <a:p>
            <a:r>
              <a:rPr lang="en-US" dirty="0" smtClean="0"/>
              <a:t>[CLICK]</a:t>
            </a:r>
          </a:p>
          <a:p>
            <a:endParaRPr lang="en-US" dirty="0" smtClean="0"/>
          </a:p>
          <a:p>
            <a:r>
              <a:rPr lang="en-US" dirty="0" smtClean="0"/>
              <a:t>Now, I will present the</a:t>
            </a:r>
            <a:r>
              <a:rPr lang="en-US" baseline="0" dirty="0"/>
              <a:t> </a:t>
            </a:r>
            <a:r>
              <a:rPr lang="en-US" baseline="0" dirty="0" smtClean="0"/>
              <a:t>different parts of our design process, and for the sake of brevity, I will illustrate each step with the design of </a:t>
            </a:r>
            <a:r>
              <a:rPr lang="en-US" baseline="0" dirty="0" err="1" smtClean="0"/>
              <a:t>GridOrbit</a:t>
            </a:r>
            <a:r>
              <a:rPr lang="en-US" baseline="0" dirty="0" smtClean="0"/>
              <a:t> public display.</a:t>
            </a:r>
            <a:endParaRPr lang="en-US"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48</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first step is to identify the kind of tool we wish to build.</a:t>
            </a:r>
          </a:p>
          <a:p>
            <a:endParaRPr lang="en-US" baseline="0" dirty="0" smtClean="0"/>
          </a:p>
          <a:p>
            <a:r>
              <a:rPr lang="en-US" baseline="0" dirty="0" smtClean="0"/>
              <a:t>For this we used a design space definition.</a:t>
            </a:r>
          </a:p>
        </p:txBody>
      </p:sp>
      <p:sp>
        <p:nvSpPr>
          <p:cNvPr id="4" name="Slide Number Placeholder 3"/>
          <p:cNvSpPr>
            <a:spLocks noGrp="1"/>
          </p:cNvSpPr>
          <p:nvPr>
            <p:ph type="sldNum" sz="quarter" idx="10"/>
          </p:nvPr>
        </p:nvSpPr>
        <p:spPr/>
        <p:txBody>
          <a:bodyPr/>
          <a:lstStyle/>
          <a:p>
            <a:fld id="{EC3EB606-2C84-3F44-BE68-E19218848137}" type="slidenum">
              <a:rPr lang="en-US" smtClean="0"/>
              <a:t>49</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a:t>
            </a:r>
            <a:r>
              <a:rPr lang="en-US" baseline="0" dirty="0" smtClean="0"/>
              <a:t> the 18 technical support tools we identified in the related work to define the design space.</a:t>
            </a:r>
          </a:p>
          <a:p>
            <a:endParaRPr lang="en-US" baseline="0" dirty="0" smtClean="0"/>
          </a:p>
          <a:p>
            <a:r>
              <a:rPr lang="en-US" baseline="0" dirty="0" smtClean="0"/>
              <a:t>According to the design space, a solution will have a location or an intended audience (personal, public, or web),</a:t>
            </a:r>
          </a:p>
          <a:p>
            <a:r>
              <a:rPr lang="en-US" baseline="0" dirty="0" smtClean="0"/>
              <a:t> a coverage or how much of the infrastructure it reports on (it is a continuous value from local to general),</a:t>
            </a:r>
          </a:p>
          <a:p>
            <a:r>
              <a:rPr lang="en-US" baseline="0" dirty="0" smtClean="0"/>
              <a:t> a purpose in relation to participants (recruitment of maintenance, or both).</a:t>
            </a:r>
          </a:p>
          <a:p>
            <a:r>
              <a:rPr lang="en-US" baseline="0" dirty="0" smtClean="0"/>
              <a:t>A solution is also aimed at either a symmetric or an asymmetric system, </a:t>
            </a:r>
          </a:p>
          <a:p>
            <a:r>
              <a:rPr lang="en-US" baseline="0" dirty="0" smtClean="0"/>
              <a:t> and finally the designer can choose between different motivation techniques documented in the literature.</a:t>
            </a:r>
          </a:p>
          <a:p>
            <a:endParaRPr lang="en-US" baseline="0" dirty="0" smtClean="0"/>
          </a:p>
          <a:p>
            <a:r>
              <a:rPr lang="en-US" baseline="0" dirty="0" smtClean="0"/>
              <a:t>[CLICK]</a:t>
            </a:r>
          </a:p>
          <a:p>
            <a:endParaRPr lang="en-US" baseline="0" dirty="0" smtClean="0"/>
          </a:p>
          <a:p>
            <a:r>
              <a:rPr lang="en-US" baseline="0" dirty="0" err="1" smtClean="0"/>
              <a:t>GridOrbit</a:t>
            </a:r>
            <a:r>
              <a:rPr lang="en-US" baseline="0" dirty="0" smtClean="0"/>
              <a:t> public display is aimed at public places, and presents a general view of the whole Mini-Grid.</a:t>
            </a:r>
          </a:p>
          <a:p>
            <a:r>
              <a:rPr lang="en-US" baseline="0" dirty="0" smtClean="0"/>
              <a:t>As a public system it has the dual goal of maintaining existing participants by providing them with feedback and recruiting new ones by attracting their attention.</a:t>
            </a:r>
          </a:p>
          <a:p>
            <a:r>
              <a:rPr lang="en-US" baseline="0" dirty="0" smtClean="0"/>
              <a:t>It is designed for a symmetric system which is the Mini-Grid.</a:t>
            </a:r>
          </a:p>
          <a:p>
            <a:r>
              <a:rPr lang="en-US" baseline="0" dirty="0" smtClean="0"/>
              <a:t>And finally it uses two simple motivations techniques: information and feedback.</a:t>
            </a:r>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50</a:t>
            </a:fld>
            <a:endParaRPr lang="en-US"/>
          </a:p>
        </p:txBody>
      </p:sp>
    </p:spTree>
    <p:extLst>
      <p:ext uri="{BB962C8B-B14F-4D97-AF65-F5344CB8AC3E}">
        <p14:creationId xmlns:p14="http://schemas.microsoft.com/office/powerpoint/2010/main" val="15573148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baseline="0" dirty="0" err="1" smtClean="0"/>
              <a:t>These</a:t>
            </a:r>
            <a:r>
              <a:rPr lang="da-DK" baseline="0" dirty="0" smtClean="0"/>
              <a:t> </a:t>
            </a:r>
            <a:r>
              <a:rPr lang="da-DK" baseline="0" dirty="0" err="1" smtClean="0"/>
              <a:t>pictures</a:t>
            </a:r>
            <a:r>
              <a:rPr lang="da-DK" baseline="0" dirty="0" smtClean="0"/>
              <a:t> show the </a:t>
            </a:r>
            <a:r>
              <a:rPr lang="da-DK" baseline="0" dirty="0" err="1" smtClean="0"/>
              <a:t>actual</a:t>
            </a:r>
            <a:r>
              <a:rPr lang="da-DK" baseline="0" dirty="0" smtClean="0"/>
              <a:t> installations of </a:t>
            </a:r>
            <a:r>
              <a:rPr lang="da-DK" baseline="0" dirty="0" err="1" smtClean="0"/>
              <a:t>GridOrbit</a:t>
            </a:r>
            <a:r>
              <a:rPr lang="da-DK" baseline="0" dirty="0" smtClean="0"/>
              <a:t> </a:t>
            </a:r>
            <a:r>
              <a:rPr lang="da-DK" baseline="0" dirty="0" err="1" smtClean="0"/>
              <a:t>we</a:t>
            </a:r>
            <a:r>
              <a:rPr lang="da-DK" baseline="0" dirty="0" smtClean="0"/>
              <a:t> made, and the </a:t>
            </a:r>
            <a:r>
              <a:rPr lang="da-DK" baseline="0" dirty="0" err="1" smtClean="0"/>
              <a:t>guys</a:t>
            </a:r>
            <a:r>
              <a:rPr lang="da-DK" baseline="0" dirty="0" smtClean="0"/>
              <a:t> in the </a:t>
            </a:r>
            <a:r>
              <a:rPr lang="da-DK" baseline="0" dirty="0" err="1" smtClean="0"/>
              <a:t>picture</a:t>
            </a:r>
            <a:r>
              <a:rPr lang="da-DK" baseline="0" dirty="0" smtClean="0"/>
              <a:t> </a:t>
            </a:r>
            <a:r>
              <a:rPr lang="da-DK" baseline="0" dirty="0" err="1" smtClean="0"/>
              <a:t>are</a:t>
            </a:r>
            <a:r>
              <a:rPr lang="da-DK" baseline="0" dirty="0" smtClean="0"/>
              <a:t> </a:t>
            </a:r>
            <a:r>
              <a:rPr lang="da-DK" baseline="0" dirty="0" err="1" smtClean="0"/>
              <a:t>actual</a:t>
            </a:r>
            <a:r>
              <a:rPr lang="da-DK" baseline="0" dirty="0" smtClean="0"/>
              <a:t> </a:t>
            </a:r>
            <a:r>
              <a:rPr lang="da-DK" baseline="0" dirty="0" err="1" smtClean="0"/>
              <a:t>biologists</a:t>
            </a:r>
            <a:r>
              <a:rPr lang="da-DK" baseline="0" dirty="0" smtClean="0"/>
              <a:t>.</a:t>
            </a:r>
          </a:p>
          <a:p>
            <a:endParaRPr lang="da-DK" baseline="0" dirty="0" smtClean="0"/>
          </a:p>
          <a:p>
            <a:r>
              <a:rPr lang="da-DK" baseline="0" dirty="0" smtClean="0"/>
              <a:t>[CLICK]</a:t>
            </a:r>
          </a:p>
          <a:p>
            <a:r>
              <a:rPr lang="da-DK" baseline="0" dirty="0" smtClean="0"/>
              <a:t>In the </a:t>
            </a:r>
            <a:r>
              <a:rPr lang="da-DK" baseline="0" dirty="0" err="1" smtClean="0"/>
              <a:t>first</a:t>
            </a:r>
            <a:r>
              <a:rPr lang="da-DK" baseline="0" dirty="0" smtClean="0"/>
              <a:t> </a:t>
            </a:r>
            <a:r>
              <a:rPr lang="da-DK" baseline="0" dirty="0" err="1" smtClean="0"/>
              <a:t>building</a:t>
            </a:r>
            <a:r>
              <a:rPr lang="da-DK" baseline="0" dirty="0" smtClean="0"/>
              <a:t> </a:t>
            </a:r>
            <a:r>
              <a:rPr lang="da-DK" baseline="0" dirty="0" err="1" smtClean="0"/>
              <a:t>we</a:t>
            </a:r>
            <a:r>
              <a:rPr lang="da-DK" baseline="0" dirty="0" smtClean="0"/>
              <a:t> </a:t>
            </a:r>
            <a:r>
              <a:rPr lang="da-DK" baseline="0" dirty="0" err="1" smtClean="0"/>
              <a:t>placed</a:t>
            </a:r>
            <a:r>
              <a:rPr lang="da-DK" baseline="0" dirty="0" smtClean="0"/>
              <a:t> the public display in the </a:t>
            </a:r>
            <a:r>
              <a:rPr lang="da-DK" baseline="0" dirty="0" err="1" smtClean="0"/>
              <a:t>corridor</a:t>
            </a:r>
            <a:r>
              <a:rPr lang="da-DK" baseline="0" dirty="0" smtClean="0"/>
              <a:t> in front of the cafeteria.</a:t>
            </a:r>
          </a:p>
          <a:p>
            <a:endParaRPr lang="da-DK" baseline="0" dirty="0" smtClean="0"/>
          </a:p>
          <a:p>
            <a:r>
              <a:rPr lang="da-DK" baseline="0" dirty="0" smtClean="0"/>
              <a:t>[CLICK]</a:t>
            </a:r>
          </a:p>
          <a:p>
            <a:r>
              <a:rPr lang="da-DK" baseline="0" dirty="0" smtClean="0"/>
              <a:t>In the </a:t>
            </a:r>
            <a:r>
              <a:rPr lang="da-DK" baseline="0" dirty="0" err="1" smtClean="0"/>
              <a:t>second</a:t>
            </a:r>
            <a:r>
              <a:rPr lang="da-DK" baseline="0" dirty="0" smtClean="0"/>
              <a:t> </a:t>
            </a:r>
            <a:r>
              <a:rPr lang="da-DK" baseline="0" dirty="0" err="1" smtClean="0"/>
              <a:t>building</a:t>
            </a:r>
            <a:r>
              <a:rPr lang="da-DK" baseline="0" dirty="0" smtClean="0"/>
              <a:t> </a:t>
            </a:r>
            <a:r>
              <a:rPr lang="da-DK" baseline="0" dirty="0" err="1" smtClean="0"/>
              <a:t>we</a:t>
            </a:r>
            <a:r>
              <a:rPr lang="da-DK" baseline="0" dirty="0" smtClean="0"/>
              <a:t> </a:t>
            </a:r>
            <a:r>
              <a:rPr lang="da-DK" baseline="0" dirty="0" err="1" smtClean="0"/>
              <a:t>placed</a:t>
            </a:r>
            <a:r>
              <a:rPr lang="da-DK" baseline="0" dirty="0" smtClean="0"/>
              <a:t> it in the </a:t>
            </a:r>
            <a:r>
              <a:rPr lang="da-DK" baseline="0" dirty="0" err="1" smtClean="0"/>
              <a:t>waiting</a:t>
            </a:r>
            <a:r>
              <a:rPr lang="da-DK" baseline="0" dirty="0" smtClean="0"/>
              <a:t> </a:t>
            </a:r>
            <a:r>
              <a:rPr lang="da-DK" baseline="0" dirty="0" err="1" smtClean="0"/>
              <a:t>area</a:t>
            </a:r>
            <a:r>
              <a:rPr lang="da-DK" baseline="0" dirty="0" smtClean="0"/>
              <a:t> </a:t>
            </a:r>
            <a:r>
              <a:rPr lang="da-DK" baseline="0" dirty="0" err="1" smtClean="0"/>
              <a:t>next</a:t>
            </a:r>
            <a:r>
              <a:rPr lang="da-DK" baseline="0" dirty="0" smtClean="0"/>
              <a:t> to the elevator and the </a:t>
            </a:r>
            <a:r>
              <a:rPr lang="da-DK" baseline="0" dirty="0" err="1" smtClean="0"/>
              <a:t>local</a:t>
            </a:r>
            <a:r>
              <a:rPr lang="da-DK" baseline="0" dirty="0" smtClean="0"/>
              <a:t> </a:t>
            </a:r>
            <a:r>
              <a:rPr lang="da-DK" baseline="0" dirty="0" err="1" smtClean="0"/>
              <a:t>mail-boxes</a:t>
            </a:r>
            <a:r>
              <a:rPr lang="da-DK" baseline="0" dirty="0" smtClean="0"/>
              <a:t>.</a:t>
            </a:r>
          </a:p>
          <a:p>
            <a:endParaRPr lang="da-DK" baseline="0" dirty="0" smtClean="0"/>
          </a:p>
        </p:txBody>
      </p:sp>
      <p:sp>
        <p:nvSpPr>
          <p:cNvPr id="4" name="Slide Number Placeholder 3"/>
          <p:cNvSpPr>
            <a:spLocks noGrp="1"/>
          </p:cNvSpPr>
          <p:nvPr>
            <p:ph type="sldNum" sz="quarter" idx="10"/>
          </p:nvPr>
        </p:nvSpPr>
        <p:spPr/>
        <p:txBody>
          <a:bodyPr/>
          <a:lstStyle/>
          <a:p>
            <a:fld id="{87D77045-401A-4D5E-BFE3-54C21A8A6634}" type="slidenum">
              <a:rPr lang="en-US" smtClean="0"/>
              <a:pPr/>
              <a:t>51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step in</a:t>
            </a:r>
            <a:r>
              <a:rPr lang="en-US" baseline="0" dirty="0" smtClean="0"/>
              <a:t> our design process is the formalization of awareness.</a:t>
            </a:r>
          </a:p>
          <a:p>
            <a:endParaRPr lang="en-US" baseline="0" dirty="0" smtClean="0"/>
          </a:p>
          <a:p>
            <a:r>
              <a:rPr lang="en-US" baseline="0" dirty="0" smtClean="0"/>
              <a:t>The basic question to answer here is: what do we want to participants to be aware of?</a:t>
            </a:r>
          </a:p>
        </p:txBody>
      </p:sp>
      <p:sp>
        <p:nvSpPr>
          <p:cNvPr id="4" name="Slide Number Placeholder 3"/>
          <p:cNvSpPr>
            <a:spLocks noGrp="1"/>
          </p:cNvSpPr>
          <p:nvPr>
            <p:ph type="sldNum" sz="quarter" idx="10"/>
          </p:nvPr>
        </p:nvSpPr>
        <p:spPr/>
        <p:txBody>
          <a:bodyPr/>
          <a:lstStyle/>
          <a:p>
            <a:fld id="{EC3EB606-2C84-3F44-BE68-E19218848137}" type="slidenum">
              <a:rPr lang="en-US" smtClean="0"/>
              <a:t>52</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To </a:t>
            </a:r>
            <a:r>
              <a:rPr lang="da-DK" dirty="0" err="1" smtClean="0"/>
              <a:t>help</a:t>
            </a:r>
            <a:r>
              <a:rPr lang="da-DK" dirty="0" smtClean="0"/>
              <a:t> </a:t>
            </a:r>
            <a:r>
              <a:rPr lang="da-DK" dirty="0" err="1" smtClean="0"/>
              <a:t>answer</a:t>
            </a:r>
            <a:r>
              <a:rPr lang="da-DK" baseline="0" dirty="0" smtClean="0"/>
              <a:t> </a:t>
            </a:r>
            <a:r>
              <a:rPr lang="da-DK" baseline="0" dirty="0" err="1" smtClean="0"/>
              <a:t>this</a:t>
            </a:r>
            <a:r>
              <a:rPr lang="da-DK" baseline="0" dirty="0" smtClean="0"/>
              <a:t> </a:t>
            </a:r>
            <a:r>
              <a:rPr lang="da-DK" baseline="0" dirty="0" err="1" smtClean="0"/>
              <a:t>question</a:t>
            </a:r>
            <a:r>
              <a:rPr lang="da-DK" baseline="0" dirty="0" smtClean="0"/>
              <a:t> </a:t>
            </a:r>
            <a:r>
              <a:rPr lang="da-DK" baseline="0" dirty="0" err="1" smtClean="0"/>
              <a:t>we</a:t>
            </a:r>
            <a:r>
              <a:rPr lang="da-DK" baseline="0" dirty="0" smtClean="0"/>
              <a:t> modelled </a:t>
            </a:r>
            <a:r>
              <a:rPr lang="da-DK" baseline="0" dirty="0" err="1" smtClean="0"/>
              <a:t>infrastructure</a:t>
            </a:r>
            <a:r>
              <a:rPr lang="da-DK" baseline="0" dirty="0" smtClean="0"/>
              <a:t> </a:t>
            </a:r>
            <a:r>
              <a:rPr lang="da-DK" baseline="0" dirty="0" err="1" smtClean="0"/>
              <a:t>awareness</a:t>
            </a:r>
            <a:r>
              <a:rPr lang="da-DK" baseline="0" dirty="0" smtClean="0"/>
              <a:t> on </a:t>
            </a:r>
            <a:r>
              <a:rPr lang="da-DK" baseline="0" dirty="0" err="1" smtClean="0"/>
              <a:t>Benford</a:t>
            </a:r>
            <a:r>
              <a:rPr lang="da-DK" baseline="0" dirty="0" smtClean="0"/>
              <a:t> and </a:t>
            </a:r>
            <a:r>
              <a:rPr lang="da-DK" baseline="0" dirty="0" err="1" smtClean="0"/>
              <a:t>Fahlen’s</a:t>
            </a:r>
            <a:r>
              <a:rPr lang="da-DK" baseline="0" dirty="0" smtClean="0"/>
              <a:t> </a:t>
            </a:r>
            <a:r>
              <a:rPr lang="da-DK" baseline="0" dirty="0" err="1" smtClean="0"/>
              <a:t>spatial</a:t>
            </a:r>
            <a:r>
              <a:rPr lang="da-DK" baseline="0" dirty="0" smtClean="0"/>
              <a:t> model of </a:t>
            </a:r>
            <a:r>
              <a:rPr lang="da-DK" baseline="0" dirty="0" err="1" smtClean="0"/>
              <a:t>interaction</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err="1" smtClean="0"/>
              <a:t>According</a:t>
            </a:r>
            <a:r>
              <a:rPr lang="da-DK" dirty="0" smtClean="0"/>
              <a:t> to the spatial model</a:t>
            </a:r>
            <a:r>
              <a:rPr lang="da-DK" baseline="0" dirty="0" smtClean="0"/>
              <a:t> of </a:t>
            </a:r>
            <a:r>
              <a:rPr lang="da-DK" dirty="0" smtClean="0"/>
              <a:t>awareness, an entity has interests (called focus)</a:t>
            </a:r>
            <a:r>
              <a:rPr lang="da-DK" baseline="0" dirty="0" smtClean="0"/>
              <a:t> and projects things about itself (called nimbus).</a:t>
            </a:r>
            <a:endParaRPr lang="da-DK" dirty="0" smtClean="0"/>
          </a:p>
          <a:p>
            <a:endParaRPr lang="da-DK" dirty="0"/>
          </a:p>
        </p:txBody>
      </p:sp>
      <p:sp>
        <p:nvSpPr>
          <p:cNvPr id="4" name="Slide Number Placeholder 3"/>
          <p:cNvSpPr>
            <a:spLocks noGrp="1"/>
          </p:cNvSpPr>
          <p:nvPr>
            <p:ph type="sldNum" sz="quarter" idx="10"/>
          </p:nvPr>
        </p:nvSpPr>
        <p:spPr/>
        <p:txBody>
          <a:bodyPr/>
          <a:lstStyle/>
          <a:p>
            <a:fld id="{E1B74692-E6CC-4B58-AFB2-BAFD5AB6164C}" type="slidenum">
              <a:rPr lang="da-DK" smtClean="0"/>
              <a:pPr/>
              <a:t>53</a:t>
            </a:fld>
            <a:endParaRPr lang="da-DK"/>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According to the model, we say that an object A is aware of object B when A’s focus meets B’s nimbus;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[CLICK]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that is, when A is interested and has access to what B projects about </a:t>
            </a:r>
            <a:r>
              <a:rPr lang="da-DK" sz="1200" kern="1200" baseline="0" dirty="0" smtClean="0">
                <a:solidFill>
                  <a:schemeClr val="tx1"/>
                </a:solidFill>
                <a:latin typeface="+mn-lt"/>
                <a:ea typeface="+mn-ea"/>
                <a:cs typeface="+mn-cs"/>
              </a:rPr>
              <a:t>itself.</a:t>
            </a:r>
            <a:endParaRPr lang="da-DK" dirty="0"/>
          </a:p>
        </p:txBody>
      </p:sp>
      <p:sp>
        <p:nvSpPr>
          <p:cNvPr id="4" name="Slide Number Placeholder 3"/>
          <p:cNvSpPr>
            <a:spLocks noGrp="1"/>
          </p:cNvSpPr>
          <p:nvPr>
            <p:ph type="sldNum" sz="quarter" idx="10"/>
          </p:nvPr>
        </p:nvSpPr>
        <p:spPr/>
        <p:txBody>
          <a:bodyPr/>
          <a:lstStyle/>
          <a:p>
            <a:fld id="{5CA12ED6-D68B-43C4-90FE-6F475B0A812D}" type="slidenum">
              <a:rPr lang="da-DK" smtClean="0"/>
              <a:pPr/>
              <a:t>54</a:t>
            </a:fld>
            <a:endParaRPr lang="da-DK"/>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In the context of infrastructures and their users, infrastructures are invisible and users focus on completely different things</a:t>
            </a:r>
            <a:r>
              <a:rPr lang="da-DK" baseline="0" dirty="0" smtClean="0"/>
              <a:t>.</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baseline="0" dirty="0" smtClean="0"/>
          </a:p>
          <a:p>
            <a:r>
              <a:rPr lang="da-DK" baseline="0" dirty="0" smtClean="0"/>
              <a:t>Infrastructure Awareness systems come into the picture to translate what the infrastructure projects into the interests of the users.</a:t>
            </a:r>
            <a:endParaRPr lang="da-DK" dirty="0"/>
          </a:p>
        </p:txBody>
      </p:sp>
      <p:sp>
        <p:nvSpPr>
          <p:cNvPr id="4" name="Slide Number Placeholder 3"/>
          <p:cNvSpPr>
            <a:spLocks noGrp="1"/>
          </p:cNvSpPr>
          <p:nvPr>
            <p:ph type="sldNum" sz="quarter" idx="10"/>
          </p:nvPr>
        </p:nvSpPr>
        <p:spPr/>
        <p:txBody>
          <a:bodyPr/>
          <a:lstStyle/>
          <a:p>
            <a:fld id="{5CA12ED6-D68B-43C4-90FE-6F475B0A812D}" type="slidenum">
              <a:rPr lang="da-DK" smtClean="0"/>
              <a:pPr/>
              <a:t>55</a:t>
            </a:fld>
            <a:endParaRPr lang="da-DK"/>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multiple iterations over this design process,</a:t>
            </a:r>
            <a:r>
              <a:rPr lang="en-US" baseline="0" dirty="0" smtClean="0"/>
              <a:t> the final version of </a:t>
            </a:r>
            <a:r>
              <a:rPr lang="en-US" baseline="0" dirty="0" err="1" smtClean="0"/>
              <a:t>GridOrbit</a:t>
            </a:r>
            <a:r>
              <a:rPr lang="en-US" baseline="0" dirty="0" smtClean="0"/>
              <a:t> public display takes that participants to the Mini-Grid are interested in: </a:t>
            </a:r>
          </a:p>
          <a:p>
            <a:r>
              <a:rPr lang="en-US" baseline="0" dirty="0" smtClean="0"/>
              <a:t> 1) The capacity (state and changes of) of the Mini-Grid.</a:t>
            </a:r>
          </a:p>
          <a:p>
            <a:r>
              <a:rPr lang="en-US" baseline="0" dirty="0" smtClean="0"/>
              <a:t> 2) The activity (current and changes in) executing in the Mini-Grid.</a:t>
            </a:r>
          </a:p>
          <a:p>
            <a:r>
              <a:rPr lang="en-US" baseline="0" dirty="0" smtClean="0"/>
              <a:t> 3) The participants (current, historical) taking part of it.</a:t>
            </a:r>
          </a:p>
          <a:p>
            <a:endParaRPr lang="en-US" baseline="0" dirty="0" smtClean="0"/>
          </a:p>
          <a:p>
            <a:r>
              <a:rPr lang="en-US" baseline="0" dirty="0" smtClean="0"/>
              <a:t>What this means is that the public display system will have to provide information about this three different cues.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56</a:t>
            </a:fld>
            <a:endParaRPr lang="en-US"/>
          </a:p>
        </p:txBody>
      </p:sp>
    </p:spTree>
    <p:extLst>
      <p:ext uri="{BB962C8B-B14F-4D97-AF65-F5344CB8AC3E}">
        <p14:creationId xmlns:p14="http://schemas.microsoft.com/office/powerpoint/2010/main" val="39143702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I will present the visual metaphor and the feature</a:t>
            </a:r>
            <a:r>
              <a:rPr lang="en-US" baseline="0" dirty="0" smtClean="0"/>
              <a:t> design steps jointly, because they are very much related and because I have a nice animation I really wanted to reuse. </a:t>
            </a:r>
          </a:p>
          <a:p>
            <a:endParaRPr lang="en-US" baseline="0" dirty="0" smtClean="0"/>
          </a:p>
          <a:p>
            <a:r>
              <a:rPr lang="en-US" baseline="0" dirty="0" smtClean="0"/>
              <a:t>Basically, the visual metaphor seeks for ways to convey the information defined in the awareness model in a way that’s visually appealing and understandable.</a:t>
            </a:r>
          </a:p>
          <a:p>
            <a:endParaRPr lang="en-US" baseline="0" dirty="0" smtClean="0"/>
          </a:p>
          <a:p>
            <a:r>
              <a:rPr lang="en-US" baseline="0" dirty="0" smtClean="0"/>
              <a:t>The feature design provides other user interface and interaction design features for an enhanced experience including the transition between awareness mode and detailed mode.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57</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err="1" smtClean="0"/>
              <a:t>This</a:t>
            </a:r>
            <a:r>
              <a:rPr lang="da-DK" baseline="0" dirty="0" smtClean="0"/>
              <a:t> is </a:t>
            </a:r>
            <a:r>
              <a:rPr lang="da-DK" baseline="0" dirty="0" err="1" smtClean="0"/>
              <a:t>how</a:t>
            </a:r>
            <a:r>
              <a:rPr lang="da-DK" baseline="0" dirty="0" smtClean="0"/>
              <a:t> it </a:t>
            </a:r>
            <a:r>
              <a:rPr lang="da-DK" baseline="0" dirty="0" err="1" smtClean="0"/>
              <a:t>works</a:t>
            </a:r>
            <a:r>
              <a:rPr lang="da-DK" baseline="0" dirty="0" smtClean="0"/>
              <a:t>, </a:t>
            </a:r>
          </a:p>
          <a:p>
            <a:r>
              <a:rPr lang="da-DK" baseline="0" dirty="0" smtClean="0"/>
              <a:t> - </a:t>
            </a:r>
            <a:r>
              <a:rPr lang="da-DK" baseline="0" dirty="0" err="1" smtClean="0"/>
              <a:t>When</a:t>
            </a:r>
            <a:r>
              <a:rPr lang="da-DK" baseline="0" dirty="0" smtClean="0"/>
              <a:t> a </a:t>
            </a:r>
            <a:r>
              <a:rPr lang="da-DK" baseline="0" dirty="0" err="1" smtClean="0"/>
              <a:t>user</a:t>
            </a:r>
            <a:r>
              <a:rPr lang="da-DK" baseline="0" dirty="0" smtClean="0"/>
              <a:t> </a:t>
            </a:r>
            <a:r>
              <a:rPr lang="da-DK" baseline="0" dirty="0" err="1" smtClean="0"/>
              <a:t>configures</a:t>
            </a:r>
            <a:r>
              <a:rPr lang="da-DK" baseline="0" dirty="0" smtClean="0"/>
              <a:t> his computer to </a:t>
            </a:r>
            <a:r>
              <a:rPr lang="da-DK" baseline="0" dirty="0" err="1" smtClean="0"/>
              <a:t>contribute</a:t>
            </a:r>
            <a:r>
              <a:rPr lang="da-DK" baseline="0" dirty="0" smtClean="0"/>
              <a:t> to the </a:t>
            </a:r>
            <a:r>
              <a:rPr lang="da-DK" baseline="0" dirty="0" err="1" smtClean="0"/>
              <a:t>Mini-Grid</a:t>
            </a:r>
            <a:r>
              <a:rPr lang="da-DK" baseline="0" dirty="0" smtClean="0"/>
              <a:t>, </a:t>
            </a:r>
            <a:r>
              <a:rPr lang="da-DK" baseline="0" dirty="0" err="1" smtClean="0"/>
              <a:t>GridOrbit</a:t>
            </a:r>
            <a:r>
              <a:rPr lang="da-DK" baseline="0" dirty="0" smtClean="0"/>
              <a:t> </a:t>
            </a:r>
            <a:r>
              <a:rPr lang="da-DK" baseline="0" dirty="0" err="1" smtClean="0"/>
              <a:t>detects</a:t>
            </a:r>
            <a:r>
              <a:rPr lang="da-DK" baseline="0" dirty="0" smtClean="0"/>
              <a:t> it (from the </a:t>
            </a:r>
            <a:r>
              <a:rPr lang="da-DK" baseline="0" dirty="0" err="1" smtClean="0"/>
              <a:t>network</a:t>
            </a:r>
            <a:r>
              <a:rPr lang="da-DK" baseline="0" dirty="0" smtClean="0"/>
              <a:t> </a:t>
            </a:r>
            <a:r>
              <a:rPr lang="da-DK" baseline="0" dirty="0" err="1" smtClean="0"/>
              <a:t>traffic</a:t>
            </a:r>
            <a:r>
              <a:rPr lang="da-DK" baseline="0" dirty="0" smtClean="0"/>
              <a:t>) and shows it.</a:t>
            </a:r>
          </a:p>
          <a:p>
            <a:r>
              <a:rPr lang="da-DK" baseline="0" dirty="0" smtClean="0"/>
              <a:t> - </a:t>
            </a:r>
            <a:r>
              <a:rPr lang="da-DK" baseline="0" dirty="0" err="1" smtClean="0"/>
              <a:t>This</a:t>
            </a:r>
            <a:r>
              <a:rPr lang="da-DK" baseline="0" dirty="0" smtClean="0"/>
              <a:t> </a:t>
            </a:r>
            <a:r>
              <a:rPr lang="da-DK" baseline="0" dirty="0" err="1" smtClean="0"/>
              <a:t>happens</a:t>
            </a:r>
            <a:r>
              <a:rPr lang="da-DK" baseline="0" dirty="0" smtClean="0"/>
              <a:t> for </a:t>
            </a:r>
            <a:r>
              <a:rPr lang="da-DK" baseline="0" dirty="0" err="1" smtClean="0"/>
              <a:t>every</a:t>
            </a:r>
            <a:r>
              <a:rPr lang="da-DK" baseline="0" dirty="0" smtClean="0"/>
              <a:t> new computer </a:t>
            </a:r>
            <a:r>
              <a:rPr lang="da-DK" baseline="0" dirty="0" err="1" smtClean="0"/>
              <a:t>that</a:t>
            </a:r>
            <a:r>
              <a:rPr lang="da-DK" baseline="0" dirty="0" smtClean="0"/>
              <a:t> </a:t>
            </a:r>
            <a:r>
              <a:rPr lang="da-DK" baseline="0" dirty="0" err="1" smtClean="0"/>
              <a:t>joins</a:t>
            </a:r>
            <a:r>
              <a:rPr lang="da-DK" baseline="0" dirty="0" smtClean="0"/>
              <a:t> the </a:t>
            </a:r>
            <a:r>
              <a:rPr lang="da-DK" baseline="0" dirty="0" err="1" smtClean="0"/>
              <a:t>Mini-Grid</a:t>
            </a:r>
            <a:r>
              <a:rPr lang="da-DK" baseline="0" dirty="0" smtClean="0"/>
              <a:t>.</a:t>
            </a:r>
          </a:p>
          <a:p>
            <a:r>
              <a:rPr lang="da-DK" baseline="0" dirty="0" smtClean="0"/>
              <a:t> - </a:t>
            </a:r>
            <a:r>
              <a:rPr lang="da-DK" baseline="0" dirty="0" err="1" smtClean="0"/>
              <a:t>When</a:t>
            </a:r>
            <a:r>
              <a:rPr lang="da-DK" baseline="0" dirty="0" smtClean="0"/>
              <a:t> a computer stops </a:t>
            </a:r>
            <a:r>
              <a:rPr lang="da-DK" baseline="0" dirty="0" err="1" smtClean="0"/>
              <a:t>contributing</a:t>
            </a:r>
            <a:r>
              <a:rPr lang="da-DK" baseline="0" dirty="0" smtClean="0"/>
              <a:t>, is </a:t>
            </a:r>
            <a:r>
              <a:rPr lang="da-DK" baseline="0" dirty="0" err="1" smtClean="0"/>
              <a:t>turned</a:t>
            </a:r>
            <a:r>
              <a:rPr lang="da-DK" baseline="0" dirty="0" smtClean="0"/>
              <a:t> </a:t>
            </a:r>
            <a:r>
              <a:rPr lang="da-DK" baseline="0" dirty="0" err="1" smtClean="0"/>
              <a:t>off</a:t>
            </a:r>
            <a:r>
              <a:rPr lang="da-DK" baseline="0" dirty="0" smtClean="0"/>
              <a:t>, </a:t>
            </a:r>
            <a:r>
              <a:rPr lang="da-DK" baseline="0" dirty="0" err="1" smtClean="0"/>
              <a:t>or</a:t>
            </a:r>
            <a:r>
              <a:rPr lang="da-DK" baseline="0" dirty="0" smtClean="0"/>
              <a:t> </a:t>
            </a:r>
            <a:r>
              <a:rPr lang="da-DK" baseline="0" dirty="0" err="1" smtClean="0"/>
              <a:t>doesn’t</a:t>
            </a:r>
            <a:r>
              <a:rPr lang="da-DK" baseline="0" dirty="0" smtClean="0"/>
              <a:t> have </a:t>
            </a:r>
            <a:r>
              <a:rPr lang="da-DK" baseline="0" dirty="0" err="1" smtClean="0"/>
              <a:t>network</a:t>
            </a:r>
            <a:r>
              <a:rPr lang="da-DK" baseline="0" dirty="0" smtClean="0"/>
              <a:t> </a:t>
            </a:r>
            <a:r>
              <a:rPr lang="da-DK" baseline="0" dirty="0" err="1" smtClean="0"/>
              <a:t>connectivity</a:t>
            </a:r>
            <a:r>
              <a:rPr lang="da-DK" baseline="0" dirty="0" smtClean="0"/>
              <a:t>, it is </a:t>
            </a:r>
            <a:r>
              <a:rPr lang="da-DK" baseline="0" dirty="0" err="1" smtClean="0"/>
              <a:t>grayed-out</a:t>
            </a:r>
            <a:r>
              <a:rPr lang="da-DK" baseline="0" dirty="0" smtClean="0"/>
              <a:t> in the display.</a:t>
            </a:r>
          </a:p>
          <a:p>
            <a:r>
              <a:rPr lang="da-DK" baseline="0" dirty="0" smtClean="0"/>
              <a:t>In </a:t>
            </a:r>
            <a:r>
              <a:rPr lang="da-DK" baseline="0" dirty="0" err="1" smtClean="0"/>
              <a:t>this</a:t>
            </a:r>
            <a:r>
              <a:rPr lang="da-DK" baseline="0" dirty="0" smtClean="0"/>
              <a:t> </a:t>
            </a:r>
            <a:r>
              <a:rPr lang="da-DK" baseline="0" dirty="0" err="1" smtClean="0"/>
              <a:t>way</a:t>
            </a:r>
            <a:r>
              <a:rPr lang="da-DK" baseline="0" dirty="0" smtClean="0"/>
              <a:t> the public displays </a:t>
            </a:r>
            <a:r>
              <a:rPr lang="da-DK" baseline="0" dirty="0" err="1" smtClean="0"/>
              <a:t>represent</a:t>
            </a:r>
            <a:r>
              <a:rPr lang="da-DK" baseline="0" dirty="0" smtClean="0"/>
              <a:t> the </a:t>
            </a:r>
            <a:r>
              <a:rPr lang="da-DK" baseline="0" dirty="0" err="1" smtClean="0"/>
              <a:t>capacity</a:t>
            </a:r>
            <a:r>
              <a:rPr lang="da-DK" baseline="0" dirty="0" smtClean="0"/>
              <a:t> of the </a:t>
            </a:r>
            <a:r>
              <a:rPr lang="da-DK" baseline="0" dirty="0" err="1" smtClean="0"/>
              <a:t>Mini-Grid</a:t>
            </a:r>
            <a:r>
              <a:rPr lang="da-DK" baseline="0" dirty="0" smtClean="0"/>
              <a:t>: </a:t>
            </a:r>
            <a:r>
              <a:rPr lang="da-DK" baseline="0" dirty="0" err="1" smtClean="0"/>
              <a:t>capacity</a:t>
            </a:r>
            <a:r>
              <a:rPr lang="da-DK" baseline="0" dirty="0" smtClean="0"/>
              <a:t> in terms of the total computers </a:t>
            </a:r>
            <a:r>
              <a:rPr lang="da-DK" baseline="0" dirty="0" err="1" smtClean="0"/>
              <a:t>that</a:t>
            </a:r>
            <a:r>
              <a:rPr lang="da-DK" baseline="0" dirty="0" smtClean="0"/>
              <a:t> </a:t>
            </a:r>
            <a:r>
              <a:rPr lang="da-DK" baseline="0" dirty="0" err="1" smtClean="0"/>
              <a:t>can</a:t>
            </a:r>
            <a:r>
              <a:rPr lang="da-DK" baseline="0" dirty="0" smtClean="0"/>
              <a:t> </a:t>
            </a:r>
            <a:r>
              <a:rPr lang="da-DK" baseline="0" dirty="0" err="1" smtClean="0"/>
              <a:t>contribute</a:t>
            </a:r>
            <a:r>
              <a:rPr lang="da-DK" baseline="0" dirty="0" smtClean="0"/>
              <a:t>, and the </a:t>
            </a:r>
            <a:r>
              <a:rPr lang="da-DK" baseline="0" dirty="0" err="1" smtClean="0"/>
              <a:t>ones</a:t>
            </a:r>
            <a:r>
              <a:rPr lang="da-DK" baseline="0" dirty="0" smtClean="0"/>
              <a:t> </a:t>
            </a:r>
            <a:r>
              <a:rPr lang="da-DK" baseline="0" dirty="0" err="1" smtClean="0"/>
              <a:t>that</a:t>
            </a:r>
            <a:r>
              <a:rPr lang="da-DK" baseline="0" dirty="0" smtClean="0"/>
              <a:t> </a:t>
            </a:r>
            <a:r>
              <a:rPr lang="da-DK" baseline="0" dirty="0" err="1" smtClean="0"/>
              <a:t>are</a:t>
            </a:r>
            <a:r>
              <a:rPr lang="da-DK" baseline="0" dirty="0" smtClean="0"/>
              <a:t> </a:t>
            </a:r>
            <a:r>
              <a:rPr lang="da-DK" baseline="0" dirty="0" err="1" smtClean="0"/>
              <a:t>currently</a:t>
            </a:r>
            <a:r>
              <a:rPr lang="da-DK" baseline="0" dirty="0" smtClean="0"/>
              <a:t> </a:t>
            </a:r>
            <a:r>
              <a:rPr lang="da-DK" baseline="0" dirty="0" err="1" smtClean="0"/>
              <a:t>contributing</a:t>
            </a:r>
            <a:r>
              <a:rPr lang="da-DK" baseline="0" dirty="0" smtClean="0"/>
              <a:t>.</a:t>
            </a:r>
          </a:p>
          <a:p>
            <a:endParaRPr lang="da-DK" baseline="0" dirty="0" smtClean="0"/>
          </a:p>
          <a:p>
            <a:r>
              <a:rPr lang="da-DK" baseline="0" dirty="0" smtClean="0"/>
              <a:t> - </a:t>
            </a:r>
            <a:r>
              <a:rPr lang="da-DK" baseline="0" dirty="0" err="1" smtClean="0"/>
              <a:t>When</a:t>
            </a:r>
            <a:r>
              <a:rPr lang="da-DK" baseline="0" dirty="0" smtClean="0"/>
              <a:t> a </a:t>
            </a:r>
            <a:r>
              <a:rPr lang="da-DK" baseline="0" dirty="0" err="1" smtClean="0"/>
              <a:t>biologist</a:t>
            </a:r>
            <a:r>
              <a:rPr lang="da-DK" baseline="0" dirty="0" smtClean="0"/>
              <a:t> </a:t>
            </a:r>
            <a:r>
              <a:rPr lang="da-DK" baseline="0" dirty="0" err="1" smtClean="0"/>
              <a:t>sends</a:t>
            </a:r>
            <a:r>
              <a:rPr lang="da-DK" baseline="0" dirty="0" smtClean="0"/>
              <a:t> jobs for </a:t>
            </a:r>
            <a:r>
              <a:rPr lang="da-DK" baseline="0" dirty="0" err="1" smtClean="0"/>
              <a:t>execution</a:t>
            </a:r>
            <a:r>
              <a:rPr lang="da-DK" baseline="0" dirty="0" smtClean="0"/>
              <a:t> to the </a:t>
            </a:r>
            <a:r>
              <a:rPr lang="da-DK" baseline="0" dirty="0" err="1" smtClean="0"/>
              <a:t>Mini-Grid</a:t>
            </a:r>
            <a:r>
              <a:rPr lang="da-DK" baseline="0" dirty="0" smtClean="0"/>
              <a:t>, the public display shows a green aura </a:t>
            </a:r>
            <a:r>
              <a:rPr lang="da-DK" baseline="0" dirty="0" err="1" smtClean="0"/>
              <a:t>around</a:t>
            </a:r>
            <a:r>
              <a:rPr lang="da-DK" baseline="0" dirty="0" smtClean="0"/>
              <a:t> his computer.</a:t>
            </a:r>
          </a:p>
          <a:p>
            <a:r>
              <a:rPr lang="da-DK" baseline="0" dirty="0" smtClean="0"/>
              <a:t> - And the </a:t>
            </a:r>
            <a:r>
              <a:rPr lang="da-DK" baseline="0" dirty="0" err="1" smtClean="0"/>
              <a:t>machines</a:t>
            </a:r>
            <a:r>
              <a:rPr lang="da-DK" baseline="0" dirty="0" smtClean="0"/>
              <a:t> </a:t>
            </a:r>
            <a:r>
              <a:rPr lang="da-DK" baseline="0" dirty="0" err="1" smtClean="0"/>
              <a:t>executing</a:t>
            </a:r>
            <a:r>
              <a:rPr lang="da-DK" baseline="0" dirty="0" smtClean="0"/>
              <a:t> </a:t>
            </a:r>
            <a:r>
              <a:rPr lang="da-DK" baseline="0" dirty="0" err="1" smtClean="0"/>
              <a:t>such</a:t>
            </a:r>
            <a:r>
              <a:rPr lang="da-DK" baseline="0" dirty="0" smtClean="0"/>
              <a:t> jobs </a:t>
            </a:r>
            <a:r>
              <a:rPr lang="da-DK" baseline="0" dirty="0" err="1" smtClean="0"/>
              <a:t>get</a:t>
            </a:r>
            <a:r>
              <a:rPr lang="da-DK" baseline="0" dirty="0" smtClean="0"/>
              <a:t> a red aura.</a:t>
            </a:r>
          </a:p>
          <a:p>
            <a:r>
              <a:rPr lang="da-DK" baseline="0" dirty="0" smtClean="0"/>
              <a:t> - At </a:t>
            </a:r>
            <a:r>
              <a:rPr lang="da-DK" baseline="0" dirty="0" err="1" smtClean="0"/>
              <a:t>this</a:t>
            </a:r>
            <a:r>
              <a:rPr lang="da-DK" baseline="0" dirty="0" smtClean="0"/>
              <a:t> point a </a:t>
            </a:r>
            <a:r>
              <a:rPr lang="da-DK" baseline="0" dirty="0" err="1" smtClean="0"/>
              <a:t>visitor</a:t>
            </a:r>
            <a:r>
              <a:rPr lang="da-DK" baseline="0" dirty="0" smtClean="0"/>
              <a:t> to the public display </a:t>
            </a:r>
            <a:r>
              <a:rPr lang="da-DK" baseline="0" dirty="0" err="1" smtClean="0"/>
              <a:t>can</a:t>
            </a:r>
            <a:r>
              <a:rPr lang="da-DK" baseline="0" dirty="0" smtClean="0"/>
              <a:t> </a:t>
            </a:r>
            <a:r>
              <a:rPr lang="da-DK" baseline="0" dirty="0" err="1" smtClean="0"/>
              <a:t>walk</a:t>
            </a:r>
            <a:r>
              <a:rPr lang="da-DK" baseline="0" dirty="0" smtClean="0"/>
              <a:t> up to it and </a:t>
            </a:r>
            <a:r>
              <a:rPr lang="da-DK" baseline="0" dirty="0" err="1" smtClean="0"/>
              <a:t>explore</a:t>
            </a:r>
            <a:r>
              <a:rPr lang="da-DK" baseline="0" dirty="0" smtClean="0"/>
              <a:t> </a:t>
            </a:r>
            <a:r>
              <a:rPr lang="da-DK" baseline="0" dirty="0" err="1" smtClean="0"/>
              <a:t>details</a:t>
            </a:r>
            <a:r>
              <a:rPr lang="da-DK" baseline="0" dirty="0" smtClean="0"/>
              <a:t> from </a:t>
            </a:r>
            <a:r>
              <a:rPr lang="da-DK" baseline="0" dirty="0" err="1" smtClean="0"/>
              <a:t>each</a:t>
            </a:r>
            <a:r>
              <a:rPr lang="da-DK" baseline="0" dirty="0" smtClean="0"/>
              <a:t> </a:t>
            </a:r>
            <a:r>
              <a:rPr lang="da-DK" baseline="0" dirty="0" err="1" smtClean="0"/>
              <a:t>machine</a:t>
            </a:r>
            <a:r>
              <a:rPr lang="da-DK" baseline="0" dirty="0" smtClean="0"/>
              <a:t>.</a:t>
            </a:r>
          </a:p>
          <a:p>
            <a:r>
              <a:rPr lang="da-DK" baseline="0" dirty="0" smtClean="0"/>
              <a:t>In </a:t>
            </a:r>
            <a:r>
              <a:rPr lang="da-DK" baseline="0" dirty="0" err="1" smtClean="0"/>
              <a:t>this</a:t>
            </a:r>
            <a:r>
              <a:rPr lang="da-DK" baseline="0" dirty="0" smtClean="0"/>
              <a:t> </a:t>
            </a:r>
            <a:r>
              <a:rPr lang="da-DK" baseline="0" dirty="0" err="1" smtClean="0"/>
              <a:t>way</a:t>
            </a:r>
            <a:r>
              <a:rPr lang="da-DK" baseline="0" dirty="0" smtClean="0"/>
              <a:t> the public displays </a:t>
            </a:r>
            <a:r>
              <a:rPr lang="da-DK" baseline="0" dirty="0" err="1" smtClean="0"/>
              <a:t>represent</a:t>
            </a:r>
            <a:r>
              <a:rPr lang="da-DK" baseline="0" dirty="0" smtClean="0"/>
              <a:t> the </a:t>
            </a:r>
            <a:r>
              <a:rPr lang="da-DK" baseline="0" dirty="0" err="1" smtClean="0"/>
              <a:t>activity</a:t>
            </a:r>
            <a:r>
              <a:rPr lang="da-DK" baseline="0" dirty="0" smtClean="0"/>
              <a:t> of the </a:t>
            </a:r>
            <a:r>
              <a:rPr lang="da-DK" baseline="0" dirty="0" err="1" smtClean="0"/>
              <a:t>Mini-Grid</a:t>
            </a:r>
            <a:r>
              <a:rPr lang="da-DK" baseline="0" dirty="0" smtClean="0"/>
              <a:t>: </a:t>
            </a:r>
            <a:r>
              <a:rPr lang="da-DK" baseline="0" dirty="0" err="1" smtClean="0"/>
              <a:t>activity</a:t>
            </a:r>
            <a:r>
              <a:rPr lang="da-DK" baseline="0" dirty="0" smtClean="0"/>
              <a:t> in terms of the jobs </a:t>
            </a:r>
            <a:r>
              <a:rPr lang="da-DK" baseline="0" dirty="0" err="1" smtClean="0"/>
              <a:t>being</a:t>
            </a:r>
            <a:r>
              <a:rPr lang="da-DK" baseline="0" dirty="0" smtClean="0"/>
              <a:t> </a:t>
            </a:r>
            <a:r>
              <a:rPr lang="da-DK" baseline="0" dirty="0" err="1" smtClean="0"/>
              <a:t>executed</a:t>
            </a:r>
            <a:r>
              <a:rPr lang="da-DK" baseline="0" dirty="0" smtClean="0"/>
              <a:t> at given time.</a:t>
            </a:r>
          </a:p>
          <a:p>
            <a:endParaRPr lang="da-DK" baseline="0" dirty="0" smtClean="0"/>
          </a:p>
          <a:p>
            <a:r>
              <a:rPr lang="da-DK" baseline="0" dirty="0" smtClean="0"/>
              <a:t> - </a:t>
            </a:r>
            <a:r>
              <a:rPr lang="da-DK" baseline="0" dirty="0" err="1" smtClean="0"/>
              <a:t>Users</a:t>
            </a:r>
            <a:r>
              <a:rPr lang="da-DK" baseline="0" dirty="0" smtClean="0"/>
              <a:t> </a:t>
            </a:r>
            <a:r>
              <a:rPr lang="da-DK" baseline="0" dirty="0" err="1" smtClean="0"/>
              <a:t>can</a:t>
            </a:r>
            <a:r>
              <a:rPr lang="da-DK" baseline="0" dirty="0" smtClean="0"/>
              <a:t> </a:t>
            </a:r>
            <a:r>
              <a:rPr lang="da-DK" baseline="0" dirty="0" err="1" smtClean="0"/>
              <a:t>also</a:t>
            </a:r>
            <a:r>
              <a:rPr lang="da-DK" baseline="0" dirty="0" smtClean="0"/>
              <a:t> </a:t>
            </a:r>
            <a:r>
              <a:rPr lang="da-DK" baseline="0" dirty="0" err="1" smtClean="0"/>
              <a:t>walk</a:t>
            </a:r>
            <a:r>
              <a:rPr lang="da-DK" baseline="0" dirty="0" smtClean="0"/>
              <a:t> up to the public display and link </a:t>
            </a:r>
            <a:r>
              <a:rPr lang="da-DK" baseline="0" dirty="0" err="1" smtClean="0"/>
              <a:t>their</a:t>
            </a:r>
            <a:r>
              <a:rPr lang="da-DK" baseline="0" dirty="0" smtClean="0"/>
              <a:t> </a:t>
            </a:r>
            <a:r>
              <a:rPr lang="da-DK" baseline="0" dirty="0" err="1" smtClean="0"/>
              <a:t>picture</a:t>
            </a:r>
            <a:r>
              <a:rPr lang="da-DK" baseline="0" dirty="0" smtClean="0"/>
              <a:t> and </a:t>
            </a:r>
            <a:r>
              <a:rPr lang="da-DK" baseline="0" dirty="0" err="1" smtClean="0"/>
              <a:t>their</a:t>
            </a:r>
            <a:r>
              <a:rPr lang="da-DK" baseline="0" dirty="0" smtClean="0"/>
              <a:t> computers.</a:t>
            </a:r>
          </a:p>
          <a:p>
            <a:r>
              <a:rPr lang="da-DK" baseline="0" dirty="0" smtClean="0"/>
              <a:t>In </a:t>
            </a:r>
            <a:r>
              <a:rPr lang="da-DK" baseline="0" dirty="0" err="1" smtClean="0"/>
              <a:t>this</a:t>
            </a:r>
            <a:r>
              <a:rPr lang="da-DK" baseline="0" dirty="0" smtClean="0"/>
              <a:t> </a:t>
            </a:r>
            <a:r>
              <a:rPr lang="da-DK" baseline="0" dirty="0" err="1" smtClean="0"/>
              <a:t>way</a:t>
            </a:r>
            <a:r>
              <a:rPr lang="da-DK" baseline="0" dirty="0" smtClean="0"/>
              <a:t> the public display presents the </a:t>
            </a:r>
            <a:r>
              <a:rPr lang="da-DK" baseline="0" dirty="0" err="1" smtClean="0"/>
              <a:t>individual</a:t>
            </a:r>
            <a:r>
              <a:rPr lang="da-DK" baseline="0" dirty="0" smtClean="0"/>
              <a:t> </a:t>
            </a:r>
            <a:r>
              <a:rPr lang="da-DK" baseline="0" dirty="0" err="1" smtClean="0"/>
              <a:t>people</a:t>
            </a:r>
            <a:r>
              <a:rPr lang="da-DK" baseline="0" dirty="0" smtClean="0"/>
              <a:t> </a:t>
            </a:r>
            <a:r>
              <a:rPr lang="da-DK" baseline="0" dirty="0" err="1" smtClean="0"/>
              <a:t>contributing</a:t>
            </a:r>
            <a:r>
              <a:rPr lang="da-DK" baseline="0" dirty="0" smtClean="0"/>
              <a:t>.</a:t>
            </a:r>
          </a:p>
          <a:p>
            <a:endParaRPr lang="da-DK" baseline="0" dirty="0" smtClean="0"/>
          </a:p>
          <a:p>
            <a:r>
              <a:rPr lang="da-DK" baseline="0" dirty="0" err="1" smtClean="0"/>
              <a:t>Finally</a:t>
            </a:r>
            <a:r>
              <a:rPr lang="da-DK" baseline="0" dirty="0" smtClean="0"/>
              <a:t>, </a:t>
            </a:r>
            <a:r>
              <a:rPr lang="da-DK" baseline="0" dirty="0" err="1" smtClean="0"/>
              <a:t>visitors</a:t>
            </a:r>
            <a:r>
              <a:rPr lang="da-DK" baseline="0" dirty="0" smtClean="0"/>
              <a:t> to the public display </a:t>
            </a:r>
            <a:r>
              <a:rPr lang="da-DK" baseline="0" dirty="0" err="1" smtClean="0"/>
              <a:t>can</a:t>
            </a:r>
            <a:r>
              <a:rPr lang="da-DK" baseline="0" dirty="0" smtClean="0"/>
              <a:t> </a:t>
            </a:r>
            <a:r>
              <a:rPr lang="da-DK" baseline="0" dirty="0" err="1" smtClean="0"/>
              <a:t>leave</a:t>
            </a:r>
            <a:r>
              <a:rPr lang="da-DK" baseline="0" dirty="0" smtClean="0"/>
              <a:t> </a:t>
            </a:r>
            <a:r>
              <a:rPr lang="da-DK" baseline="0" dirty="0" err="1" smtClean="0"/>
              <a:t>messages</a:t>
            </a:r>
            <a:r>
              <a:rPr lang="da-DK" baseline="0" dirty="0" smtClean="0"/>
              <a:t> </a:t>
            </a:r>
            <a:r>
              <a:rPr lang="da-DK" baseline="0" dirty="0" err="1" smtClean="0"/>
              <a:t>on</a:t>
            </a:r>
            <a:r>
              <a:rPr lang="da-DK" baseline="0" dirty="0" smtClean="0"/>
              <a:t> the screen, in a bulleting </a:t>
            </a:r>
            <a:r>
              <a:rPr lang="da-DK" baseline="0" dirty="0" err="1" smtClean="0"/>
              <a:t>board</a:t>
            </a:r>
            <a:r>
              <a:rPr lang="da-DK" baseline="0" dirty="0" smtClean="0"/>
              <a:t> </a:t>
            </a:r>
            <a:r>
              <a:rPr lang="da-DK" baseline="0" dirty="0" err="1" smtClean="0"/>
              <a:t>fashion</a:t>
            </a:r>
            <a:r>
              <a:rPr lang="da-DK" baseline="0" dirty="0" smtClean="0"/>
              <a:t>. </a:t>
            </a:r>
          </a:p>
          <a:p>
            <a:r>
              <a:rPr lang="da-DK" baseline="0" dirty="0" smtClean="0"/>
              <a:t>From </a:t>
            </a:r>
            <a:r>
              <a:rPr lang="da-DK" baseline="0" dirty="0" err="1" smtClean="0"/>
              <a:t>these</a:t>
            </a:r>
            <a:r>
              <a:rPr lang="da-DK" baseline="0" dirty="0" smtClean="0"/>
              <a:t> </a:t>
            </a:r>
            <a:r>
              <a:rPr lang="da-DK" baseline="0" dirty="0" err="1" smtClean="0"/>
              <a:t>messages</a:t>
            </a:r>
            <a:r>
              <a:rPr lang="da-DK" baseline="0" dirty="0" smtClean="0"/>
              <a:t> </a:t>
            </a:r>
            <a:r>
              <a:rPr lang="da-DK" baseline="0" dirty="0" err="1" smtClean="0"/>
              <a:t>we</a:t>
            </a:r>
            <a:r>
              <a:rPr lang="da-DK" baseline="0" dirty="0" smtClean="0"/>
              <a:t> </a:t>
            </a:r>
            <a:r>
              <a:rPr lang="da-DK" baseline="0" dirty="0" err="1" smtClean="0"/>
              <a:t>extract</a:t>
            </a:r>
            <a:r>
              <a:rPr lang="da-DK" baseline="0" dirty="0" smtClean="0"/>
              <a:t> the most </a:t>
            </a:r>
            <a:r>
              <a:rPr lang="da-DK" baseline="0" dirty="0" err="1" smtClean="0"/>
              <a:t>significant</a:t>
            </a:r>
            <a:r>
              <a:rPr lang="da-DK" baseline="0" dirty="0" smtClean="0"/>
              <a:t> </a:t>
            </a:r>
            <a:r>
              <a:rPr lang="da-DK" baseline="0" dirty="0" err="1" smtClean="0"/>
              <a:t>words</a:t>
            </a:r>
            <a:r>
              <a:rPr lang="da-DK" baseline="0" dirty="0" smtClean="0"/>
              <a:t> and form a tag </a:t>
            </a:r>
            <a:r>
              <a:rPr lang="da-DK" baseline="0" dirty="0" err="1" smtClean="0"/>
              <a:t>cloud</a:t>
            </a:r>
            <a:r>
              <a:rPr lang="da-DK" baseline="0" dirty="0" smtClean="0"/>
              <a:t>.</a:t>
            </a:r>
          </a:p>
        </p:txBody>
      </p:sp>
      <p:sp>
        <p:nvSpPr>
          <p:cNvPr id="4" name="Slide Number Placeholder 3"/>
          <p:cNvSpPr>
            <a:spLocks noGrp="1"/>
          </p:cNvSpPr>
          <p:nvPr>
            <p:ph type="sldNum" sz="quarter" idx="10"/>
          </p:nvPr>
        </p:nvSpPr>
        <p:spPr/>
        <p:txBody>
          <a:bodyPr/>
          <a:lstStyle/>
          <a:p>
            <a:fld id="{11B41159-6426-4EEA-8F18-74A6D37F6D61}" type="slidenum">
              <a:rPr lang="da-DK" smtClean="0"/>
              <a:pPr/>
              <a:t>58</a:t>
            </a:fld>
            <a:endParaRPr lang="da-DK"/>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baseline="0" dirty="0" err="1" smtClean="0"/>
              <a:t>When</a:t>
            </a:r>
            <a:r>
              <a:rPr lang="da-DK" baseline="0" dirty="0" smtClean="0"/>
              <a:t> </a:t>
            </a:r>
            <a:r>
              <a:rPr lang="da-DK" baseline="0" dirty="0" err="1" smtClean="0"/>
              <a:t>deployed</a:t>
            </a:r>
            <a:r>
              <a:rPr lang="da-DK" baseline="0" dirty="0" smtClean="0"/>
              <a:t>, public displays </a:t>
            </a:r>
            <a:r>
              <a:rPr lang="da-DK" baseline="0" dirty="0" err="1" smtClean="0"/>
              <a:t>become</a:t>
            </a:r>
            <a:r>
              <a:rPr lang="da-DK" baseline="0" dirty="0" smtClean="0"/>
              <a:t> part of the </a:t>
            </a:r>
            <a:r>
              <a:rPr lang="da-DK" baseline="0" dirty="0" err="1" smtClean="0"/>
              <a:t>environment</a:t>
            </a:r>
            <a:r>
              <a:rPr lang="da-DK" baseline="0" dirty="0" smtClean="0"/>
              <a:t>, and as </a:t>
            </a:r>
            <a:r>
              <a:rPr lang="da-DK" baseline="0" dirty="0" err="1" smtClean="0"/>
              <a:t>such</a:t>
            </a:r>
            <a:r>
              <a:rPr lang="da-DK" baseline="0" dirty="0" smtClean="0"/>
              <a:t>, </a:t>
            </a:r>
            <a:r>
              <a:rPr lang="da-DK" baseline="0" dirty="0" err="1" smtClean="0"/>
              <a:t>they</a:t>
            </a:r>
            <a:r>
              <a:rPr lang="da-DK" baseline="0" dirty="0" smtClean="0"/>
              <a:t> </a:t>
            </a:r>
            <a:r>
              <a:rPr lang="da-DK" baseline="0" dirty="0" err="1" smtClean="0"/>
              <a:t>should</a:t>
            </a:r>
            <a:r>
              <a:rPr lang="da-DK" baseline="0" dirty="0" smtClean="0"/>
              <a:t> </a:t>
            </a:r>
            <a:r>
              <a:rPr lang="da-DK" baseline="0" dirty="0" err="1" smtClean="0"/>
              <a:t>avoid</a:t>
            </a:r>
            <a:r>
              <a:rPr lang="da-DK" baseline="0" dirty="0" smtClean="0"/>
              <a:t> information </a:t>
            </a:r>
            <a:r>
              <a:rPr lang="da-DK" baseline="0" dirty="0" err="1" smtClean="0"/>
              <a:t>overload</a:t>
            </a:r>
            <a:r>
              <a:rPr lang="da-DK" baseline="0" dirty="0" smtClean="0"/>
              <a:t> and </a:t>
            </a:r>
            <a:r>
              <a:rPr lang="da-DK" baseline="0" dirty="0" err="1" smtClean="0"/>
              <a:t>change</a:t>
            </a:r>
            <a:r>
              <a:rPr lang="da-DK" baseline="0" dirty="0" smtClean="0"/>
              <a:t> </a:t>
            </a:r>
            <a:r>
              <a:rPr lang="da-DK" baseline="0" dirty="0" err="1" smtClean="0"/>
              <a:t>blindness</a:t>
            </a:r>
            <a:r>
              <a:rPr lang="da-DK" baseline="0" dirty="0" smtClean="0"/>
              <a:t>.</a:t>
            </a:r>
          </a:p>
          <a:p>
            <a:endParaRPr lang="da-DK" baseline="0" dirty="0" smtClean="0"/>
          </a:p>
          <a:p>
            <a:r>
              <a:rPr lang="da-DK" baseline="0" dirty="0" err="1" smtClean="0"/>
              <a:t>We</a:t>
            </a:r>
            <a:r>
              <a:rPr lang="da-DK" baseline="0" dirty="0" smtClean="0"/>
              <a:t> </a:t>
            </a:r>
            <a:r>
              <a:rPr lang="da-DK" baseline="0" dirty="0" err="1" smtClean="0"/>
              <a:t>added</a:t>
            </a:r>
            <a:r>
              <a:rPr lang="da-DK" baseline="0" dirty="0" smtClean="0"/>
              <a:t> </a:t>
            </a:r>
            <a:r>
              <a:rPr lang="da-DK" baseline="0" dirty="0" err="1" smtClean="0"/>
              <a:t>three</a:t>
            </a:r>
            <a:r>
              <a:rPr lang="da-DK" baseline="0" dirty="0" smtClean="0"/>
              <a:t> </a:t>
            </a:r>
            <a:r>
              <a:rPr lang="da-DK" baseline="0" dirty="0" err="1" smtClean="0"/>
              <a:t>different</a:t>
            </a:r>
            <a:r>
              <a:rPr lang="da-DK" baseline="0" dirty="0" smtClean="0"/>
              <a:t> </a:t>
            </a:r>
            <a:r>
              <a:rPr lang="da-DK" baseline="0" dirty="0" err="1" smtClean="0"/>
              <a:t>interaction</a:t>
            </a:r>
            <a:r>
              <a:rPr lang="da-DK" baseline="0" dirty="0" smtClean="0"/>
              <a:t> zones so that </a:t>
            </a:r>
            <a:r>
              <a:rPr lang="da-DK" baseline="0" dirty="0" err="1" smtClean="0"/>
              <a:t>users</a:t>
            </a:r>
            <a:r>
              <a:rPr lang="da-DK" baseline="0" dirty="0" smtClean="0"/>
              <a:t> </a:t>
            </a:r>
            <a:r>
              <a:rPr lang="da-DK" baseline="0" dirty="0" err="1" smtClean="0"/>
              <a:t>get</a:t>
            </a:r>
            <a:r>
              <a:rPr lang="da-DK" baseline="0" dirty="0" smtClean="0"/>
              <a:t> more detailed information </a:t>
            </a:r>
            <a:r>
              <a:rPr lang="da-DK" baseline="0" dirty="0" err="1" smtClean="0"/>
              <a:t>when</a:t>
            </a:r>
            <a:r>
              <a:rPr lang="da-DK" baseline="0" dirty="0" smtClean="0"/>
              <a:t> </a:t>
            </a:r>
            <a:r>
              <a:rPr lang="da-DK" baseline="0" dirty="0" err="1" smtClean="0"/>
              <a:t>they</a:t>
            </a:r>
            <a:r>
              <a:rPr lang="da-DK" baseline="0" dirty="0" smtClean="0"/>
              <a:t> come closer to the displays.</a:t>
            </a:r>
          </a:p>
          <a:p>
            <a:r>
              <a:rPr lang="da-DK" baseline="0" dirty="0" smtClean="0"/>
              <a:t>The </a:t>
            </a:r>
            <a:r>
              <a:rPr lang="da-DK" baseline="0" dirty="0" err="1" smtClean="0"/>
              <a:t>AmbientZone</a:t>
            </a:r>
            <a:r>
              <a:rPr lang="da-DK" baseline="0" dirty="0" smtClean="0"/>
              <a:t> starts </a:t>
            </a:r>
            <a:r>
              <a:rPr lang="da-DK" baseline="0" dirty="0" err="1" smtClean="0"/>
              <a:t>after</a:t>
            </a:r>
            <a:r>
              <a:rPr lang="da-DK" baseline="0" dirty="0" smtClean="0"/>
              <a:t> 70cm and </a:t>
            </a:r>
            <a:r>
              <a:rPr lang="da-DK" baseline="0" dirty="0" err="1" smtClean="0"/>
              <a:t>only</a:t>
            </a:r>
            <a:r>
              <a:rPr lang="da-DK" baseline="0" dirty="0" smtClean="0"/>
              <a:t> shows the computers and </a:t>
            </a:r>
            <a:r>
              <a:rPr lang="da-DK" baseline="0" dirty="0" err="1" smtClean="0"/>
              <a:t>their</a:t>
            </a:r>
            <a:r>
              <a:rPr lang="da-DK" baseline="0" dirty="0" smtClean="0"/>
              <a:t> auras.</a:t>
            </a:r>
          </a:p>
          <a:p>
            <a:endParaRPr lang="da-DK" baseline="0" dirty="0" smtClean="0"/>
          </a:p>
          <a:p>
            <a:r>
              <a:rPr lang="da-DK" baseline="0" dirty="0" smtClean="0"/>
              <a:t>[CLICK]</a:t>
            </a:r>
          </a:p>
          <a:p>
            <a:endParaRPr lang="da-DK" baseline="0" dirty="0" smtClean="0"/>
          </a:p>
          <a:p>
            <a:r>
              <a:rPr lang="da-DK" baseline="0" dirty="0" smtClean="0"/>
              <a:t>The </a:t>
            </a:r>
            <a:r>
              <a:rPr lang="da-DK" baseline="0" dirty="0" err="1" smtClean="0"/>
              <a:t>NotificationZone</a:t>
            </a:r>
            <a:r>
              <a:rPr lang="da-DK" baseline="0" dirty="0" smtClean="0"/>
              <a:t> is </a:t>
            </a:r>
            <a:r>
              <a:rPr lang="da-DK" baseline="0" dirty="0" err="1" smtClean="0"/>
              <a:t>between</a:t>
            </a:r>
            <a:r>
              <a:rPr lang="da-DK" baseline="0" dirty="0" smtClean="0"/>
              <a:t> 40 and 70 </a:t>
            </a:r>
            <a:r>
              <a:rPr lang="da-DK" baseline="0" dirty="0" err="1" smtClean="0"/>
              <a:t>cms</a:t>
            </a:r>
            <a:r>
              <a:rPr lang="da-DK" baseline="0" dirty="0" smtClean="0"/>
              <a:t>, and shows the tag </a:t>
            </a:r>
            <a:r>
              <a:rPr lang="da-DK" baseline="0" dirty="0" err="1" smtClean="0"/>
              <a:t>cloud</a:t>
            </a:r>
            <a:r>
              <a:rPr lang="da-DK" baseline="0" dirty="0" smtClean="0"/>
              <a:t>.</a:t>
            </a:r>
          </a:p>
          <a:p>
            <a:endParaRPr lang="da-DK" baseline="0" dirty="0" smtClean="0"/>
          </a:p>
          <a:p>
            <a:r>
              <a:rPr lang="da-DK" baseline="0" dirty="0" smtClean="0"/>
              <a:t>[CLICK]</a:t>
            </a:r>
          </a:p>
          <a:p>
            <a:endParaRPr lang="da-DK" baseline="0" dirty="0" smtClean="0"/>
          </a:p>
          <a:p>
            <a:r>
              <a:rPr lang="da-DK" baseline="0" dirty="0" smtClean="0"/>
              <a:t>And the </a:t>
            </a:r>
            <a:r>
              <a:rPr lang="da-DK" baseline="0" dirty="0" err="1" smtClean="0"/>
              <a:t>InteractionZone</a:t>
            </a:r>
            <a:r>
              <a:rPr lang="da-DK" baseline="0" dirty="0" smtClean="0"/>
              <a:t> covers the </a:t>
            </a:r>
            <a:r>
              <a:rPr lang="da-DK" baseline="0" dirty="0" err="1" smtClean="0"/>
              <a:t>first</a:t>
            </a:r>
            <a:r>
              <a:rPr lang="da-DK" baseline="0" dirty="0" smtClean="0"/>
              <a:t> 40 </a:t>
            </a:r>
            <a:r>
              <a:rPr lang="da-DK" baseline="0" dirty="0" err="1" smtClean="0"/>
              <a:t>cms</a:t>
            </a:r>
            <a:r>
              <a:rPr lang="da-DK" baseline="0" dirty="0" smtClean="0"/>
              <a:t> from the display, and shows the </a:t>
            </a:r>
            <a:r>
              <a:rPr lang="da-DK" baseline="0" dirty="0" err="1" smtClean="0"/>
              <a:t>execution</a:t>
            </a:r>
            <a:r>
              <a:rPr lang="da-DK" baseline="0" dirty="0" smtClean="0"/>
              <a:t> </a:t>
            </a:r>
            <a:r>
              <a:rPr lang="da-DK" baseline="0" dirty="0" err="1" smtClean="0"/>
              <a:t>details</a:t>
            </a:r>
            <a:r>
              <a:rPr lang="da-DK" baseline="0" dirty="0" smtClean="0"/>
              <a:t> and the </a:t>
            </a:r>
            <a:r>
              <a:rPr lang="da-DK" baseline="0" dirty="0" err="1" smtClean="0"/>
              <a:t>messages</a:t>
            </a:r>
            <a:r>
              <a:rPr lang="da-DK" baseline="0" dirty="0" smtClean="0"/>
              <a:t>.</a:t>
            </a:r>
          </a:p>
        </p:txBody>
      </p:sp>
      <p:sp>
        <p:nvSpPr>
          <p:cNvPr id="4" name="Slide Number Placeholder 3"/>
          <p:cNvSpPr>
            <a:spLocks noGrp="1"/>
          </p:cNvSpPr>
          <p:nvPr>
            <p:ph type="sldNum" sz="quarter" idx="10"/>
          </p:nvPr>
        </p:nvSpPr>
        <p:spPr/>
        <p:txBody>
          <a:bodyPr/>
          <a:lstStyle/>
          <a:p>
            <a:fld id="{87D77045-401A-4D5E-BFE3-54C21A8A6634}" type="slidenum">
              <a:rPr lang="en-US" smtClean="0"/>
              <a:pPr/>
              <a:t>59</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step in the middle that we skipped is the definition of a motivational</a:t>
            </a:r>
            <a:r>
              <a:rPr lang="en-US" baseline="0" dirty="0" smtClean="0"/>
              <a:t> model.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60</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tried to design the </a:t>
            </a:r>
            <a:r>
              <a:rPr lang="en-US" baseline="0" dirty="0" err="1" smtClean="0"/>
              <a:t>GridOrbit</a:t>
            </a:r>
            <a:r>
              <a:rPr lang="en-US" baseline="0" dirty="0" smtClean="0"/>
              <a:t> visualization so that it could reflect some of the motivations that others (like Nov et al, and Krebs) have found useful for recruiting and maintaining participants.</a:t>
            </a:r>
          </a:p>
          <a:p>
            <a:endParaRPr lang="en-US" baseline="0" dirty="0" smtClean="0"/>
          </a:p>
          <a:p>
            <a:r>
              <a:rPr lang="en-US" baseline="0" dirty="0" smtClean="0"/>
              <a:t>For short term motivation we aimed for </a:t>
            </a:r>
            <a:r>
              <a:rPr lang="en-US" b="1" baseline="0" dirty="0" smtClean="0"/>
              <a:t>enjoyment</a:t>
            </a:r>
            <a:r>
              <a:rPr lang="en-US" baseline="0" dirty="0" smtClean="0"/>
              <a:t>, </a:t>
            </a:r>
            <a:r>
              <a:rPr lang="en-US" b="1" baseline="0" dirty="0" smtClean="0"/>
              <a:t>enhancement</a:t>
            </a:r>
            <a:r>
              <a:rPr lang="en-US" baseline="0" dirty="0" smtClean="0"/>
              <a:t>, and </a:t>
            </a:r>
            <a:r>
              <a:rPr lang="en-US" b="1" baseline="0" dirty="0" smtClean="0"/>
              <a:t>self expression</a:t>
            </a:r>
            <a:r>
              <a:rPr lang="en-US" baseline="0" dirty="0" smtClean="0"/>
              <a:t>.</a:t>
            </a:r>
          </a:p>
          <a:p>
            <a:endParaRPr lang="en-US" baseline="0" dirty="0" smtClean="0"/>
          </a:p>
          <a:p>
            <a:r>
              <a:rPr lang="en-US" baseline="0" dirty="0" smtClean="0"/>
              <a:t>For long term maintenance we aimed for </a:t>
            </a:r>
            <a:r>
              <a:rPr lang="en-US" b="1" baseline="0" dirty="0" smtClean="0"/>
              <a:t>reputation</a:t>
            </a:r>
            <a:r>
              <a:rPr lang="en-US" baseline="0" dirty="0" smtClean="0"/>
              <a:t> and </a:t>
            </a:r>
            <a:r>
              <a:rPr lang="en-US" b="1" baseline="0" dirty="0" smtClean="0"/>
              <a:t>sense of community</a:t>
            </a:r>
            <a:r>
              <a:rPr lang="en-US" baseline="0" dirty="0" smtClean="0"/>
              <a:t>.</a:t>
            </a:r>
          </a:p>
          <a:p>
            <a:endParaRPr lang="en-US" baseline="0" dirty="0" smtClean="0"/>
          </a:p>
          <a:p>
            <a:r>
              <a:rPr lang="en-US" baseline="0" dirty="0" smtClean="0"/>
              <a:t>This motivations explain features of the public displays that are beyond the awareness model, like the </a:t>
            </a:r>
            <a:r>
              <a:rPr lang="en-US" baseline="0" dirty="0" err="1" smtClean="0"/>
              <a:t>TweetBox</a:t>
            </a:r>
            <a:r>
              <a:rPr lang="en-US" baseline="0" dirty="0" smtClean="0"/>
              <a:t> for messaging,</a:t>
            </a:r>
          </a:p>
          <a:p>
            <a:r>
              <a:rPr lang="en-US" baseline="0" dirty="0" smtClean="0"/>
              <a:t> or the </a:t>
            </a:r>
            <a:r>
              <a:rPr lang="en-US" baseline="0" dirty="0" err="1" smtClean="0"/>
              <a:t>TagCloud</a:t>
            </a:r>
            <a:r>
              <a:rPr lang="en-US" baseline="0" dirty="0" smtClean="0"/>
              <a:t> for browsing such messages.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61</a:t>
            </a:fld>
            <a:endParaRPr lang="en-US"/>
          </a:p>
        </p:txBody>
      </p:sp>
    </p:spTree>
    <p:extLst>
      <p:ext uri="{BB962C8B-B14F-4D97-AF65-F5344CB8AC3E}">
        <p14:creationId xmlns:p14="http://schemas.microsoft.com/office/powerpoint/2010/main" val="10138514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final step of this iterative</a:t>
            </a:r>
            <a:r>
              <a:rPr lang="en-US" baseline="0" dirty="0" smtClean="0"/>
              <a:t> process is the validation of the solution.</a:t>
            </a:r>
          </a:p>
          <a:p>
            <a:endParaRPr lang="en-US" baseline="0" dirty="0" smtClean="0"/>
          </a:p>
          <a:p>
            <a:r>
              <a:rPr lang="en-US" baseline="0" dirty="0" smtClean="0"/>
              <a:t>The validation focuses on the completeness of the awareness model and the clarity of the visual metaphor.</a:t>
            </a:r>
          </a:p>
        </p:txBody>
      </p:sp>
      <p:sp>
        <p:nvSpPr>
          <p:cNvPr id="4" name="Slide Number Placeholder 3"/>
          <p:cNvSpPr>
            <a:spLocks noGrp="1"/>
          </p:cNvSpPr>
          <p:nvPr>
            <p:ph type="sldNum" sz="quarter" idx="10"/>
          </p:nvPr>
        </p:nvSpPr>
        <p:spPr/>
        <p:txBody>
          <a:bodyPr/>
          <a:lstStyle/>
          <a:p>
            <a:fld id="{EC3EB606-2C84-3F44-BE68-E19218848137}" type="slidenum">
              <a:rPr lang="en-US" smtClean="0"/>
              <a:t>62</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baseline="0" dirty="0" err="1" smtClean="0"/>
              <a:t>Let’s</a:t>
            </a:r>
            <a:r>
              <a:rPr lang="da-DK" baseline="0" dirty="0" smtClean="0"/>
              <a:t> </a:t>
            </a:r>
            <a:r>
              <a:rPr lang="da-DK" baseline="0" dirty="0" err="1" smtClean="0"/>
              <a:t>remember</a:t>
            </a:r>
            <a:r>
              <a:rPr lang="da-DK" baseline="0" dirty="0" smtClean="0"/>
              <a:t> </a:t>
            </a:r>
            <a:r>
              <a:rPr lang="da-DK" baseline="0" dirty="0" err="1" smtClean="0"/>
              <a:t>that</a:t>
            </a:r>
            <a:r>
              <a:rPr lang="da-DK" baseline="0" dirty="0" smtClean="0"/>
              <a:t> </a:t>
            </a:r>
            <a:r>
              <a:rPr lang="da-DK" baseline="0" dirty="0" err="1" smtClean="0"/>
              <a:t>Infrastructure</a:t>
            </a:r>
            <a:r>
              <a:rPr lang="da-DK" baseline="0" dirty="0" smtClean="0"/>
              <a:t> Awareness systems come into the picture to translate what the infrastructure projects into the interests of the users.</a:t>
            </a:r>
            <a:endParaRPr lang="da-DK" dirty="0"/>
          </a:p>
        </p:txBody>
      </p:sp>
      <p:sp>
        <p:nvSpPr>
          <p:cNvPr id="4" name="Slide Number Placeholder 3"/>
          <p:cNvSpPr>
            <a:spLocks noGrp="1"/>
          </p:cNvSpPr>
          <p:nvPr>
            <p:ph type="sldNum" sz="quarter" idx="10"/>
          </p:nvPr>
        </p:nvSpPr>
        <p:spPr/>
        <p:txBody>
          <a:bodyPr/>
          <a:lstStyle/>
          <a:p>
            <a:fld id="{5CA12ED6-D68B-43C4-90FE-6F475B0A812D}" type="slidenum">
              <a:rPr lang="da-DK" smtClean="0"/>
              <a:pPr/>
              <a:t>63</a:t>
            </a:fld>
            <a:endParaRPr lang="da-DK"/>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err="1" smtClean="0"/>
              <a:t>However</a:t>
            </a:r>
            <a:r>
              <a:rPr lang="da-DK" dirty="0" smtClean="0"/>
              <a:t>, </a:t>
            </a:r>
            <a:r>
              <a:rPr lang="da-DK" dirty="0" err="1" smtClean="0"/>
              <a:t>when</a:t>
            </a:r>
            <a:r>
              <a:rPr lang="da-DK" dirty="0" smtClean="0"/>
              <a:t> </a:t>
            </a:r>
            <a:r>
              <a:rPr lang="da-DK" dirty="0" err="1" smtClean="0"/>
              <a:t>working</a:t>
            </a:r>
            <a:r>
              <a:rPr lang="da-DK" baseline="0" dirty="0" smtClean="0"/>
              <a:t> on a </a:t>
            </a:r>
            <a:r>
              <a:rPr lang="da-DK" baseline="0" dirty="0" err="1" smtClean="0"/>
              <a:t>participatory</a:t>
            </a:r>
            <a:r>
              <a:rPr lang="da-DK" baseline="0" dirty="0" smtClean="0"/>
              <a:t> design </a:t>
            </a:r>
            <a:r>
              <a:rPr lang="da-DK" baseline="0" dirty="0" err="1" smtClean="0"/>
              <a:t>process</a:t>
            </a:r>
            <a:r>
              <a:rPr lang="da-DK" baseline="0" dirty="0" smtClean="0"/>
              <a:t>, </a:t>
            </a:r>
            <a:r>
              <a:rPr lang="da-DK" baseline="0" dirty="0" err="1" smtClean="0"/>
              <a:t>users</a:t>
            </a:r>
            <a:r>
              <a:rPr lang="da-DK" baseline="0" dirty="0" smtClean="0"/>
              <a:t> do not </a:t>
            </a:r>
            <a:r>
              <a:rPr lang="da-DK" baseline="0" dirty="0" err="1" smtClean="0"/>
              <a:t>normally</a:t>
            </a:r>
            <a:r>
              <a:rPr lang="da-DK" baseline="0" dirty="0" smtClean="0"/>
              <a:t> have a </a:t>
            </a:r>
            <a:r>
              <a:rPr lang="da-DK" baseline="0" dirty="0" err="1" smtClean="0"/>
              <a:t>good</a:t>
            </a:r>
            <a:r>
              <a:rPr lang="da-DK" baseline="0" dirty="0" smtClean="0"/>
              <a:t> </a:t>
            </a:r>
            <a:r>
              <a:rPr lang="da-DK" baseline="0" dirty="0" err="1" smtClean="0"/>
              <a:t>understanding</a:t>
            </a:r>
            <a:r>
              <a:rPr lang="da-DK" baseline="0" dirty="0" smtClean="0"/>
              <a:t> of the </a:t>
            </a:r>
            <a:r>
              <a:rPr lang="da-DK" baseline="0" dirty="0" err="1" smtClean="0"/>
              <a:t>technology</a:t>
            </a:r>
            <a:r>
              <a:rPr lang="da-DK" baseline="0" dirty="0" smtClean="0"/>
              <a:t>.</a:t>
            </a:r>
            <a:endParaRPr lang="da-DK" dirty="0" smtClean="0"/>
          </a:p>
          <a:p>
            <a:endParaRPr lang="da-DK" dirty="0" smtClean="0"/>
          </a:p>
          <a:p>
            <a:r>
              <a:rPr lang="da-DK" dirty="0" smtClean="0"/>
              <a:t>To </a:t>
            </a:r>
            <a:r>
              <a:rPr lang="da-DK" dirty="0" err="1" smtClean="0"/>
              <a:t>counter</a:t>
            </a:r>
            <a:r>
              <a:rPr lang="da-DK" dirty="0" smtClean="0"/>
              <a:t> </a:t>
            </a:r>
            <a:r>
              <a:rPr lang="da-DK" dirty="0" err="1" smtClean="0"/>
              <a:t>this</a:t>
            </a:r>
            <a:r>
              <a:rPr lang="da-DK" dirty="0" smtClean="0"/>
              <a:t> problem </a:t>
            </a:r>
            <a:r>
              <a:rPr lang="da-DK" dirty="0" err="1" smtClean="0"/>
              <a:t>we</a:t>
            </a:r>
            <a:r>
              <a:rPr lang="da-DK" baseline="0" dirty="0" smtClean="0"/>
              <a:t> </a:t>
            </a:r>
            <a:r>
              <a:rPr lang="da-DK" baseline="0" dirty="0" err="1" smtClean="0"/>
              <a:t>used</a:t>
            </a:r>
            <a:r>
              <a:rPr lang="da-DK" baseline="0" dirty="0" smtClean="0"/>
              <a:t> a </a:t>
            </a:r>
            <a:r>
              <a:rPr lang="da-DK" baseline="0" dirty="0" err="1" smtClean="0"/>
              <a:t>card</a:t>
            </a:r>
            <a:r>
              <a:rPr lang="da-DK" baseline="0" dirty="0" smtClean="0"/>
              <a:t> </a:t>
            </a:r>
            <a:r>
              <a:rPr lang="da-DK" baseline="0" dirty="0" err="1" smtClean="0"/>
              <a:t>matching</a:t>
            </a:r>
            <a:r>
              <a:rPr lang="da-DK" baseline="0" dirty="0" smtClean="0"/>
              <a:t> </a:t>
            </a:r>
            <a:r>
              <a:rPr lang="da-DK" baseline="0" dirty="0" err="1" smtClean="0"/>
              <a:t>technique</a:t>
            </a:r>
            <a:r>
              <a:rPr lang="da-DK" baseline="0" dirty="0" smtClean="0"/>
              <a:t>; </a:t>
            </a:r>
            <a:r>
              <a:rPr lang="da-DK" baseline="0" dirty="0" err="1" smtClean="0"/>
              <a:t>o</a:t>
            </a:r>
            <a:r>
              <a:rPr lang="da-DK" dirty="0" err="1" smtClean="0"/>
              <a:t>ur</a:t>
            </a:r>
            <a:r>
              <a:rPr lang="da-DK" baseline="0" dirty="0" smtClean="0"/>
              <a:t> </a:t>
            </a:r>
            <a:r>
              <a:rPr lang="da-DK" dirty="0" smtClean="0"/>
              <a:t>technique is based in two groups</a:t>
            </a:r>
            <a:r>
              <a:rPr lang="da-DK" baseline="0" dirty="0" smtClean="0"/>
              <a:t> of cards, focus and nimbus cards.</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baseline="0" dirty="0" smtClean="0"/>
          </a:p>
          <a:p>
            <a:r>
              <a:rPr lang="da-DK" baseline="0" dirty="0" smtClean="0"/>
              <a:t>Focus cards, describe the users’ interests in relation to the infrastructure or the activities it supports.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baseline="0" dirty="0" smtClean="0"/>
          </a:p>
          <a:p>
            <a:r>
              <a:rPr lang="da-DK" baseline="0" dirty="0" smtClean="0"/>
              <a:t>Nimbus cards, describe the features or possibilities of both the infrastructure and the infrastructure awareness system.</a:t>
            </a:r>
          </a:p>
        </p:txBody>
      </p:sp>
      <p:sp>
        <p:nvSpPr>
          <p:cNvPr id="4" name="Slide Number Placeholder 3"/>
          <p:cNvSpPr>
            <a:spLocks noGrp="1"/>
          </p:cNvSpPr>
          <p:nvPr>
            <p:ph type="sldNum" sz="quarter" idx="10"/>
          </p:nvPr>
        </p:nvSpPr>
        <p:spPr/>
        <p:txBody>
          <a:bodyPr/>
          <a:lstStyle/>
          <a:p>
            <a:fld id="{5CA12ED6-D68B-43C4-90FE-6F475B0A812D}" type="slidenum">
              <a:rPr lang="da-DK" smtClean="0"/>
              <a:pPr/>
              <a:t>64</a:t>
            </a:fld>
            <a:endParaRPr lang="da-DK"/>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baseline="0" dirty="0" smtClean="0"/>
              <a:t>The methodological foundation, the inspiration cards workshop ,i</a:t>
            </a:r>
            <a:r>
              <a:rPr lang="da-DK" dirty="0" smtClean="0"/>
              <a:t>s a card</a:t>
            </a:r>
            <a:r>
              <a:rPr lang="da-DK" baseline="0" dirty="0" smtClean="0"/>
              <a:t> matching technique used both to frame ideas of the participants, and to bring various sources of inspiration into the design process.</a:t>
            </a:r>
          </a:p>
          <a:p>
            <a:endParaRPr lang="da-DK" baseline="0" dirty="0" smtClean="0"/>
          </a:p>
          <a:p>
            <a:r>
              <a:rPr lang="da-DK" baseline="0" dirty="0" smtClean="0"/>
              <a:t>The activitity matches domain and technology cards with the objective of developing new design concepts.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65</a:t>
            </a:fld>
            <a:endParaRPr lang="da-DK"/>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This</a:t>
            </a:r>
            <a:r>
              <a:rPr lang="da-DK" baseline="0" dirty="0" smtClean="0"/>
              <a:t> is the overall flow of our technique.</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So, by now we already have domain knowledge, an infrastrufcture, and an initial infrastructure awareness solution.</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We use this three elements to generate focus and nimbus cards.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66</a:t>
            </a:fld>
            <a:endParaRPr lang="da-DK"/>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a:t>
            </a:r>
            <a:r>
              <a:rPr lang="en-US" baseline="0" dirty="0" smtClean="0"/>
              <a:t> shows the AMC workshop, where users matched focus cards with nimbus cards.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67</a:t>
            </a:fld>
            <a:endParaRPr lang="en-US"/>
          </a:p>
        </p:txBody>
      </p:sp>
    </p:spTree>
    <p:extLst>
      <p:ext uri="{BB962C8B-B14F-4D97-AF65-F5344CB8AC3E}">
        <p14:creationId xmlns:p14="http://schemas.microsoft.com/office/powerpoint/2010/main" val="17995952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other image shows that users created nimbus cards describing features they would like to have, and how those features matched elements of the user focus.</a:t>
            </a:r>
          </a:p>
          <a:p>
            <a:endParaRPr lang="en-US" baseline="0" dirty="0" smtClean="0"/>
          </a:p>
          <a:p>
            <a:r>
              <a:rPr lang="en-US" baseline="0" dirty="0" smtClean="0"/>
              <a:t>[CLICK]</a:t>
            </a:r>
          </a:p>
          <a:p>
            <a:endParaRPr lang="en-US" baseline="0" dirty="0" smtClean="0"/>
          </a:p>
          <a:p>
            <a:r>
              <a:rPr lang="en-US" sz="1200" b="0" i="0" u="none" strike="noStrike" kern="1200" baseline="0" dirty="0" smtClean="0">
                <a:solidFill>
                  <a:schemeClr val="tx1"/>
                </a:solidFill>
                <a:latin typeface="+mn-lt"/>
                <a:ea typeface="+mn-ea"/>
                <a:cs typeface="+mn-cs"/>
              </a:rPr>
              <a:t>Following this card-matching process allowed us to identify multiple factors:</a:t>
            </a:r>
          </a:p>
          <a:p>
            <a:r>
              <a:rPr lang="en-US" sz="1200" b="0" i="0" u="none" strike="noStrike" kern="1200" baseline="0" dirty="0" smtClean="0">
                <a:solidFill>
                  <a:schemeClr val="tx1"/>
                </a:solidFill>
                <a:latin typeface="+mn-lt"/>
                <a:ea typeface="+mn-ea"/>
                <a:cs typeface="+mn-cs"/>
              </a:rPr>
              <a:t> 1- which of the infrastructure features being shown, but not relevant (e.g. bidding activity);</a:t>
            </a:r>
          </a:p>
          <a:p>
            <a:r>
              <a:rPr lang="en-US" sz="1200" b="0" i="0" u="none" strike="noStrike" kern="1200" baseline="0" dirty="0" smtClean="0">
                <a:solidFill>
                  <a:schemeClr val="tx1"/>
                </a:solidFill>
                <a:latin typeface="+mn-lt"/>
                <a:ea typeface="+mn-ea"/>
                <a:cs typeface="+mn-cs"/>
              </a:rPr>
              <a:t> 2- which of the infrastructure features not being shown, but relevant (e.g. the data used to execute a task);</a:t>
            </a:r>
          </a:p>
          <a:p>
            <a:r>
              <a:rPr lang="en-US" sz="1200" b="0" i="0" u="none" strike="noStrike" kern="1200" baseline="0" dirty="0" smtClean="0">
                <a:solidFill>
                  <a:schemeClr val="tx1"/>
                </a:solidFill>
                <a:latin typeface="+mn-lt"/>
                <a:ea typeface="+mn-ea"/>
                <a:cs typeface="+mn-cs"/>
              </a:rPr>
              <a:t> 3- which elements of interest the awareness system could display to engage people even though not supported by the infrastructure (e.g. latest publications).</a:t>
            </a:r>
          </a:p>
          <a:p>
            <a:r>
              <a:rPr lang="en-US" sz="1200" b="0" i="0" u="none" strike="noStrike" kern="1200" baseline="0" dirty="0" smtClean="0">
                <a:solidFill>
                  <a:schemeClr val="tx1"/>
                </a:solidFill>
                <a:latin typeface="+mn-lt"/>
                <a:ea typeface="+mn-ea"/>
                <a:cs typeface="+mn-cs"/>
              </a:rPr>
              <a:t> 4- which elements of the infrastructure were missing to answer users’ interests (e.g. sharing of results).</a:t>
            </a:r>
            <a:endParaRPr lang="da-DK"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68</a:t>
            </a:fld>
            <a:endParaRPr lang="en-US"/>
          </a:p>
        </p:txBody>
      </p:sp>
    </p:spTree>
    <p:extLst>
      <p:ext uri="{BB962C8B-B14F-4D97-AF65-F5344CB8AC3E}">
        <p14:creationId xmlns:p14="http://schemas.microsoft.com/office/powerpoint/2010/main" val="115063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followed this process iteratively moving from low fidelity prototypes (big paper sheets) to more refined ones.</a:t>
            </a:r>
          </a:p>
          <a:p>
            <a:endParaRPr lang="en-US" baseline="0" dirty="0" smtClean="0"/>
          </a:p>
          <a:p>
            <a:r>
              <a:rPr lang="en-US" baseline="0" dirty="0" smtClean="0"/>
              <a:t>So for example, by moving along this process we explored three different visual metaphors, which you can find in the thesis:</a:t>
            </a:r>
          </a:p>
          <a:p>
            <a:r>
              <a:rPr lang="en-US" baseline="0" dirty="0" smtClean="0"/>
              <a:t> - one with hamsters </a:t>
            </a:r>
          </a:p>
          <a:p>
            <a:r>
              <a:rPr lang="en-US" baseline="0" dirty="0" smtClean="0"/>
              <a:t> - one with windmills </a:t>
            </a:r>
          </a:p>
          <a:p>
            <a:r>
              <a:rPr lang="en-US" baseline="0" dirty="0" smtClean="0"/>
              <a:t> - and the final one with a tag cloud</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69</a:t>
            </a:fld>
            <a:endParaRPr lang="en-US"/>
          </a:p>
        </p:txBody>
      </p:sp>
    </p:spTree>
    <p:extLst>
      <p:ext uri="{BB962C8B-B14F-4D97-AF65-F5344CB8AC3E}">
        <p14:creationId xmlns:p14="http://schemas.microsoft.com/office/powerpoint/2010/main" val="5152715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The </a:t>
            </a:r>
            <a:r>
              <a:rPr lang="da-DK" dirty="0" err="1" smtClean="0"/>
              <a:t>second</a:t>
            </a:r>
            <a:r>
              <a:rPr lang="da-DK" dirty="0" smtClean="0"/>
              <a:t> </a:t>
            </a:r>
            <a:r>
              <a:rPr lang="da-DK" dirty="0" err="1" smtClean="0"/>
              <a:t>GridOrbit</a:t>
            </a:r>
            <a:r>
              <a:rPr lang="da-DK" dirty="0" smtClean="0"/>
              <a:t> </a:t>
            </a:r>
            <a:r>
              <a:rPr lang="da-DK" dirty="0" err="1" smtClean="0"/>
              <a:t>component</a:t>
            </a:r>
            <a:r>
              <a:rPr lang="da-DK" dirty="0" smtClean="0"/>
              <a:t> </a:t>
            </a:r>
            <a:r>
              <a:rPr lang="da-DK" dirty="0" err="1" smtClean="0"/>
              <a:t>was</a:t>
            </a:r>
            <a:r>
              <a:rPr lang="da-DK" dirty="0" smtClean="0"/>
              <a:t> a </a:t>
            </a:r>
            <a:r>
              <a:rPr lang="da-DK" dirty="0" err="1" smtClean="0"/>
              <a:t>notification</a:t>
            </a:r>
            <a:r>
              <a:rPr lang="da-DK" dirty="0" smtClean="0"/>
              <a:t> system,</a:t>
            </a:r>
            <a:r>
              <a:rPr lang="da-DK" baseline="0" dirty="0" smtClean="0"/>
              <a:t> and is </a:t>
            </a:r>
            <a:r>
              <a:rPr lang="da-DK" baseline="0" dirty="0" err="1" smtClean="0"/>
              <a:t>aimed</a:t>
            </a:r>
            <a:r>
              <a:rPr lang="da-DK" baseline="0" dirty="0" smtClean="0"/>
              <a:t> at </a:t>
            </a:r>
            <a:r>
              <a:rPr lang="da-DK" baseline="0" dirty="0" err="1" smtClean="0"/>
              <a:t>increasing</a:t>
            </a:r>
            <a:r>
              <a:rPr lang="da-DK" baseline="0" dirty="0" smtClean="0"/>
              <a:t> the </a:t>
            </a:r>
            <a:r>
              <a:rPr lang="da-DK" baseline="0" dirty="0" err="1" smtClean="0"/>
              <a:t>commitment</a:t>
            </a:r>
            <a:r>
              <a:rPr lang="da-DK" baseline="0" dirty="0" smtClean="0"/>
              <a:t> of </a:t>
            </a:r>
            <a:r>
              <a:rPr lang="da-DK" baseline="0" dirty="0" err="1" smtClean="0"/>
              <a:t>existing</a:t>
            </a:r>
            <a:r>
              <a:rPr lang="da-DK" baseline="0" dirty="0" smtClean="0"/>
              <a:t> </a:t>
            </a:r>
            <a:r>
              <a:rPr lang="da-DK" baseline="0" dirty="0" err="1" smtClean="0"/>
              <a:t>contributors</a:t>
            </a:r>
            <a:r>
              <a:rPr lang="da-DK" baseline="0" dirty="0" smtClean="0"/>
              <a:t>.</a:t>
            </a:r>
            <a:endParaRPr lang="da-DK" dirty="0" smtClean="0"/>
          </a:p>
          <a:p>
            <a:r>
              <a:rPr lang="da-DK" dirty="0" smtClean="0"/>
              <a:t>[CLICK]</a:t>
            </a:r>
          </a:p>
          <a:p>
            <a:endParaRPr lang="da-DK" dirty="0" smtClean="0"/>
          </a:p>
          <a:p>
            <a:r>
              <a:rPr lang="da-DK" dirty="0" smtClean="0"/>
              <a:t>The system </a:t>
            </a:r>
            <a:r>
              <a:rPr lang="da-DK" baseline="0" dirty="0" smtClean="0"/>
              <a:t>is a desktop </a:t>
            </a:r>
            <a:r>
              <a:rPr lang="da-DK" baseline="0" dirty="0" err="1" smtClean="0"/>
              <a:t>application</a:t>
            </a:r>
            <a:r>
              <a:rPr lang="da-DK" baseline="0" dirty="0" smtClean="0"/>
              <a:t> </a:t>
            </a:r>
            <a:r>
              <a:rPr lang="da-DK" baseline="0" dirty="0" err="1" smtClean="0"/>
              <a:t>that</a:t>
            </a:r>
            <a:r>
              <a:rPr lang="da-DK" baseline="0" dirty="0" smtClean="0"/>
              <a:t> shows </a:t>
            </a:r>
            <a:r>
              <a:rPr lang="da-DK" baseline="0" dirty="0" err="1" smtClean="0"/>
              <a:t>notifications</a:t>
            </a:r>
            <a:r>
              <a:rPr lang="da-DK" baseline="0" dirty="0" smtClean="0"/>
              <a:t> </a:t>
            </a:r>
            <a:r>
              <a:rPr lang="da-DK" baseline="0" dirty="0" err="1" smtClean="0"/>
              <a:t>about</a:t>
            </a:r>
            <a:r>
              <a:rPr lang="da-DK" baseline="0" dirty="0" smtClean="0"/>
              <a:t> the </a:t>
            </a:r>
            <a:r>
              <a:rPr lang="da-DK" baseline="0" dirty="0" err="1" smtClean="0"/>
              <a:t>user’s</a:t>
            </a:r>
            <a:r>
              <a:rPr lang="da-DK" baseline="0" dirty="0" smtClean="0"/>
              <a:t> </a:t>
            </a:r>
            <a:r>
              <a:rPr lang="da-DK" baseline="0" dirty="0" err="1" smtClean="0"/>
              <a:t>contribution</a:t>
            </a:r>
            <a:r>
              <a:rPr lang="da-DK" baseline="0" dirty="0" smtClean="0"/>
              <a:t> </a:t>
            </a:r>
            <a:r>
              <a:rPr lang="da-DK" baseline="0" dirty="0" err="1" smtClean="0"/>
              <a:t>level</a:t>
            </a:r>
            <a:r>
              <a:rPr lang="da-DK" baseline="0" dirty="0" smtClean="0"/>
              <a:t> at </a:t>
            </a:r>
            <a:r>
              <a:rPr lang="da-DK" baseline="0" dirty="0" err="1" smtClean="0"/>
              <a:t>different</a:t>
            </a:r>
            <a:r>
              <a:rPr lang="da-DK" baseline="0" dirty="0" smtClean="0"/>
              <a:t> intervals. </a:t>
            </a:r>
          </a:p>
          <a:p>
            <a:r>
              <a:rPr lang="da-DK" baseline="0" dirty="0" err="1" smtClean="0"/>
              <a:t>These</a:t>
            </a:r>
            <a:r>
              <a:rPr lang="da-DK" baseline="0" dirty="0" smtClean="0"/>
              <a:t> </a:t>
            </a:r>
            <a:r>
              <a:rPr lang="da-DK" baseline="0" dirty="0" err="1" smtClean="0"/>
              <a:t>notifications</a:t>
            </a:r>
            <a:r>
              <a:rPr lang="da-DK" baseline="0" dirty="0" smtClean="0"/>
              <a:t> </a:t>
            </a:r>
            <a:r>
              <a:rPr lang="da-DK" baseline="0" dirty="0" err="1" smtClean="0"/>
              <a:t>follow</a:t>
            </a:r>
            <a:r>
              <a:rPr lang="da-DK" baseline="0" dirty="0" smtClean="0"/>
              <a:t> </a:t>
            </a:r>
            <a:r>
              <a:rPr lang="da-DK" baseline="0" dirty="0" err="1" smtClean="0"/>
              <a:t>two</a:t>
            </a:r>
            <a:r>
              <a:rPr lang="da-DK" baseline="0" dirty="0" smtClean="0"/>
              <a:t> </a:t>
            </a:r>
            <a:r>
              <a:rPr lang="da-DK" baseline="0" dirty="0" err="1" smtClean="0"/>
              <a:t>different</a:t>
            </a:r>
            <a:r>
              <a:rPr lang="da-DK" baseline="0" dirty="0" smtClean="0"/>
              <a:t> motivation </a:t>
            </a:r>
            <a:r>
              <a:rPr lang="da-DK" baseline="0" dirty="0" err="1" smtClean="0"/>
              <a:t>strategies</a:t>
            </a:r>
            <a:r>
              <a:rPr lang="da-DK" baseline="0" dirty="0" smtClean="0"/>
              <a:t>.</a:t>
            </a:r>
          </a:p>
          <a:p>
            <a:r>
              <a:rPr lang="da-DK" baseline="0" dirty="0" smtClean="0"/>
              <a:t>[CLICK]</a:t>
            </a:r>
          </a:p>
          <a:p>
            <a:endParaRPr lang="da-DK" baseline="0" dirty="0" smtClean="0"/>
          </a:p>
          <a:p>
            <a:r>
              <a:rPr lang="da-DK" baseline="0" dirty="0" smtClean="0"/>
              <a:t>The ”</a:t>
            </a:r>
            <a:r>
              <a:rPr lang="da-DK" baseline="0" dirty="0" err="1" smtClean="0"/>
              <a:t>group</a:t>
            </a:r>
            <a:r>
              <a:rPr lang="da-DK" baseline="0" dirty="0" smtClean="0"/>
              <a:t> motivation” </a:t>
            </a:r>
            <a:r>
              <a:rPr lang="da-DK" baseline="0" dirty="0" err="1" smtClean="0"/>
              <a:t>strategy</a:t>
            </a:r>
            <a:r>
              <a:rPr lang="da-DK" baseline="0" dirty="0" smtClean="0"/>
              <a:t> </a:t>
            </a:r>
            <a:r>
              <a:rPr lang="da-DK" baseline="0" dirty="0" err="1" smtClean="0"/>
              <a:t>aims</a:t>
            </a:r>
            <a:r>
              <a:rPr lang="da-DK" baseline="0" dirty="0" smtClean="0"/>
              <a:t> at </a:t>
            </a:r>
            <a:r>
              <a:rPr lang="da-DK" baseline="0" dirty="0" err="1" smtClean="0"/>
              <a:t>motivating</a:t>
            </a:r>
            <a:r>
              <a:rPr lang="da-DK" baseline="0" dirty="0" smtClean="0"/>
              <a:t> the </a:t>
            </a:r>
            <a:r>
              <a:rPr lang="da-DK" baseline="0" dirty="0" err="1" smtClean="0"/>
              <a:t>user</a:t>
            </a:r>
            <a:r>
              <a:rPr lang="da-DK" baseline="0" dirty="0" smtClean="0"/>
              <a:t> to </a:t>
            </a:r>
            <a:r>
              <a:rPr lang="da-DK" baseline="0" dirty="0" err="1" smtClean="0"/>
              <a:t>contribute</a:t>
            </a:r>
            <a:r>
              <a:rPr lang="da-DK" baseline="0" dirty="0" smtClean="0"/>
              <a:t> more </a:t>
            </a:r>
            <a:r>
              <a:rPr lang="da-DK" baseline="0" dirty="0" err="1" smtClean="0"/>
              <a:t>than</a:t>
            </a:r>
            <a:r>
              <a:rPr lang="da-DK" baseline="0" dirty="0" smtClean="0"/>
              <a:t> the rest of the </a:t>
            </a:r>
            <a:r>
              <a:rPr lang="da-DK" baseline="0" dirty="0" err="1" smtClean="0"/>
              <a:t>group</a:t>
            </a:r>
            <a:r>
              <a:rPr lang="da-DK" baseline="0" dirty="0" smtClean="0"/>
              <a:t>, by </a:t>
            </a:r>
            <a:r>
              <a:rPr lang="da-DK" baseline="0" dirty="0" err="1" smtClean="0"/>
              <a:t>comparing</a:t>
            </a:r>
            <a:r>
              <a:rPr lang="da-DK" baseline="0" dirty="0" smtClean="0"/>
              <a:t> his </a:t>
            </a:r>
            <a:r>
              <a:rPr lang="da-DK" baseline="0" dirty="0" err="1" smtClean="0"/>
              <a:t>contribution</a:t>
            </a:r>
            <a:r>
              <a:rPr lang="da-DK" baseline="0" dirty="0" smtClean="0"/>
              <a:t> </a:t>
            </a:r>
            <a:r>
              <a:rPr lang="da-DK" baseline="0" dirty="0" err="1" smtClean="0"/>
              <a:t>with</a:t>
            </a:r>
            <a:r>
              <a:rPr lang="da-DK" baseline="0" dirty="0" smtClean="0"/>
              <a:t> the </a:t>
            </a:r>
            <a:r>
              <a:rPr lang="da-DK" baseline="0" dirty="0" err="1" smtClean="0"/>
              <a:t>other</a:t>
            </a:r>
            <a:r>
              <a:rPr lang="da-DK" baseline="0" dirty="0" smtClean="0"/>
              <a:t> participants. </a:t>
            </a:r>
          </a:p>
          <a:p>
            <a:r>
              <a:rPr lang="da-DK" baseline="0" dirty="0" smtClean="0"/>
              <a:t>[CLICK]</a:t>
            </a:r>
          </a:p>
          <a:p>
            <a:endParaRPr lang="da-DK" baseline="0" dirty="0" smtClean="0"/>
          </a:p>
          <a:p>
            <a:r>
              <a:rPr lang="da-DK" baseline="0" dirty="0" smtClean="0"/>
              <a:t>The ”</a:t>
            </a:r>
            <a:r>
              <a:rPr lang="da-DK" baseline="0" dirty="0" err="1" smtClean="0"/>
              <a:t>personal</a:t>
            </a:r>
            <a:r>
              <a:rPr lang="da-DK" baseline="0" dirty="0" smtClean="0"/>
              <a:t> motivation” </a:t>
            </a:r>
            <a:r>
              <a:rPr lang="da-DK" baseline="0" dirty="0" err="1" smtClean="0"/>
              <a:t>strategy</a:t>
            </a:r>
            <a:r>
              <a:rPr lang="da-DK" baseline="0" dirty="0" smtClean="0"/>
              <a:t> </a:t>
            </a:r>
            <a:r>
              <a:rPr lang="da-DK" baseline="0" dirty="0" err="1" smtClean="0"/>
              <a:t>aims</a:t>
            </a:r>
            <a:r>
              <a:rPr lang="da-DK" baseline="0" dirty="0" smtClean="0"/>
              <a:t> at </a:t>
            </a:r>
            <a:r>
              <a:rPr lang="da-DK" baseline="0" dirty="0" err="1" smtClean="0"/>
              <a:t>motivating</a:t>
            </a:r>
            <a:r>
              <a:rPr lang="da-DK" baseline="0" dirty="0" smtClean="0"/>
              <a:t> the </a:t>
            </a:r>
            <a:r>
              <a:rPr lang="da-DK" baseline="0" dirty="0" err="1" smtClean="0"/>
              <a:t>user</a:t>
            </a:r>
            <a:r>
              <a:rPr lang="da-DK" baseline="0" dirty="0" smtClean="0"/>
              <a:t> to </a:t>
            </a:r>
            <a:r>
              <a:rPr lang="da-DK" baseline="0" dirty="0" err="1" smtClean="0"/>
              <a:t>contribute</a:t>
            </a:r>
            <a:r>
              <a:rPr lang="da-DK" baseline="0" dirty="0" smtClean="0"/>
              <a:t> more, by </a:t>
            </a:r>
            <a:r>
              <a:rPr lang="da-DK" baseline="0" dirty="0" err="1" smtClean="0"/>
              <a:t>comparing</a:t>
            </a:r>
            <a:r>
              <a:rPr lang="da-DK" baseline="0" dirty="0" smtClean="0"/>
              <a:t> his </a:t>
            </a:r>
            <a:r>
              <a:rPr lang="da-DK" baseline="0" dirty="0" err="1" smtClean="0"/>
              <a:t>contribution</a:t>
            </a:r>
            <a:r>
              <a:rPr lang="da-DK" baseline="0" dirty="0" smtClean="0"/>
              <a:t> </a:t>
            </a:r>
            <a:r>
              <a:rPr lang="da-DK" baseline="0" dirty="0" err="1" smtClean="0"/>
              <a:t>with</a:t>
            </a:r>
            <a:r>
              <a:rPr lang="da-DK" baseline="0" dirty="0" smtClean="0"/>
              <a:t> </a:t>
            </a:r>
            <a:r>
              <a:rPr lang="da-DK" baseline="0" dirty="0" err="1" smtClean="0"/>
              <a:t>their</a:t>
            </a:r>
            <a:r>
              <a:rPr lang="da-DK" baseline="0" dirty="0" smtClean="0"/>
              <a:t> </a:t>
            </a:r>
            <a:r>
              <a:rPr lang="da-DK" baseline="0" dirty="0" err="1" smtClean="0"/>
              <a:t>own</a:t>
            </a:r>
            <a:r>
              <a:rPr lang="da-DK" baseline="0" dirty="0" smtClean="0"/>
              <a:t> the </a:t>
            </a:r>
            <a:r>
              <a:rPr lang="da-DK" baseline="0" dirty="0" err="1" smtClean="0"/>
              <a:t>previous</a:t>
            </a:r>
            <a:r>
              <a:rPr lang="da-DK" baseline="0" dirty="0" smtClean="0"/>
              <a:t> </a:t>
            </a:r>
            <a:r>
              <a:rPr lang="da-DK" baseline="0" dirty="0" err="1" smtClean="0"/>
              <a:t>records</a:t>
            </a:r>
            <a:r>
              <a:rPr lang="da-DK" baseline="0" dirty="0" smtClean="0"/>
              <a:t>.</a:t>
            </a:r>
          </a:p>
          <a:p>
            <a:r>
              <a:rPr lang="da-DK" baseline="0" dirty="0" smtClean="0"/>
              <a:t>[CLICK]</a:t>
            </a:r>
          </a:p>
          <a:p>
            <a:endParaRPr lang="da-DK" baseline="0" dirty="0" smtClean="0"/>
          </a:p>
          <a:p>
            <a:r>
              <a:rPr lang="da-DK" dirty="0" err="1" smtClean="0"/>
              <a:t>Finally</a:t>
            </a:r>
            <a:r>
              <a:rPr lang="da-DK" dirty="0" smtClean="0"/>
              <a:t>, the</a:t>
            </a:r>
            <a:r>
              <a:rPr lang="da-DK" baseline="0" dirty="0" smtClean="0"/>
              <a:t> </a:t>
            </a:r>
            <a:r>
              <a:rPr lang="da-DK" baseline="0" dirty="0" err="1" smtClean="0"/>
              <a:t>notifications</a:t>
            </a:r>
            <a:r>
              <a:rPr lang="da-DK" baseline="0" dirty="0" smtClean="0"/>
              <a:t> </a:t>
            </a:r>
            <a:r>
              <a:rPr lang="da-DK" baseline="0" dirty="0" err="1" smtClean="0"/>
              <a:t>are</a:t>
            </a:r>
            <a:r>
              <a:rPr lang="da-DK" baseline="0" dirty="0" smtClean="0"/>
              <a:t> </a:t>
            </a:r>
            <a:r>
              <a:rPr lang="da-DK" baseline="0" dirty="0" err="1" smtClean="0"/>
              <a:t>configured</a:t>
            </a:r>
            <a:r>
              <a:rPr lang="da-DK" baseline="0" dirty="0" smtClean="0"/>
              <a:t> to </a:t>
            </a:r>
            <a:r>
              <a:rPr lang="da-DK" baseline="0" dirty="0" err="1" smtClean="0"/>
              <a:t>come</a:t>
            </a:r>
            <a:r>
              <a:rPr lang="da-DK" baseline="0" dirty="0" smtClean="0"/>
              <a:t> up at </a:t>
            </a:r>
            <a:r>
              <a:rPr lang="da-DK" baseline="0" dirty="0" err="1" smtClean="0"/>
              <a:t>different</a:t>
            </a:r>
            <a:r>
              <a:rPr lang="da-DK" baseline="0" dirty="0" smtClean="0"/>
              <a:t> time intervals, from </a:t>
            </a:r>
            <a:r>
              <a:rPr lang="da-DK" baseline="0" dirty="0" err="1" smtClean="0"/>
              <a:t>every</a:t>
            </a:r>
            <a:r>
              <a:rPr lang="da-DK" baseline="0" dirty="0" smtClean="0"/>
              <a:t> 20 </a:t>
            </a:r>
            <a:r>
              <a:rPr lang="da-DK" baseline="0" dirty="0" err="1" smtClean="0"/>
              <a:t>minutes</a:t>
            </a:r>
            <a:r>
              <a:rPr lang="da-DK" baseline="0" dirty="0" smtClean="0"/>
              <a:t> to </a:t>
            </a:r>
            <a:r>
              <a:rPr lang="da-DK" baseline="0" dirty="0" err="1" smtClean="0"/>
              <a:t>every</a:t>
            </a:r>
            <a:r>
              <a:rPr lang="da-DK" baseline="0" dirty="0" smtClean="0"/>
              <a:t> 2 </a:t>
            </a:r>
            <a:r>
              <a:rPr lang="da-DK" baseline="0" dirty="0" err="1" smtClean="0"/>
              <a:t>hours</a:t>
            </a:r>
            <a:r>
              <a:rPr lang="da-DK" baseline="0" dirty="0" smtClean="0"/>
              <a:t>.</a:t>
            </a:r>
            <a:endParaRPr lang="da-DK" dirty="0" smtClean="0"/>
          </a:p>
          <a:p>
            <a:endParaRPr lang="da-DK" dirty="0"/>
          </a:p>
        </p:txBody>
      </p:sp>
      <p:sp>
        <p:nvSpPr>
          <p:cNvPr id="4" name="Slide Number Placeholder 3"/>
          <p:cNvSpPr>
            <a:spLocks noGrp="1"/>
          </p:cNvSpPr>
          <p:nvPr>
            <p:ph type="sldNum" sz="quarter" idx="10"/>
          </p:nvPr>
        </p:nvSpPr>
        <p:spPr/>
        <p:txBody>
          <a:bodyPr/>
          <a:lstStyle/>
          <a:p>
            <a:fld id="{11B41159-6426-4EEA-8F18-74A6D37F6D61}" type="slidenum">
              <a:rPr lang="da-DK" smtClean="0"/>
              <a:pPr/>
              <a:t>70</a:t>
            </a:fld>
            <a:endParaRPr lang="da-DK"/>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III – Evaluation</a:t>
            </a:r>
          </a:p>
          <a:p>
            <a:endParaRPr lang="en-US" dirty="0" smtClean="0"/>
          </a:p>
          <a:p>
            <a:r>
              <a:rPr lang="en-US" dirty="0" smtClean="0"/>
              <a:t>In this par</a:t>
            </a:r>
            <a:r>
              <a:rPr lang="en-US" baseline="0" dirty="0" smtClean="0"/>
              <a:t>t I will present how we study the </a:t>
            </a:r>
            <a:r>
              <a:rPr lang="en-US" baseline="0" dirty="0" err="1" smtClean="0"/>
              <a:t>GridOrbit</a:t>
            </a:r>
            <a:r>
              <a:rPr lang="en-US" baseline="0" dirty="0" smtClean="0"/>
              <a:t> systems in the wild, and the results from such deployment.</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71</a:t>
            </a:fld>
            <a:endParaRPr lang="en-US"/>
          </a:p>
        </p:txBody>
      </p:sp>
    </p:spTree>
    <p:extLst>
      <p:ext uri="{BB962C8B-B14F-4D97-AF65-F5344CB8AC3E}">
        <p14:creationId xmlns:p14="http://schemas.microsoft.com/office/powerpoint/2010/main" val="1548585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For </a:t>
            </a:r>
            <a:r>
              <a:rPr lang="da-DK" dirty="0" err="1" smtClean="0"/>
              <a:t>this</a:t>
            </a:r>
            <a:r>
              <a:rPr lang="da-DK" dirty="0" smtClean="0"/>
              <a:t> </a:t>
            </a:r>
            <a:r>
              <a:rPr lang="da-DK" dirty="0" err="1" smtClean="0"/>
              <a:t>study</a:t>
            </a:r>
            <a:r>
              <a:rPr lang="da-DK" dirty="0" smtClean="0"/>
              <a:t>, </a:t>
            </a:r>
            <a:r>
              <a:rPr lang="da-DK" dirty="0" err="1" smtClean="0"/>
              <a:t>we</a:t>
            </a:r>
            <a:r>
              <a:rPr lang="da-DK" baseline="0" dirty="0" smtClean="0"/>
              <a:t> </a:t>
            </a:r>
            <a:r>
              <a:rPr lang="da-DK" dirty="0" err="1" smtClean="0"/>
              <a:t>declared</a:t>
            </a:r>
            <a:r>
              <a:rPr lang="da-DK" dirty="0" smtClean="0"/>
              <a:t> </a:t>
            </a:r>
            <a:r>
              <a:rPr lang="da-DK" dirty="0" err="1" smtClean="0"/>
              <a:t>two</a:t>
            </a:r>
            <a:r>
              <a:rPr lang="da-DK" dirty="0" smtClean="0"/>
              <a:t> general </a:t>
            </a:r>
            <a:r>
              <a:rPr lang="da-DK" dirty="0" err="1" smtClean="0"/>
              <a:t>goals</a:t>
            </a:r>
            <a:r>
              <a:rPr lang="da-DK" dirty="0" smtClean="0"/>
              <a:t> in relation to the </a:t>
            </a:r>
            <a:r>
              <a:rPr lang="da-DK" dirty="0" err="1" smtClean="0"/>
              <a:t>GridOrbit</a:t>
            </a:r>
            <a:r>
              <a:rPr lang="da-DK" dirty="0" smtClean="0"/>
              <a:t> systems:</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 - First, to </a:t>
            </a:r>
            <a:r>
              <a:rPr lang="da-DK" baseline="0" dirty="0" err="1" smtClean="0"/>
              <a:t>see</a:t>
            </a:r>
            <a:r>
              <a:rPr lang="da-DK" baseline="0" dirty="0" smtClean="0"/>
              <a:t> </a:t>
            </a:r>
            <a:r>
              <a:rPr lang="da-DK" baseline="0" dirty="0" err="1" smtClean="0"/>
              <a:t>how</a:t>
            </a:r>
            <a:r>
              <a:rPr lang="da-DK" baseline="0" dirty="0" smtClean="0"/>
              <a:t> </a:t>
            </a:r>
            <a:r>
              <a:rPr lang="da-DK" baseline="0" dirty="0" err="1" smtClean="0"/>
              <a:t>these</a:t>
            </a:r>
            <a:r>
              <a:rPr lang="da-DK" baseline="0" dirty="0" smtClean="0"/>
              <a:t> </a:t>
            </a:r>
            <a:r>
              <a:rPr lang="da-DK" baseline="0" dirty="0" err="1" smtClean="0"/>
              <a:t>awareness</a:t>
            </a:r>
            <a:r>
              <a:rPr lang="da-DK" baseline="0" dirty="0" smtClean="0"/>
              <a:t> </a:t>
            </a:r>
            <a:r>
              <a:rPr lang="da-DK" baseline="0" dirty="0" err="1" smtClean="0"/>
              <a:t>technologies</a:t>
            </a:r>
            <a:r>
              <a:rPr lang="da-DK" baseline="0" dirty="0" smtClean="0"/>
              <a:t> </a:t>
            </a:r>
            <a:r>
              <a:rPr lang="da-DK" baseline="0" dirty="0" err="1" smtClean="0"/>
              <a:t>impact</a:t>
            </a:r>
            <a:r>
              <a:rPr lang="da-DK" baseline="0" dirty="0" smtClean="0"/>
              <a:t> the </a:t>
            </a:r>
            <a:r>
              <a:rPr lang="da-DK" baseline="0" dirty="0" err="1" smtClean="0"/>
              <a:t>recruitment</a:t>
            </a:r>
            <a:r>
              <a:rPr lang="da-DK" baseline="0" dirty="0" smtClean="0"/>
              <a:t> of </a:t>
            </a:r>
            <a:r>
              <a:rPr lang="da-DK" baseline="0" dirty="0" err="1" smtClean="0"/>
              <a:t>volunteers</a:t>
            </a:r>
            <a:r>
              <a:rPr lang="da-DK" baseline="0" dirty="0" smtClean="0"/>
              <a:t> to the Mini-Grid.</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 - And </a:t>
            </a:r>
            <a:r>
              <a:rPr lang="da-DK" baseline="0" dirty="0" err="1" smtClean="0"/>
              <a:t>second</a:t>
            </a:r>
            <a:r>
              <a:rPr lang="da-DK" baseline="0" dirty="0" smtClean="0"/>
              <a:t>, to </a:t>
            </a:r>
            <a:r>
              <a:rPr lang="da-DK" baseline="0" dirty="0" err="1" smtClean="0"/>
              <a:t>gather</a:t>
            </a:r>
            <a:r>
              <a:rPr lang="da-DK" baseline="0" dirty="0" smtClean="0"/>
              <a:t> </a:t>
            </a:r>
            <a:r>
              <a:rPr lang="da-DK" baseline="0" dirty="0" err="1" smtClean="0"/>
              <a:t>emperical</a:t>
            </a:r>
            <a:r>
              <a:rPr lang="da-DK" baseline="0" dirty="0" smtClean="0"/>
              <a:t> information </a:t>
            </a:r>
            <a:r>
              <a:rPr lang="da-DK" baseline="0" dirty="0" err="1" smtClean="0"/>
              <a:t>about</a:t>
            </a:r>
            <a:r>
              <a:rPr lang="da-DK" baseline="0" dirty="0" smtClean="0"/>
              <a:t> </a:t>
            </a:r>
            <a:r>
              <a:rPr lang="da-DK" baseline="0" dirty="0" err="1" smtClean="0"/>
              <a:t>how</a:t>
            </a:r>
            <a:r>
              <a:rPr lang="da-DK" baseline="0" dirty="0" smtClean="0"/>
              <a:t> </a:t>
            </a:r>
            <a:r>
              <a:rPr lang="da-DK" baseline="0" dirty="0" err="1" smtClean="0"/>
              <a:t>users</a:t>
            </a:r>
            <a:r>
              <a:rPr lang="da-DK" baseline="0" dirty="0" smtClean="0"/>
              <a:t> </a:t>
            </a:r>
            <a:r>
              <a:rPr lang="da-DK" baseline="0" dirty="0" err="1" smtClean="0"/>
              <a:t>relate</a:t>
            </a:r>
            <a:r>
              <a:rPr lang="da-DK" baseline="0" dirty="0" smtClean="0"/>
              <a:t> to </a:t>
            </a:r>
            <a:r>
              <a:rPr lang="da-DK" baseline="0" dirty="0" err="1" smtClean="0"/>
              <a:t>these</a:t>
            </a:r>
            <a:r>
              <a:rPr lang="da-DK" baseline="0" dirty="0" smtClean="0"/>
              <a:t> </a:t>
            </a:r>
            <a:r>
              <a:rPr lang="da-DK" baseline="0" dirty="0" err="1" smtClean="0"/>
              <a:t>awareness</a:t>
            </a:r>
            <a:r>
              <a:rPr lang="da-DK" baseline="0" dirty="0" smtClean="0"/>
              <a:t> </a:t>
            </a:r>
            <a:r>
              <a:rPr lang="da-DK" baseline="0" dirty="0" err="1" smtClean="0"/>
              <a:t>technologies</a:t>
            </a:r>
            <a:r>
              <a:rPr lang="da-DK" baseline="0" dirty="0" smtClean="0"/>
              <a:t>.</a:t>
            </a:r>
          </a:p>
        </p:txBody>
      </p:sp>
      <p:sp>
        <p:nvSpPr>
          <p:cNvPr id="4" name="Slide Number Placeholder 3"/>
          <p:cNvSpPr>
            <a:spLocks noGrp="1"/>
          </p:cNvSpPr>
          <p:nvPr>
            <p:ph type="sldNum" sz="quarter" idx="10"/>
          </p:nvPr>
        </p:nvSpPr>
        <p:spPr/>
        <p:txBody>
          <a:bodyPr/>
          <a:lstStyle/>
          <a:p>
            <a:fld id="{11B41159-6426-4EEA-8F18-74A6D37F6D61}" type="slidenum">
              <a:rPr lang="da-DK" smtClean="0"/>
              <a:pPr/>
              <a:t>73</a:t>
            </a:fld>
            <a:endParaRPr lang="da-DK"/>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The</a:t>
            </a:r>
            <a:r>
              <a:rPr lang="da-DK" baseline="0" dirty="0" smtClean="0"/>
              <a:t> </a:t>
            </a:r>
            <a:r>
              <a:rPr lang="da-DK" baseline="0" dirty="0" err="1" smtClean="0"/>
              <a:t>study</a:t>
            </a:r>
            <a:r>
              <a:rPr lang="da-DK" baseline="0" dirty="0" smtClean="0"/>
              <a:t> </a:t>
            </a:r>
            <a:r>
              <a:rPr lang="da-DK" baseline="0" dirty="0" err="1" smtClean="0"/>
              <a:t>required</a:t>
            </a:r>
            <a:r>
              <a:rPr lang="da-DK" baseline="0" dirty="0" smtClean="0"/>
              <a:t> to have a </a:t>
            </a:r>
            <a:r>
              <a:rPr lang="da-DK" baseline="0" dirty="0" err="1" smtClean="0"/>
              <a:t>running</a:t>
            </a:r>
            <a:r>
              <a:rPr lang="da-DK" baseline="0" dirty="0" smtClean="0"/>
              <a:t> Mini-Grid for </a:t>
            </a:r>
            <a:r>
              <a:rPr lang="da-DK" baseline="0" dirty="0" err="1" smtClean="0"/>
              <a:t>which</a:t>
            </a:r>
            <a:r>
              <a:rPr lang="da-DK" baseline="0" dirty="0" smtClean="0"/>
              <a:t> </a:t>
            </a:r>
            <a:r>
              <a:rPr lang="da-DK" baseline="0" dirty="0" err="1" smtClean="0"/>
              <a:t>we</a:t>
            </a:r>
            <a:r>
              <a:rPr lang="da-DK" baseline="0" dirty="0" smtClean="0"/>
              <a:t> </a:t>
            </a:r>
            <a:r>
              <a:rPr lang="da-DK" baseline="0" dirty="0" err="1" smtClean="0"/>
              <a:t>configured</a:t>
            </a:r>
            <a:r>
              <a:rPr lang="da-DK" baseline="0" dirty="0" smtClean="0"/>
              <a:t> a set of baseline computers, in </a:t>
            </a:r>
            <a:r>
              <a:rPr lang="da-DK" baseline="0" dirty="0" err="1" smtClean="0"/>
              <a:t>order</a:t>
            </a:r>
            <a:r>
              <a:rPr lang="da-DK" baseline="0" dirty="0" smtClean="0"/>
              <a:t> to </a:t>
            </a:r>
            <a:r>
              <a:rPr lang="da-DK" baseline="0" dirty="0" err="1" smtClean="0"/>
              <a:t>guarrantee</a:t>
            </a:r>
            <a:r>
              <a:rPr lang="da-DK" baseline="0" dirty="0" smtClean="0"/>
              <a:t> a minimal </a:t>
            </a:r>
            <a:r>
              <a:rPr lang="da-DK" baseline="0" dirty="0" err="1" smtClean="0"/>
              <a:t>capacity</a:t>
            </a:r>
            <a:r>
              <a:rPr lang="da-DK" baseline="0" dirty="0" smtClean="0"/>
              <a:t>.</a:t>
            </a:r>
          </a:p>
          <a:p>
            <a:r>
              <a:rPr lang="da-DK" baseline="0" dirty="0" smtClean="0"/>
              <a:t>[CLICK]</a:t>
            </a:r>
            <a:endParaRPr lang="da-DK" dirty="0" smtClean="0"/>
          </a:p>
          <a:p>
            <a:endParaRPr lang="da-DK" dirty="0" smtClean="0"/>
          </a:p>
          <a:p>
            <a:r>
              <a:rPr lang="da-DK" baseline="0" dirty="0" err="1" smtClean="0"/>
              <a:t>We</a:t>
            </a:r>
            <a:r>
              <a:rPr lang="da-DK" baseline="0" dirty="0" smtClean="0"/>
              <a:t> </a:t>
            </a:r>
            <a:r>
              <a:rPr lang="da-DK" baseline="0" dirty="0" err="1" smtClean="0"/>
              <a:t>also</a:t>
            </a:r>
            <a:r>
              <a:rPr lang="da-DK" baseline="0" dirty="0" smtClean="0"/>
              <a:t> </a:t>
            </a:r>
            <a:r>
              <a:rPr lang="da-DK" baseline="0" dirty="0" err="1" smtClean="0"/>
              <a:t>introduced</a:t>
            </a:r>
            <a:r>
              <a:rPr lang="da-DK" baseline="0" dirty="0" smtClean="0"/>
              <a:t> the public displays (</a:t>
            </a:r>
            <a:r>
              <a:rPr lang="da-DK" baseline="0" dirty="0" err="1" smtClean="0"/>
              <a:t>without</a:t>
            </a:r>
            <a:r>
              <a:rPr lang="da-DK" baseline="0" dirty="0" smtClean="0"/>
              <a:t> </a:t>
            </a:r>
            <a:r>
              <a:rPr lang="da-DK" baseline="0" dirty="0" err="1" smtClean="0"/>
              <a:t>gridorbit</a:t>
            </a:r>
            <a:r>
              <a:rPr lang="da-DK" baseline="0" dirty="0" smtClean="0"/>
              <a:t>) for </a:t>
            </a:r>
            <a:r>
              <a:rPr lang="da-DK" baseline="0" dirty="0" err="1" smtClean="0"/>
              <a:t>some</a:t>
            </a:r>
            <a:r>
              <a:rPr lang="da-DK" baseline="0" dirty="0" smtClean="0"/>
              <a:t> </a:t>
            </a:r>
            <a:r>
              <a:rPr lang="da-DK" baseline="0" dirty="0" err="1" smtClean="0"/>
              <a:t>weeks</a:t>
            </a:r>
            <a:r>
              <a:rPr lang="da-DK" baseline="0" dirty="0" smtClean="0"/>
              <a:t> </a:t>
            </a:r>
            <a:r>
              <a:rPr lang="da-DK" baseline="0" dirty="0" err="1" smtClean="0"/>
              <a:t>before</a:t>
            </a:r>
            <a:r>
              <a:rPr lang="da-DK" baseline="0" dirty="0" smtClean="0"/>
              <a:t> the </a:t>
            </a:r>
            <a:r>
              <a:rPr lang="da-DK" baseline="0" dirty="0" err="1" smtClean="0"/>
              <a:t>deployment</a:t>
            </a:r>
            <a:r>
              <a:rPr lang="da-DK" baseline="0" dirty="0" smtClean="0"/>
              <a:t> in </a:t>
            </a:r>
            <a:r>
              <a:rPr lang="da-DK" baseline="0" dirty="0" err="1" smtClean="0"/>
              <a:t>order</a:t>
            </a:r>
            <a:r>
              <a:rPr lang="da-DK" baseline="0" dirty="0" smtClean="0"/>
              <a:t> to </a:t>
            </a:r>
            <a:r>
              <a:rPr lang="da-DK" baseline="0" dirty="0" err="1" smtClean="0"/>
              <a:t>reduce</a:t>
            </a:r>
            <a:r>
              <a:rPr lang="da-DK" baseline="0" dirty="0" smtClean="0"/>
              <a:t> </a:t>
            </a:r>
            <a:r>
              <a:rPr lang="da-DK" baseline="0" dirty="0" err="1" smtClean="0"/>
              <a:t>novelty</a:t>
            </a:r>
            <a:r>
              <a:rPr lang="da-DK" baseline="0" dirty="0" smtClean="0"/>
              <a:t> </a:t>
            </a:r>
            <a:r>
              <a:rPr lang="da-DK" baseline="0" dirty="0" err="1" smtClean="0"/>
              <a:t>effect</a:t>
            </a:r>
            <a:r>
              <a:rPr lang="da-DK" baseline="0" dirty="0" smtClean="0"/>
              <a:t>.</a:t>
            </a:r>
          </a:p>
          <a:p>
            <a:r>
              <a:rPr lang="da-DK" dirty="0" smtClean="0"/>
              <a:t>[CLICK]</a:t>
            </a:r>
          </a:p>
          <a:p>
            <a:endParaRPr lang="da-DK" dirty="0" smtClean="0"/>
          </a:p>
          <a:p>
            <a:r>
              <a:rPr lang="da-DK" dirty="0" err="1" smtClean="0"/>
              <a:t>We</a:t>
            </a:r>
            <a:r>
              <a:rPr lang="da-DK" dirty="0" smtClean="0"/>
              <a:t> </a:t>
            </a:r>
            <a:r>
              <a:rPr lang="da-DK" dirty="0" err="1" smtClean="0"/>
              <a:t>officially</a:t>
            </a:r>
            <a:r>
              <a:rPr lang="da-DK" dirty="0" smtClean="0"/>
              <a:t> </a:t>
            </a:r>
            <a:r>
              <a:rPr lang="da-DK" dirty="0" err="1" smtClean="0"/>
              <a:t>started</a:t>
            </a:r>
            <a:r>
              <a:rPr lang="da-DK" baseline="0" dirty="0" smtClean="0"/>
              <a:t> the </a:t>
            </a:r>
            <a:r>
              <a:rPr lang="da-DK" baseline="0" dirty="0" err="1" smtClean="0"/>
              <a:t>evaluation</a:t>
            </a:r>
            <a:r>
              <a:rPr lang="da-DK" baseline="0" dirty="0" smtClean="0"/>
              <a:t> by </a:t>
            </a:r>
            <a:r>
              <a:rPr lang="da-DK" baseline="0" dirty="0" err="1" smtClean="0"/>
              <a:t>inviting</a:t>
            </a:r>
            <a:r>
              <a:rPr lang="da-DK" baseline="0" dirty="0" smtClean="0"/>
              <a:t> </a:t>
            </a:r>
            <a:r>
              <a:rPr lang="da-DK" baseline="0" dirty="0" err="1" smtClean="0"/>
              <a:t>people</a:t>
            </a:r>
            <a:r>
              <a:rPr lang="da-DK" baseline="0" dirty="0" smtClean="0"/>
              <a:t> to </a:t>
            </a:r>
            <a:r>
              <a:rPr lang="da-DK" baseline="0" dirty="0" err="1" smtClean="0"/>
              <a:t>participate</a:t>
            </a:r>
            <a:r>
              <a:rPr lang="da-DK" baseline="0" dirty="0" smtClean="0"/>
              <a:t> to the Mini-Grid in the </a:t>
            </a:r>
            <a:r>
              <a:rPr lang="da-DK" baseline="0" dirty="0" err="1" smtClean="0"/>
              <a:t>way</a:t>
            </a:r>
            <a:r>
              <a:rPr lang="da-DK" baseline="0" dirty="0" smtClean="0"/>
              <a:t> </a:t>
            </a:r>
            <a:r>
              <a:rPr lang="da-DK" baseline="0" dirty="0" err="1" smtClean="0"/>
              <a:t>you</a:t>
            </a:r>
            <a:r>
              <a:rPr lang="da-DK" baseline="0" dirty="0" smtClean="0"/>
              <a:t> </a:t>
            </a:r>
            <a:r>
              <a:rPr lang="da-DK" baseline="0" dirty="0" err="1" smtClean="0"/>
              <a:t>would</a:t>
            </a:r>
            <a:r>
              <a:rPr lang="da-DK" baseline="0" dirty="0" smtClean="0"/>
              <a:t> </a:t>
            </a:r>
            <a:r>
              <a:rPr lang="da-DK" baseline="0" dirty="0" err="1" smtClean="0"/>
              <a:t>normally</a:t>
            </a:r>
            <a:r>
              <a:rPr lang="da-DK" baseline="0" dirty="0" smtClean="0"/>
              <a:t> do in an </a:t>
            </a:r>
            <a:r>
              <a:rPr lang="da-DK" baseline="0" dirty="0" err="1" smtClean="0"/>
              <a:t>organization</a:t>
            </a:r>
            <a:r>
              <a:rPr lang="da-DK" baseline="0" dirty="0" smtClean="0"/>
              <a:t>: </a:t>
            </a:r>
          </a:p>
          <a:p>
            <a:r>
              <a:rPr lang="da-DK" baseline="0" dirty="0" smtClean="0"/>
              <a:t> </a:t>
            </a:r>
            <a:r>
              <a:rPr lang="da-DK" baseline="0" dirty="0" err="1" smtClean="0"/>
              <a:t>we</a:t>
            </a:r>
            <a:r>
              <a:rPr lang="da-DK" baseline="0" dirty="0" smtClean="0"/>
              <a:t> </a:t>
            </a:r>
            <a:r>
              <a:rPr lang="da-DK" baseline="0" dirty="0" err="1" smtClean="0"/>
              <a:t>attended</a:t>
            </a:r>
            <a:r>
              <a:rPr lang="da-DK" baseline="0" dirty="0" smtClean="0"/>
              <a:t> </a:t>
            </a:r>
            <a:r>
              <a:rPr lang="da-DK" baseline="0" dirty="0" err="1" smtClean="0"/>
              <a:t>group</a:t>
            </a:r>
            <a:r>
              <a:rPr lang="da-DK" baseline="0" dirty="0" smtClean="0"/>
              <a:t> meetings, had posters, </a:t>
            </a:r>
            <a:r>
              <a:rPr lang="da-DK" baseline="0" dirty="0" err="1" smtClean="0"/>
              <a:t>flyers</a:t>
            </a:r>
            <a:r>
              <a:rPr lang="da-DK" baseline="0" dirty="0" smtClean="0"/>
              <a:t>, and </a:t>
            </a:r>
            <a:r>
              <a:rPr lang="da-DK" baseline="0" dirty="0" err="1" smtClean="0"/>
              <a:t>even</a:t>
            </a:r>
            <a:r>
              <a:rPr lang="da-DK" baseline="0" dirty="0" smtClean="0"/>
              <a:t> </a:t>
            </a:r>
            <a:r>
              <a:rPr lang="da-DK" baseline="0" dirty="0" err="1" smtClean="0"/>
              <a:t>posted</a:t>
            </a:r>
            <a:r>
              <a:rPr lang="da-DK" baseline="0" dirty="0" smtClean="0"/>
              <a:t> </a:t>
            </a:r>
            <a:r>
              <a:rPr lang="da-DK" baseline="0" dirty="0" err="1" smtClean="0"/>
              <a:t>static</a:t>
            </a:r>
            <a:r>
              <a:rPr lang="da-DK" baseline="0" dirty="0" smtClean="0"/>
              <a:t> </a:t>
            </a:r>
            <a:r>
              <a:rPr lang="da-DK" baseline="0" dirty="0" err="1" smtClean="0"/>
              <a:t>messages</a:t>
            </a:r>
            <a:r>
              <a:rPr lang="da-DK" baseline="0" dirty="0" smtClean="0"/>
              <a:t> in the public displays.</a:t>
            </a:r>
          </a:p>
          <a:p>
            <a:r>
              <a:rPr lang="da-DK" baseline="0" dirty="0" err="1" smtClean="0"/>
              <a:t>This</a:t>
            </a:r>
            <a:r>
              <a:rPr lang="da-DK" baseline="0" dirty="0" smtClean="0"/>
              <a:t> </a:t>
            </a:r>
            <a:r>
              <a:rPr lang="da-DK" baseline="0" dirty="0" err="1" smtClean="0"/>
              <a:t>was</a:t>
            </a:r>
            <a:r>
              <a:rPr lang="da-DK" baseline="0" dirty="0" smtClean="0"/>
              <a:t> </a:t>
            </a:r>
            <a:r>
              <a:rPr lang="da-DK" baseline="0" dirty="0" err="1" smtClean="0"/>
              <a:t>our</a:t>
            </a:r>
            <a:r>
              <a:rPr lang="da-DK" baseline="0" dirty="0" smtClean="0"/>
              <a:t> baseline </a:t>
            </a:r>
            <a:r>
              <a:rPr lang="da-DK" baseline="0" dirty="0" err="1" smtClean="0"/>
              <a:t>condition</a:t>
            </a:r>
            <a:r>
              <a:rPr lang="da-DK" baseline="0" dirty="0" smtClean="0"/>
              <a:t>.</a:t>
            </a:r>
          </a:p>
          <a:p>
            <a:r>
              <a:rPr lang="da-DK" dirty="0" smtClean="0"/>
              <a:t>[CLICK]</a:t>
            </a:r>
          </a:p>
          <a:p>
            <a:endParaRPr lang="da-DK" dirty="0" smtClean="0"/>
          </a:p>
          <a:p>
            <a:r>
              <a:rPr lang="da-DK" dirty="0" err="1" smtClean="0"/>
              <a:t>We</a:t>
            </a:r>
            <a:r>
              <a:rPr lang="da-DK" dirty="0" smtClean="0"/>
              <a:t> </a:t>
            </a:r>
            <a:r>
              <a:rPr lang="da-DK" dirty="0" err="1" smtClean="0"/>
              <a:t>then</a:t>
            </a:r>
            <a:r>
              <a:rPr lang="da-DK" dirty="0" smtClean="0"/>
              <a:t> </a:t>
            </a:r>
            <a:r>
              <a:rPr lang="da-DK" dirty="0" err="1" smtClean="0"/>
              <a:t>introduced</a:t>
            </a:r>
            <a:r>
              <a:rPr lang="da-DK" dirty="0" smtClean="0"/>
              <a:t> </a:t>
            </a:r>
            <a:r>
              <a:rPr lang="da-DK" dirty="0" err="1" smtClean="0"/>
              <a:t>GridOrbit</a:t>
            </a:r>
            <a:r>
              <a:rPr lang="da-DK" dirty="0" smtClean="0"/>
              <a:t> in the public displays</a:t>
            </a:r>
            <a:r>
              <a:rPr lang="da-DK" baseline="0" dirty="0" smtClean="0"/>
              <a:t>.</a:t>
            </a:r>
            <a:endParaRPr lang="da-DK" dirty="0" smtClean="0"/>
          </a:p>
          <a:p>
            <a:r>
              <a:rPr lang="da-DK" dirty="0" smtClean="0"/>
              <a:t>[CLICK]</a:t>
            </a:r>
          </a:p>
          <a:p>
            <a:endParaRPr lang="da-DK" dirty="0" smtClean="0"/>
          </a:p>
          <a:p>
            <a:r>
              <a:rPr lang="da-DK" dirty="0" smtClean="0"/>
              <a:t>And </a:t>
            </a:r>
            <a:r>
              <a:rPr lang="da-DK" dirty="0" err="1" smtClean="0"/>
              <a:t>later</a:t>
            </a:r>
            <a:r>
              <a:rPr lang="da-DK" dirty="0" smtClean="0"/>
              <a:t> on </a:t>
            </a:r>
            <a:r>
              <a:rPr lang="da-DK" dirty="0" err="1" smtClean="0"/>
              <a:t>we</a:t>
            </a:r>
            <a:r>
              <a:rPr lang="da-DK" dirty="0" smtClean="0"/>
              <a:t> </a:t>
            </a:r>
            <a:r>
              <a:rPr lang="da-DK" dirty="0" err="1" smtClean="0"/>
              <a:t>started</a:t>
            </a:r>
            <a:r>
              <a:rPr lang="da-DK" dirty="0" smtClean="0"/>
              <a:t> the </a:t>
            </a:r>
            <a:r>
              <a:rPr lang="da-DK" dirty="0" err="1" smtClean="0"/>
              <a:t>notification</a:t>
            </a:r>
            <a:r>
              <a:rPr lang="da-DK" dirty="0" smtClean="0"/>
              <a:t> system</a:t>
            </a:r>
            <a:r>
              <a:rPr lang="da-DK" baseline="0" dirty="0" smtClean="0"/>
              <a:t>.</a:t>
            </a:r>
            <a:endParaRPr lang="da-DK" dirty="0" smtClean="0"/>
          </a:p>
        </p:txBody>
      </p:sp>
      <p:sp>
        <p:nvSpPr>
          <p:cNvPr id="4" name="Slide Number Placeholder 3"/>
          <p:cNvSpPr>
            <a:spLocks noGrp="1"/>
          </p:cNvSpPr>
          <p:nvPr>
            <p:ph type="sldNum" sz="quarter" idx="10"/>
          </p:nvPr>
        </p:nvSpPr>
        <p:spPr/>
        <p:txBody>
          <a:bodyPr/>
          <a:lstStyle/>
          <a:p>
            <a:fld id="{11B41159-6426-4EEA-8F18-74A6D37F6D61}" type="slidenum">
              <a:rPr lang="da-DK" smtClean="0"/>
              <a:pPr/>
              <a:t>74</a:t>
            </a:fld>
            <a:endParaRPr lang="da-DK"/>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p:txBody>
      </p:sp>
      <p:sp>
        <p:nvSpPr>
          <p:cNvPr id="4" name="Slide Number Placeholder 3"/>
          <p:cNvSpPr>
            <a:spLocks noGrp="1"/>
          </p:cNvSpPr>
          <p:nvPr>
            <p:ph type="sldNum" sz="quarter" idx="10"/>
          </p:nvPr>
        </p:nvSpPr>
        <p:spPr/>
        <p:txBody>
          <a:bodyPr/>
          <a:lstStyle/>
          <a:p>
            <a:fld id="{11B41159-6426-4EEA-8F18-74A6D37F6D61}" type="slidenum">
              <a:rPr lang="da-DK" smtClean="0"/>
              <a:pPr/>
              <a:t>75</a:t>
            </a:fld>
            <a:endParaRPr lang="da-DK"/>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presented before the public displays were</a:t>
            </a:r>
            <a:r>
              <a:rPr lang="en-US" baseline="0" dirty="0" smtClean="0"/>
              <a:t> located in two different buildings in campus, where the biology department functions.</a:t>
            </a:r>
          </a:p>
          <a:p>
            <a:r>
              <a:rPr lang="en-US" baseline="0" dirty="0" smtClean="0"/>
              <a:t>These two buildings are separated some 650 meters.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76</a:t>
            </a:fld>
            <a:endParaRPr lang="en-US"/>
          </a:p>
        </p:txBody>
      </p:sp>
    </p:spTree>
    <p:extLst>
      <p:ext uri="{BB962C8B-B14F-4D97-AF65-F5344CB8AC3E}">
        <p14:creationId xmlns:p14="http://schemas.microsoft.com/office/powerpoint/2010/main" val="9049080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solidFill>
                  <a:schemeClr val="bg1"/>
                </a:solidFill>
              </a:rPr>
              <a:t>Throughout</a:t>
            </a:r>
            <a:r>
              <a:rPr lang="en-US" baseline="0" dirty="0" smtClean="0">
                <a:solidFill>
                  <a:schemeClr val="bg1"/>
                </a:solidFill>
              </a:rPr>
              <a:t> the deployment we collected data in relation to:</a:t>
            </a:r>
            <a:endParaRPr lang="en-US" dirty="0" smtClean="0">
              <a:solidFill>
                <a:schemeClr val="bg1"/>
              </a:solidFill>
            </a:endParaRPr>
          </a:p>
          <a:p>
            <a:pPr marL="0" indent="0">
              <a:buFont typeface="Arial"/>
              <a:buNone/>
            </a:pPr>
            <a:endParaRPr lang="en-US" dirty="0" smtClean="0">
              <a:solidFill>
                <a:schemeClr val="bg1"/>
              </a:solidFill>
            </a:endParaRPr>
          </a:p>
          <a:p>
            <a:pPr marL="285750" indent="-285750">
              <a:buFont typeface="Arial"/>
              <a:buChar char="•"/>
            </a:pPr>
            <a:r>
              <a:rPr lang="en-US" dirty="0" smtClean="0">
                <a:solidFill>
                  <a:schemeClr val="bg1"/>
                </a:solidFill>
              </a:rPr>
              <a:t>Machines connected to the Mini-Grid every 30  seconds.</a:t>
            </a:r>
          </a:p>
          <a:p>
            <a:pPr marL="285750" indent="-285750">
              <a:buFont typeface="Arial"/>
              <a:buChar char="•"/>
            </a:pPr>
            <a:r>
              <a:rPr lang="en-US" dirty="0" smtClean="0">
                <a:solidFill>
                  <a:schemeClr val="bg1"/>
                </a:solidFill>
              </a:rPr>
              <a:t>Mini-Grid tasks submitted and executed.</a:t>
            </a:r>
          </a:p>
          <a:p>
            <a:pPr marL="285750" indent="-285750">
              <a:buFont typeface="Arial"/>
              <a:buChar char="•"/>
            </a:pPr>
            <a:r>
              <a:rPr lang="en-US" dirty="0" smtClean="0">
                <a:solidFill>
                  <a:schemeClr val="bg1"/>
                </a:solidFill>
              </a:rPr>
              <a:t>Visits and interactions with </a:t>
            </a:r>
            <a:r>
              <a:rPr lang="en-US" dirty="0" err="1" smtClean="0">
                <a:solidFill>
                  <a:schemeClr val="bg1"/>
                </a:solidFill>
              </a:rPr>
              <a:t>GridOrbit</a:t>
            </a:r>
            <a:r>
              <a:rPr lang="en-US" dirty="0" smtClean="0">
                <a:solidFill>
                  <a:schemeClr val="bg1"/>
                </a:solidFill>
              </a:rPr>
              <a:t> public displays.</a:t>
            </a:r>
          </a:p>
          <a:p>
            <a:pPr marL="285750" indent="-285750">
              <a:buFont typeface="Arial"/>
              <a:buChar char="•"/>
            </a:pPr>
            <a:r>
              <a:rPr lang="en-US" dirty="0" smtClean="0">
                <a:solidFill>
                  <a:schemeClr val="bg1"/>
                </a:solidFill>
              </a:rPr>
              <a:t>User responses to the </a:t>
            </a:r>
            <a:r>
              <a:rPr lang="en-US" dirty="0" err="1" smtClean="0">
                <a:solidFill>
                  <a:schemeClr val="bg1"/>
                </a:solidFill>
              </a:rPr>
              <a:t>GridOrbit</a:t>
            </a:r>
            <a:r>
              <a:rPr lang="en-US" dirty="0" smtClean="0">
                <a:solidFill>
                  <a:schemeClr val="bg1"/>
                </a:solidFill>
              </a:rPr>
              <a:t> notifications.</a:t>
            </a:r>
          </a:p>
          <a:p>
            <a:pPr marL="285750" indent="-285750">
              <a:buFont typeface="Arial"/>
              <a:buChar char="•"/>
            </a:pPr>
            <a:r>
              <a:rPr lang="en-US" dirty="0" smtClean="0">
                <a:solidFill>
                  <a:schemeClr val="bg1"/>
                </a:solidFill>
              </a:rPr>
              <a:t>Semi-structure interviews in relation to </a:t>
            </a:r>
            <a:r>
              <a:rPr lang="en-US" dirty="0" err="1" smtClean="0">
                <a:solidFill>
                  <a:schemeClr val="bg1"/>
                </a:solidFill>
              </a:rPr>
              <a:t>GridOrbit</a:t>
            </a:r>
            <a:r>
              <a:rPr lang="en-US" dirty="0" smtClean="0">
                <a:solidFill>
                  <a:schemeClr val="bg1"/>
                </a:solidFill>
              </a:rPr>
              <a:t> public display and notification system, and awareness of the Mini-Grid.</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EC3EB606-2C84-3F44-BE68-E19218848137}" type="slidenum">
              <a:rPr lang="en-US" smtClean="0"/>
              <a:t>77</a:t>
            </a:fld>
            <a:endParaRPr lang="en-US"/>
          </a:p>
        </p:txBody>
      </p:sp>
    </p:spTree>
    <p:extLst>
      <p:ext uri="{BB962C8B-B14F-4D97-AF65-F5344CB8AC3E}">
        <p14:creationId xmlns:p14="http://schemas.microsoft.com/office/powerpoint/2010/main" val="26820879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general</a:t>
            </a:r>
            <a:r>
              <a:rPr lang="en-US" baseline="0" dirty="0" smtClean="0"/>
              <a:t> numbers, we can say that we observed a total of…</a:t>
            </a:r>
          </a:p>
          <a:p>
            <a:endParaRPr lang="en-US" baseline="0" dirty="0" smtClean="0"/>
          </a:p>
          <a:p>
            <a:r>
              <a:rPr lang="en-US" baseline="0" dirty="0" smtClean="0"/>
              <a:t>OK, but what do these numbers tell us... let’s see.</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78</a:t>
            </a:fld>
            <a:endParaRPr lang="en-US"/>
          </a:p>
        </p:txBody>
      </p:sp>
    </p:spTree>
    <p:extLst>
      <p:ext uri="{BB962C8B-B14F-4D97-AF65-F5344CB8AC3E}">
        <p14:creationId xmlns:p14="http://schemas.microsoft.com/office/powerpoint/2010/main" val="33524677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First, </a:t>
            </a:r>
            <a:r>
              <a:rPr lang="da-DK" dirty="0" err="1" smtClean="0"/>
              <a:t>we</a:t>
            </a:r>
            <a:r>
              <a:rPr lang="da-DK" dirty="0" smtClean="0"/>
              <a:t> </a:t>
            </a:r>
            <a:r>
              <a:rPr lang="da-DK" dirty="0" err="1" smtClean="0"/>
              <a:t>looked</a:t>
            </a:r>
            <a:r>
              <a:rPr lang="da-DK" dirty="0" smtClean="0"/>
              <a:t> at</a:t>
            </a:r>
            <a:r>
              <a:rPr lang="da-DK" baseline="0" dirty="0" smtClean="0"/>
              <a:t> </a:t>
            </a:r>
            <a:r>
              <a:rPr lang="da-DK" baseline="0" dirty="0" err="1" smtClean="0"/>
              <a:t>how</a:t>
            </a:r>
            <a:r>
              <a:rPr lang="da-DK" baseline="0" dirty="0" smtClean="0"/>
              <a:t> </a:t>
            </a:r>
            <a:r>
              <a:rPr lang="da-DK" baseline="0" dirty="0" err="1" smtClean="0"/>
              <a:t>machines</a:t>
            </a:r>
            <a:r>
              <a:rPr lang="da-DK" baseline="0" dirty="0" smtClean="0"/>
              <a:t> </a:t>
            </a:r>
            <a:r>
              <a:rPr lang="da-DK" baseline="0" dirty="0" err="1" smtClean="0"/>
              <a:t>contribute</a:t>
            </a:r>
            <a:r>
              <a:rPr lang="da-DK" baseline="0" dirty="0" smtClean="0"/>
              <a:t> to the </a:t>
            </a:r>
            <a:r>
              <a:rPr lang="da-DK" baseline="0" dirty="0" err="1" smtClean="0"/>
              <a:t>MiniGrid</a:t>
            </a:r>
            <a:r>
              <a:rPr lang="da-DK" baseline="0" dirty="0" smtClean="0"/>
              <a:t>. </a:t>
            </a:r>
          </a:p>
          <a:p>
            <a:endParaRPr lang="da-DK" baseline="0" dirty="0" smtClean="0"/>
          </a:p>
          <a:p>
            <a:r>
              <a:rPr lang="da-DK" baseline="0" dirty="0" err="1" smtClean="0"/>
              <a:t>Each</a:t>
            </a:r>
            <a:r>
              <a:rPr lang="da-DK" baseline="0" dirty="0" smtClean="0"/>
              <a:t> of </a:t>
            </a:r>
            <a:r>
              <a:rPr lang="da-DK" baseline="0" dirty="0" err="1" smtClean="0"/>
              <a:t>these</a:t>
            </a:r>
            <a:r>
              <a:rPr lang="da-DK" baseline="0" dirty="0" smtClean="0"/>
              <a:t> </a:t>
            </a:r>
            <a:r>
              <a:rPr lang="da-DK" baseline="0" dirty="0" err="1" smtClean="0"/>
              <a:t>boxes</a:t>
            </a:r>
            <a:r>
              <a:rPr lang="da-DK" baseline="0" dirty="0" smtClean="0"/>
              <a:t> </a:t>
            </a:r>
            <a:r>
              <a:rPr lang="da-DK" baseline="0" dirty="0" err="1" smtClean="0"/>
              <a:t>represents</a:t>
            </a:r>
            <a:r>
              <a:rPr lang="da-DK" baseline="0" dirty="0" smtClean="0"/>
              <a:t> a participant </a:t>
            </a:r>
            <a:r>
              <a:rPr lang="da-DK" baseline="0" dirty="0" err="1" smtClean="0"/>
              <a:t>machines</a:t>
            </a:r>
            <a:r>
              <a:rPr lang="da-DK" baseline="0" dirty="0" smtClean="0"/>
              <a:t> </a:t>
            </a:r>
            <a:r>
              <a:rPr lang="da-DK" baseline="0" dirty="0" err="1" smtClean="0"/>
              <a:t>during</a:t>
            </a:r>
            <a:r>
              <a:rPr lang="da-DK" baseline="0" dirty="0" smtClean="0"/>
              <a:t> the </a:t>
            </a:r>
            <a:r>
              <a:rPr lang="da-DK" baseline="0" dirty="0" err="1" smtClean="0"/>
              <a:t>whole</a:t>
            </a:r>
            <a:r>
              <a:rPr lang="da-DK" baseline="0" dirty="0" smtClean="0"/>
              <a:t> </a:t>
            </a:r>
            <a:r>
              <a:rPr lang="da-DK" baseline="0" dirty="0" err="1" smtClean="0"/>
              <a:t>deployment</a:t>
            </a:r>
            <a:r>
              <a:rPr lang="da-DK" baseline="0" dirty="0" smtClean="0"/>
              <a:t> </a:t>
            </a:r>
            <a:r>
              <a:rPr lang="da-DK" baseline="0" dirty="0" err="1" smtClean="0"/>
              <a:t>period</a:t>
            </a:r>
            <a:r>
              <a:rPr lang="da-DK" baseline="0" dirty="0" smtClean="0"/>
              <a:t>, and </a:t>
            </a:r>
            <a:r>
              <a:rPr lang="da-DK" baseline="0" dirty="0" err="1" smtClean="0"/>
              <a:t>each</a:t>
            </a:r>
            <a:r>
              <a:rPr lang="da-DK" baseline="0" dirty="0" smtClean="0"/>
              <a:t> column shows the </a:t>
            </a:r>
            <a:r>
              <a:rPr lang="da-DK" baseline="0" dirty="0" err="1" smtClean="0"/>
              <a:t>contribution</a:t>
            </a:r>
            <a:r>
              <a:rPr lang="da-DK" baseline="0" dirty="0" smtClean="0"/>
              <a:t> </a:t>
            </a:r>
            <a:r>
              <a:rPr lang="da-DK" baseline="0" dirty="0" err="1" smtClean="0"/>
              <a:t>pattern</a:t>
            </a:r>
            <a:r>
              <a:rPr lang="da-DK" baseline="0" dirty="0" smtClean="0"/>
              <a:t> in a </a:t>
            </a:r>
            <a:r>
              <a:rPr lang="da-DK" baseline="0" dirty="0" err="1" smtClean="0"/>
              <a:t>day</a:t>
            </a:r>
            <a:r>
              <a:rPr lang="da-DK" baseline="0" dirty="0" smtClean="0"/>
              <a:t>. </a:t>
            </a:r>
          </a:p>
          <a:p>
            <a:r>
              <a:rPr lang="da-DK" baseline="0" dirty="0" smtClean="0"/>
              <a:t>The green </a:t>
            </a:r>
            <a:r>
              <a:rPr lang="da-DK" baseline="0" dirty="0" err="1" smtClean="0"/>
              <a:t>periods</a:t>
            </a:r>
            <a:r>
              <a:rPr lang="da-DK" baseline="0" dirty="0" smtClean="0"/>
              <a:t> show </a:t>
            </a:r>
            <a:r>
              <a:rPr lang="da-DK" baseline="0" dirty="0" err="1" smtClean="0"/>
              <a:t>when</a:t>
            </a:r>
            <a:r>
              <a:rPr lang="da-DK" baseline="0" dirty="0" smtClean="0"/>
              <a:t> the </a:t>
            </a:r>
            <a:r>
              <a:rPr lang="da-DK" baseline="0" dirty="0" err="1" smtClean="0"/>
              <a:t>machine</a:t>
            </a:r>
            <a:r>
              <a:rPr lang="da-DK" baseline="0" dirty="0" smtClean="0"/>
              <a:t> </a:t>
            </a:r>
            <a:r>
              <a:rPr lang="da-DK" baseline="0" dirty="0" err="1" smtClean="0"/>
              <a:t>was</a:t>
            </a:r>
            <a:r>
              <a:rPr lang="da-DK" baseline="0" dirty="0" smtClean="0"/>
              <a:t> </a:t>
            </a:r>
            <a:r>
              <a:rPr lang="da-DK" baseline="0" dirty="0" err="1" smtClean="0"/>
              <a:t>contributing</a:t>
            </a:r>
            <a:r>
              <a:rPr lang="da-DK" baseline="0" dirty="0" smtClean="0"/>
              <a:t>, </a:t>
            </a:r>
          </a:p>
          <a:p>
            <a:r>
              <a:rPr lang="da-DK" baseline="0" dirty="0" smtClean="0"/>
              <a:t> the red </a:t>
            </a:r>
            <a:r>
              <a:rPr lang="da-DK" baseline="0" dirty="0" err="1" smtClean="0"/>
              <a:t>periods</a:t>
            </a:r>
            <a:r>
              <a:rPr lang="da-DK" baseline="0" dirty="0" smtClean="0"/>
              <a:t> show </a:t>
            </a:r>
            <a:r>
              <a:rPr lang="da-DK" baseline="0" dirty="0" err="1" smtClean="0"/>
              <a:t>when</a:t>
            </a:r>
            <a:r>
              <a:rPr lang="da-DK" baseline="0" dirty="0" smtClean="0"/>
              <a:t> the </a:t>
            </a:r>
            <a:r>
              <a:rPr lang="da-DK" baseline="0" dirty="0" err="1" smtClean="0"/>
              <a:t>machine</a:t>
            </a:r>
            <a:r>
              <a:rPr lang="da-DK" baseline="0" dirty="0" smtClean="0"/>
              <a:t> </a:t>
            </a:r>
            <a:r>
              <a:rPr lang="da-DK" baseline="0" dirty="0" err="1" smtClean="0"/>
              <a:t>was</a:t>
            </a:r>
            <a:r>
              <a:rPr lang="da-DK" baseline="0" dirty="0" smtClean="0"/>
              <a:t> </a:t>
            </a:r>
            <a:r>
              <a:rPr lang="da-DK" baseline="0" dirty="0" err="1" smtClean="0"/>
              <a:t>turned</a:t>
            </a:r>
            <a:r>
              <a:rPr lang="da-DK" baseline="0" dirty="0" smtClean="0"/>
              <a:t> </a:t>
            </a:r>
            <a:r>
              <a:rPr lang="da-DK" baseline="0" dirty="0" err="1" smtClean="0"/>
              <a:t>on</a:t>
            </a:r>
            <a:r>
              <a:rPr lang="da-DK" baseline="0" dirty="0" smtClean="0"/>
              <a:t> but not </a:t>
            </a:r>
            <a:r>
              <a:rPr lang="da-DK" baseline="0" dirty="0" err="1" smtClean="0"/>
              <a:t>contributing</a:t>
            </a:r>
            <a:r>
              <a:rPr lang="da-DK" baseline="0" dirty="0" smtClean="0"/>
              <a:t>, and </a:t>
            </a:r>
          </a:p>
          <a:p>
            <a:r>
              <a:rPr lang="da-DK" baseline="0" dirty="0" smtClean="0"/>
              <a:t> the </a:t>
            </a:r>
            <a:r>
              <a:rPr lang="da-DK" baseline="0" dirty="0" err="1" smtClean="0"/>
              <a:t>white</a:t>
            </a:r>
            <a:r>
              <a:rPr lang="da-DK" baseline="0" dirty="0" smtClean="0"/>
              <a:t> </a:t>
            </a:r>
            <a:r>
              <a:rPr lang="da-DK" baseline="0" dirty="0" err="1" smtClean="0"/>
              <a:t>periods</a:t>
            </a:r>
            <a:r>
              <a:rPr lang="da-DK" baseline="0" dirty="0" smtClean="0"/>
              <a:t> show </a:t>
            </a:r>
            <a:r>
              <a:rPr lang="da-DK" baseline="0" dirty="0" err="1" smtClean="0"/>
              <a:t>when</a:t>
            </a:r>
            <a:r>
              <a:rPr lang="da-DK" baseline="0" dirty="0" smtClean="0"/>
              <a:t> the </a:t>
            </a:r>
            <a:r>
              <a:rPr lang="da-DK" baseline="0" dirty="0" err="1" smtClean="0"/>
              <a:t>machine</a:t>
            </a:r>
            <a:r>
              <a:rPr lang="da-DK" baseline="0" dirty="0" smtClean="0"/>
              <a:t> </a:t>
            </a:r>
            <a:r>
              <a:rPr lang="da-DK" baseline="0" dirty="0" err="1" smtClean="0"/>
              <a:t>was</a:t>
            </a:r>
            <a:r>
              <a:rPr lang="da-DK" baseline="0" dirty="0" smtClean="0"/>
              <a:t> </a:t>
            </a:r>
            <a:r>
              <a:rPr lang="da-DK" baseline="0" dirty="0" err="1" smtClean="0"/>
              <a:t>turned-off</a:t>
            </a:r>
            <a:r>
              <a:rPr lang="da-DK" baseline="0" dirty="0" smtClean="0"/>
              <a:t>.</a:t>
            </a:r>
          </a:p>
          <a:p>
            <a:endParaRPr lang="da-DK" baseline="0" dirty="0" smtClean="0"/>
          </a:p>
          <a:p>
            <a:r>
              <a:rPr lang="da-DK" baseline="0" dirty="0" err="1" smtClean="0"/>
              <a:t>This</a:t>
            </a:r>
            <a:r>
              <a:rPr lang="da-DK" baseline="0" dirty="0" smtClean="0"/>
              <a:t> </a:t>
            </a:r>
            <a:r>
              <a:rPr lang="da-DK" baseline="0" dirty="0" err="1" smtClean="0"/>
              <a:t>first</a:t>
            </a:r>
            <a:r>
              <a:rPr lang="da-DK" baseline="0" dirty="0" smtClean="0"/>
              <a:t> </a:t>
            </a:r>
            <a:r>
              <a:rPr lang="da-DK" baseline="0" dirty="0" err="1" smtClean="0"/>
              <a:t>group</a:t>
            </a:r>
            <a:r>
              <a:rPr lang="da-DK" baseline="0" dirty="0" smtClean="0"/>
              <a:t> of </a:t>
            </a:r>
            <a:r>
              <a:rPr lang="da-DK" baseline="0" dirty="0" err="1" smtClean="0"/>
              <a:t>machines</a:t>
            </a:r>
            <a:r>
              <a:rPr lang="da-DK" baseline="0" dirty="0" smtClean="0"/>
              <a:t> shows </a:t>
            </a:r>
            <a:r>
              <a:rPr lang="da-DK" baseline="0" dirty="0" err="1" smtClean="0"/>
              <a:t>how</a:t>
            </a:r>
            <a:r>
              <a:rPr lang="da-DK" baseline="0" dirty="0" smtClean="0"/>
              <a:t> </a:t>
            </a:r>
            <a:r>
              <a:rPr lang="da-DK" baseline="0" dirty="0" err="1" smtClean="0"/>
              <a:t>dedicated</a:t>
            </a:r>
            <a:r>
              <a:rPr lang="da-DK" baseline="0" dirty="0" smtClean="0"/>
              <a:t> and </a:t>
            </a:r>
            <a:r>
              <a:rPr lang="da-DK" baseline="0" dirty="0" err="1" smtClean="0"/>
              <a:t>bootstrapping</a:t>
            </a:r>
            <a:r>
              <a:rPr lang="da-DK" baseline="0" dirty="0" smtClean="0"/>
              <a:t> </a:t>
            </a:r>
            <a:r>
              <a:rPr lang="da-DK" baseline="0" dirty="0" err="1" smtClean="0"/>
              <a:t>machines</a:t>
            </a:r>
            <a:r>
              <a:rPr lang="da-DK" baseline="0" dirty="0" smtClean="0"/>
              <a:t> </a:t>
            </a:r>
            <a:r>
              <a:rPr lang="da-DK" baseline="0" dirty="0" err="1" smtClean="0"/>
              <a:t>contribute</a:t>
            </a:r>
            <a:r>
              <a:rPr lang="da-DK" baseline="0" dirty="0" smtClean="0"/>
              <a:t>. </a:t>
            </a:r>
            <a:r>
              <a:rPr lang="da-DK" baseline="0" dirty="0" err="1" smtClean="0"/>
              <a:t>Basically</a:t>
            </a:r>
            <a:r>
              <a:rPr lang="da-DK" baseline="0" dirty="0" smtClean="0"/>
              <a:t>, </a:t>
            </a:r>
            <a:r>
              <a:rPr lang="da-DK" baseline="0" dirty="0" err="1" smtClean="0"/>
              <a:t>they</a:t>
            </a:r>
            <a:r>
              <a:rPr lang="da-DK" baseline="0" dirty="0" smtClean="0"/>
              <a:t> </a:t>
            </a:r>
            <a:r>
              <a:rPr lang="da-DK" baseline="0" dirty="0" err="1" smtClean="0"/>
              <a:t>stay</a:t>
            </a:r>
            <a:r>
              <a:rPr lang="da-DK" baseline="0" dirty="0" smtClean="0"/>
              <a:t> for long periods of time and </a:t>
            </a:r>
            <a:r>
              <a:rPr lang="da-DK" baseline="0" dirty="0" err="1" smtClean="0"/>
              <a:t>often</a:t>
            </a:r>
            <a:r>
              <a:rPr lang="da-DK" baseline="0" dirty="0" smtClean="0"/>
              <a:t> </a:t>
            </a:r>
            <a:r>
              <a:rPr lang="da-DK" baseline="0" dirty="0" err="1" smtClean="0"/>
              <a:t>day-round</a:t>
            </a:r>
            <a:r>
              <a:rPr lang="da-DK" baseline="0" dirty="0" smtClean="0"/>
              <a:t>.</a:t>
            </a:r>
          </a:p>
          <a:p>
            <a:r>
              <a:rPr lang="da-DK" baseline="0" dirty="0" smtClean="0"/>
              <a:t>[CLICK]</a:t>
            </a:r>
          </a:p>
          <a:p>
            <a:endParaRPr lang="da-DK" baseline="0" dirty="0" smtClean="0"/>
          </a:p>
          <a:p>
            <a:r>
              <a:rPr lang="da-DK" baseline="0" dirty="0" smtClean="0"/>
              <a:t>The </a:t>
            </a:r>
            <a:r>
              <a:rPr lang="da-DK" baseline="0" dirty="0" err="1" smtClean="0"/>
              <a:t>second</a:t>
            </a:r>
            <a:r>
              <a:rPr lang="da-DK" baseline="0" dirty="0" smtClean="0"/>
              <a:t> </a:t>
            </a:r>
            <a:r>
              <a:rPr lang="da-DK" baseline="0" dirty="0" err="1" smtClean="0"/>
              <a:t>group</a:t>
            </a:r>
            <a:r>
              <a:rPr lang="da-DK" baseline="0" dirty="0" smtClean="0"/>
              <a:t> is made of </a:t>
            </a:r>
            <a:r>
              <a:rPr lang="da-DK" baseline="0" dirty="0" err="1" smtClean="0"/>
              <a:t>work</a:t>
            </a:r>
            <a:r>
              <a:rPr lang="da-DK" baseline="0" dirty="0" smtClean="0"/>
              <a:t> desktop computers. </a:t>
            </a:r>
            <a:r>
              <a:rPr lang="da-DK" baseline="0" dirty="0" err="1" smtClean="0"/>
              <a:t>These</a:t>
            </a:r>
            <a:r>
              <a:rPr lang="da-DK" baseline="0" dirty="0" smtClean="0"/>
              <a:t> </a:t>
            </a:r>
            <a:r>
              <a:rPr lang="da-DK" baseline="0" dirty="0" err="1" smtClean="0"/>
              <a:t>machines</a:t>
            </a:r>
            <a:r>
              <a:rPr lang="da-DK" baseline="0" dirty="0" smtClean="0"/>
              <a:t> </a:t>
            </a:r>
            <a:r>
              <a:rPr lang="da-DK" baseline="0" dirty="0" err="1" smtClean="0"/>
              <a:t>also</a:t>
            </a:r>
            <a:r>
              <a:rPr lang="da-DK" baseline="0" dirty="0" smtClean="0"/>
              <a:t> </a:t>
            </a:r>
            <a:r>
              <a:rPr lang="da-DK" baseline="0" dirty="0" err="1" smtClean="0"/>
              <a:t>tended</a:t>
            </a:r>
            <a:r>
              <a:rPr lang="da-DK" baseline="0" dirty="0" smtClean="0"/>
              <a:t> to </a:t>
            </a:r>
            <a:r>
              <a:rPr lang="da-DK" baseline="0" dirty="0" err="1" smtClean="0"/>
              <a:t>stay</a:t>
            </a:r>
            <a:r>
              <a:rPr lang="da-DK" baseline="0" dirty="0" smtClean="0"/>
              <a:t> </a:t>
            </a:r>
            <a:r>
              <a:rPr lang="da-DK" baseline="0" dirty="0" err="1" smtClean="0"/>
              <a:t>connected</a:t>
            </a:r>
            <a:r>
              <a:rPr lang="da-DK" baseline="0" dirty="0" smtClean="0"/>
              <a:t> for long </a:t>
            </a:r>
            <a:r>
              <a:rPr lang="da-DK" baseline="0" dirty="0" err="1" smtClean="0"/>
              <a:t>periods</a:t>
            </a:r>
            <a:r>
              <a:rPr lang="da-DK" baseline="0" dirty="0" smtClean="0"/>
              <a:t> of time, </a:t>
            </a:r>
            <a:r>
              <a:rPr lang="da-DK" baseline="0" dirty="0" err="1" smtClean="0"/>
              <a:t>however</a:t>
            </a:r>
            <a:r>
              <a:rPr lang="da-DK" baseline="0" dirty="0" smtClean="0"/>
              <a:t>, </a:t>
            </a:r>
            <a:r>
              <a:rPr lang="da-DK" baseline="0" dirty="0" err="1" smtClean="0"/>
              <a:t>they</a:t>
            </a:r>
            <a:r>
              <a:rPr lang="da-DK" baseline="0" dirty="0" smtClean="0"/>
              <a:t> </a:t>
            </a:r>
            <a:r>
              <a:rPr lang="da-DK" baseline="0" dirty="0" err="1" smtClean="0"/>
              <a:t>were</a:t>
            </a:r>
            <a:r>
              <a:rPr lang="da-DK" baseline="0" dirty="0" smtClean="0"/>
              <a:t> </a:t>
            </a:r>
            <a:r>
              <a:rPr lang="da-DK" baseline="0" dirty="0" err="1" smtClean="0"/>
              <a:t>sometimes</a:t>
            </a:r>
            <a:r>
              <a:rPr lang="da-DK" baseline="0" dirty="0" smtClean="0"/>
              <a:t> </a:t>
            </a:r>
            <a:r>
              <a:rPr lang="da-DK" baseline="0" dirty="0" err="1" smtClean="0"/>
              <a:t>unplugged</a:t>
            </a:r>
            <a:r>
              <a:rPr lang="da-DK" baseline="0" dirty="0" smtClean="0"/>
              <a:t> from the </a:t>
            </a:r>
            <a:r>
              <a:rPr lang="da-DK" baseline="0" dirty="0" err="1" smtClean="0"/>
              <a:t>MiniGrid</a:t>
            </a:r>
            <a:r>
              <a:rPr lang="da-DK" baseline="0" dirty="0" smtClean="0"/>
              <a:t> </a:t>
            </a:r>
            <a:r>
              <a:rPr lang="da-DK" baseline="0" dirty="0" err="1" smtClean="0"/>
              <a:t>because</a:t>
            </a:r>
            <a:r>
              <a:rPr lang="da-DK" baseline="0" dirty="0" smtClean="0"/>
              <a:t> the </a:t>
            </a:r>
            <a:r>
              <a:rPr lang="da-DK" baseline="0" dirty="0" err="1" smtClean="0"/>
              <a:t>owner</a:t>
            </a:r>
            <a:r>
              <a:rPr lang="da-DK" baseline="0" dirty="0" smtClean="0"/>
              <a:t> had to do </a:t>
            </a:r>
            <a:r>
              <a:rPr lang="da-DK" baseline="0" dirty="0" err="1" smtClean="0"/>
              <a:t>some</a:t>
            </a:r>
            <a:r>
              <a:rPr lang="da-DK" baseline="0" dirty="0" smtClean="0"/>
              <a:t> </a:t>
            </a:r>
            <a:r>
              <a:rPr lang="da-DK" baseline="0" dirty="0" err="1" smtClean="0"/>
              <a:t>special</a:t>
            </a:r>
            <a:r>
              <a:rPr lang="da-DK" baseline="0" dirty="0" smtClean="0"/>
              <a:t> </a:t>
            </a:r>
            <a:r>
              <a:rPr lang="da-DK" baseline="0" dirty="0" err="1" smtClean="0"/>
              <a:t>work</a:t>
            </a:r>
            <a:r>
              <a:rPr lang="da-DK" baseline="0" dirty="0" smtClean="0"/>
              <a:t> </a:t>
            </a:r>
            <a:r>
              <a:rPr lang="da-DK" baseline="0" dirty="0" err="1" smtClean="0"/>
              <a:t>that</a:t>
            </a:r>
            <a:r>
              <a:rPr lang="da-DK" baseline="0" dirty="0" smtClean="0"/>
              <a:t> </a:t>
            </a:r>
            <a:r>
              <a:rPr lang="da-DK" baseline="0" dirty="0" err="1" smtClean="0"/>
              <a:t>required</a:t>
            </a:r>
            <a:r>
              <a:rPr lang="da-DK" baseline="0" dirty="0" smtClean="0"/>
              <a:t> all of </a:t>
            </a:r>
            <a:r>
              <a:rPr lang="da-DK" baseline="0" dirty="0" err="1" smtClean="0"/>
              <a:t>its</a:t>
            </a:r>
            <a:r>
              <a:rPr lang="da-DK" baseline="0" dirty="0" smtClean="0"/>
              <a:t> power.</a:t>
            </a:r>
          </a:p>
          <a:p>
            <a:r>
              <a:rPr lang="da-DK" baseline="0" dirty="0" smtClean="0"/>
              <a:t>[CLICK]</a:t>
            </a:r>
          </a:p>
          <a:p>
            <a:endParaRPr lang="da-DK" baseline="0" dirty="0" smtClean="0"/>
          </a:p>
          <a:p>
            <a:r>
              <a:rPr lang="da-DK" baseline="0" dirty="0" err="1" smtClean="0"/>
              <a:t>Finally</a:t>
            </a:r>
            <a:r>
              <a:rPr lang="da-DK" baseline="0" dirty="0" smtClean="0"/>
              <a:t>, </a:t>
            </a:r>
            <a:r>
              <a:rPr lang="da-DK" baseline="0" dirty="0" err="1" smtClean="0"/>
              <a:t>we</a:t>
            </a:r>
            <a:r>
              <a:rPr lang="da-DK" baseline="0" dirty="0" smtClean="0"/>
              <a:t> </a:t>
            </a:r>
            <a:r>
              <a:rPr lang="da-DK" baseline="0" dirty="0" err="1" smtClean="0"/>
              <a:t>saw</a:t>
            </a:r>
            <a:r>
              <a:rPr lang="da-DK" baseline="0" dirty="0" smtClean="0"/>
              <a:t> </a:t>
            </a:r>
            <a:r>
              <a:rPr lang="da-DK" baseline="0" dirty="0" err="1" smtClean="0"/>
              <a:t>laptop</a:t>
            </a:r>
            <a:r>
              <a:rPr lang="da-DK" baseline="0" dirty="0" smtClean="0"/>
              <a:t> computers </a:t>
            </a:r>
            <a:r>
              <a:rPr lang="da-DK" baseline="0" dirty="0" err="1" smtClean="0"/>
              <a:t>contribute</a:t>
            </a:r>
            <a:r>
              <a:rPr lang="da-DK" baseline="0" dirty="0" smtClean="0"/>
              <a:t> </a:t>
            </a:r>
            <a:r>
              <a:rPr lang="da-DK" baseline="0" dirty="0" err="1" smtClean="0"/>
              <a:t>very</a:t>
            </a:r>
            <a:r>
              <a:rPr lang="da-DK" baseline="0" dirty="0" smtClean="0"/>
              <a:t> </a:t>
            </a:r>
            <a:r>
              <a:rPr lang="da-DK" baseline="0" dirty="0" err="1" smtClean="0"/>
              <a:t>intermitently</a:t>
            </a:r>
            <a:r>
              <a:rPr lang="da-DK" baseline="0" dirty="0" smtClean="0"/>
              <a:t>.</a:t>
            </a:r>
          </a:p>
        </p:txBody>
      </p:sp>
      <p:sp>
        <p:nvSpPr>
          <p:cNvPr id="4" name="Slide Number Placeholder 3"/>
          <p:cNvSpPr>
            <a:spLocks noGrp="1"/>
          </p:cNvSpPr>
          <p:nvPr>
            <p:ph type="sldNum" sz="quarter" idx="10"/>
          </p:nvPr>
        </p:nvSpPr>
        <p:spPr/>
        <p:txBody>
          <a:bodyPr/>
          <a:lstStyle/>
          <a:p>
            <a:fld id="{11B41159-6426-4EEA-8F18-74A6D37F6D61}" type="slidenum">
              <a:rPr lang="da-DK" smtClean="0"/>
              <a:pPr/>
              <a:t>79</a:t>
            </a:fld>
            <a:endParaRPr lang="da-DK"/>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The </a:t>
            </a:r>
            <a:r>
              <a:rPr lang="da-DK" dirty="0" err="1" smtClean="0"/>
              <a:t>second</a:t>
            </a:r>
            <a:r>
              <a:rPr lang="da-DK" baseline="0" dirty="0" smtClean="0"/>
              <a:t> </a:t>
            </a:r>
            <a:r>
              <a:rPr lang="da-DK" baseline="0" dirty="0" err="1" smtClean="0"/>
              <a:t>thing</a:t>
            </a:r>
            <a:r>
              <a:rPr lang="da-DK" baseline="0" dirty="0" smtClean="0"/>
              <a:t> </a:t>
            </a:r>
            <a:r>
              <a:rPr lang="da-DK" baseline="0" dirty="0" err="1" smtClean="0"/>
              <a:t>we</a:t>
            </a:r>
            <a:r>
              <a:rPr lang="da-DK" baseline="0" dirty="0" smtClean="0"/>
              <a:t> </a:t>
            </a:r>
            <a:r>
              <a:rPr lang="da-DK" baseline="0" dirty="0" err="1" smtClean="0"/>
              <a:t>looked</a:t>
            </a:r>
            <a:r>
              <a:rPr lang="da-DK" baseline="0" dirty="0" smtClean="0"/>
              <a:t> at </a:t>
            </a:r>
            <a:r>
              <a:rPr lang="da-DK" dirty="0" err="1" smtClean="0"/>
              <a:t>was</a:t>
            </a:r>
            <a:r>
              <a:rPr lang="da-DK" dirty="0" smtClean="0"/>
              <a:t> </a:t>
            </a:r>
            <a:r>
              <a:rPr lang="da-DK" baseline="0" dirty="0" smtClean="0"/>
              <a:t>the </a:t>
            </a:r>
            <a:r>
              <a:rPr lang="da-DK" baseline="0" dirty="0" err="1" smtClean="0"/>
              <a:t>number</a:t>
            </a:r>
            <a:r>
              <a:rPr lang="da-DK" baseline="0" dirty="0" smtClean="0"/>
              <a:t> of </a:t>
            </a:r>
            <a:r>
              <a:rPr lang="da-DK" baseline="0" dirty="0" err="1" smtClean="0"/>
              <a:t>machines</a:t>
            </a:r>
            <a:r>
              <a:rPr lang="da-DK" baseline="0" dirty="0" smtClean="0"/>
              <a:t> </a:t>
            </a:r>
            <a:r>
              <a:rPr lang="da-DK" baseline="0" dirty="0" err="1" smtClean="0"/>
              <a:t>where</a:t>
            </a:r>
            <a:r>
              <a:rPr lang="da-DK" baseline="0" dirty="0" smtClean="0"/>
              <a:t> </a:t>
            </a:r>
            <a:r>
              <a:rPr lang="da-DK" baseline="0" dirty="0" err="1" smtClean="0"/>
              <a:t>MiniGrid</a:t>
            </a:r>
            <a:r>
              <a:rPr lang="da-DK" baseline="0" dirty="0" smtClean="0"/>
              <a:t> </a:t>
            </a:r>
            <a:r>
              <a:rPr lang="da-DK" baseline="0" dirty="0" err="1" smtClean="0"/>
              <a:t>got</a:t>
            </a:r>
            <a:r>
              <a:rPr lang="da-DK" baseline="0" dirty="0" smtClean="0"/>
              <a:t> </a:t>
            </a:r>
            <a:r>
              <a:rPr lang="da-DK" baseline="0" dirty="0" err="1" smtClean="0"/>
              <a:t>installed</a:t>
            </a:r>
            <a:r>
              <a:rPr lang="da-DK" baseline="0" dirty="0" smtClean="0"/>
              <a:t>.</a:t>
            </a:r>
          </a:p>
          <a:p>
            <a:r>
              <a:rPr lang="da-DK" baseline="0" dirty="0" smtClean="0"/>
              <a:t>The </a:t>
            </a:r>
            <a:r>
              <a:rPr lang="da-DK" baseline="0" dirty="0" err="1" smtClean="0"/>
              <a:t>blue</a:t>
            </a:r>
            <a:r>
              <a:rPr lang="da-DK" baseline="0" dirty="0" smtClean="0"/>
              <a:t> line shows </a:t>
            </a:r>
            <a:r>
              <a:rPr lang="da-DK" baseline="0" dirty="0" err="1" smtClean="0"/>
              <a:t>that</a:t>
            </a:r>
            <a:r>
              <a:rPr lang="da-DK" baseline="0" dirty="0" smtClean="0"/>
              <a:t> at the end of the baseline </a:t>
            </a:r>
            <a:r>
              <a:rPr lang="da-DK" baseline="0" dirty="0" err="1" smtClean="0"/>
              <a:t>period</a:t>
            </a:r>
            <a:r>
              <a:rPr lang="da-DK" baseline="0" dirty="0" smtClean="0"/>
              <a:t>, </a:t>
            </a:r>
            <a:r>
              <a:rPr lang="da-DK" baseline="0" dirty="0" err="1" smtClean="0"/>
              <a:t>we</a:t>
            </a:r>
            <a:r>
              <a:rPr lang="da-DK" baseline="0" dirty="0" smtClean="0"/>
              <a:t> </a:t>
            </a:r>
            <a:r>
              <a:rPr lang="da-DK" baseline="0" dirty="0" err="1" smtClean="0"/>
              <a:t>reached</a:t>
            </a:r>
            <a:r>
              <a:rPr lang="da-DK" baseline="0" dirty="0" smtClean="0"/>
              <a:t> the </a:t>
            </a:r>
            <a:r>
              <a:rPr lang="da-DK" baseline="0" dirty="0" err="1" smtClean="0"/>
              <a:t>number</a:t>
            </a:r>
            <a:r>
              <a:rPr lang="da-DK" baseline="0" dirty="0" smtClean="0"/>
              <a:t> of 15 </a:t>
            </a:r>
            <a:r>
              <a:rPr lang="da-DK" baseline="0" dirty="0" err="1" smtClean="0"/>
              <a:t>machines</a:t>
            </a:r>
            <a:r>
              <a:rPr lang="da-DK" baseline="0" dirty="0" smtClean="0"/>
              <a:t>. </a:t>
            </a:r>
            <a:r>
              <a:rPr lang="da-DK" baseline="0" dirty="0" err="1" smtClean="0"/>
              <a:t>This</a:t>
            </a:r>
            <a:r>
              <a:rPr lang="da-DK" baseline="0" dirty="0" smtClean="0"/>
              <a:t> </a:t>
            </a:r>
            <a:r>
              <a:rPr lang="da-DK" baseline="0" dirty="0" err="1" smtClean="0"/>
              <a:t>machines</a:t>
            </a:r>
            <a:r>
              <a:rPr lang="da-DK" baseline="0" dirty="0" smtClean="0"/>
              <a:t> </a:t>
            </a:r>
            <a:r>
              <a:rPr lang="da-DK" baseline="0" dirty="0" err="1" smtClean="0"/>
              <a:t>were</a:t>
            </a:r>
            <a:r>
              <a:rPr lang="da-DK" baseline="0" dirty="0" smtClean="0"/>
              <a:t> </a:t>
            </a:r>
            <a:r>
              <a:rPr lang="da-DK" baseline="0" dirty="0" err="1" smtClean="0"/>
              <a:t>enrolled</a:t>
            </a:r>
            <a:r>
              <a:rPr lang="da-DK" baseline="0" dirty="0" smtClean="0"/>
              <a:t> </a:t>
            </a:r>
            <a:r>
              <a:rPr lang="da-DK" baseline="0" dirty="0" err="1" smtClean="0"/>
              <a:t>with</a:t>
            </a:r>
            <a:r>
              <a:rPr lang="da-DK" baseline="0" dirty="0" smtClean="0"/>
              <a:t> </a:t>
            </a:r>
            <a:r>
              <a:rPr lang="da-DK" baseline="0" dirty="0" err="1" smtClean="0"/>
              <a:t>traditional</a:t>
            </a:r>
            <a:r>
              <a:rPr lang="da-DK" baseline="0" dirty="0" smtClean="0"/>
              <a:t> </a:t>
            </a:r>
            <a:r>
              <a:rPr lang="da-DK" baseline="0" dirty="0" err="1" smtClean="0"/>
              <a:t>means</a:t>
            </a:r>
            <a:r>
              <a:rPr lang="da-DK" baseline="0" dirty="0" smtClean="0"/>
              <a:t> </a:t>
            </a:r>
            <a:r>
              <a:rPr lang="da-DK" baseline="0" dirty="0" err="1" smtClean="0"/>
              <a:t>like</a:t>
            </a:r>
            <a:r>
              <a:rPr lang="da-DK" baseline="0" dirty="0" smtClean="0"/>
              <a:t> </a:t>
            </a:r>
            <a:r>
              <a:rPr lang="da-DK" baseline="0" dirty="0" err="1" smtClean="0"/>
              <a:t>people</a:t>
            </a:r>
            <a:r>
              <a:rPr lang="da-DK" baseline="0" dirty="0" smtClean="0"/>
              <a:t> </a:t>
            </a:r>
            <a:r>
              <a:rPr lang="da-DK" baseline="0" dirty="0" err="1" smtClean="0"/>
              <a:t>talking</a:t>
            </a:r>
            <a:r>
              <a:rPr lang="da-DK" baseline="0" dirty="0" smtClean="0"/>
              <a:t> to </a:t>
            </a:r>
            <a:r>
              <a:rPr lang="da-DK" baseline="0" dirty="0" err="1" smtClean="0"/>
              <a:t>each</a:t>
            </a:r>
            <a:r>
              <a:rPr lang="da-DK" baseline="0" dirty="0" smtClean="0"/>
              <a:t> </a:t>
            </a:r>
            <a:r>
              <a:rPr lang="da-DK" baseline="0" dirty="0" err="1" smtClean="0"/>
              <a:t>other</a:t>
            </a:r>
            <a:r>
              <a:rPr lang="da-DK" baseline="0" dirty="0" smtClean="0"/>
              <a:t>, </a:t>
            </a:r>
            <a:r>
              <a:rPr lang="da-DK" baseline="0" dirty="0" err="1" smtClean="0"/>
              <a:t>presentations</a:t>
            </a:r>
            <a:r>
              <a:rPr lang="da-DK" baseline="0" dirty="0" smtClean="0"/>
              <a:t> </a:t>
            </a:r>
            <a:r>
              <a:rPr lang="da-DK" baseline="0" dirty="0" err="1" smtClean="0"/>
              <a:t>about</a:t>
            </a:r>
            <a:r>
              <a:rPr lang="da-DK" baseline="0" dirty="0" smtClean="0"/>
              <a:t> the </a:t>
            </a:r>
            <a:r>
              <a:rPr lang="da-DK" baseline="0" dirty="0" err="1" smtClean="0"/>
              <a:t>project</a:t>
            </a:r>
            <a:r>
              <a:rPr lang="da-DK" baseline="0" dirty="0" smtClean="0"/>
              <a:t>, </a:t>
            </a:r>
            <a:r>
              <a:rPr lang="da-DK" baseline="0" dirty="0" err="1" smtClean="0"/>
              <a:t>flyers</a:t>
            </a:r>
            <a:r>
              <a:rPr lang="da-DK" baseline="0" dirty="0" smtClean="0"/>
              <a:t>, etc. </a:t>
            </a:r>
          </a:p>
          <a:p>
            <a:r>
              <a:rPr lang="da-DK" baseline="0" dirty="0" smtClean="0"/>
              <a:t>[CLICK]</a:t>
            </a:r>
          </a:p>
          <a:p>
            <a:endParaRPr lang="da-DK" baseline="0" dirty="0" smtClean="0"/>
          </a:p>
          <a:p>
            <a:r>
              <a:rPr lang="da-DK" baseline="0" dirty="0" err="1" smtClean="0"/>
              <a:t>After</a:t>
            </a:r>
            <a:r>
              <a:rPr lang="da-DK" baseline="0" dirty="0" smtClean="0"/>
              <a:t> </a:t>
            </a:r>
            <a:r>
              <a:rPr lang="da-DK" baseline="0" dirty="0" err="1" smtClean="0"/>
              <a:t>we</a:t>
            </a:r>
            <a:r>
              <a:rPr lang="da-DK" baseline="0" dirty="0" smtClean="0"/>
              <a:t> </a:t>
            </a:r>
            <a:r>
              <a:rPr lang="da-DK" baseline="0" dirty="0" err="1" smtClean="0"/>
              <a:t>introduced</a:t>
            </a:r>
            <a:r>
              <a:rPr lang="da-DK" baseline="0" dirty="0" smtClean="0"/>
              <a:t> </a:t>
            </a:r>
            <a:r>
              <a:rPr lang="da-DK" baseline="0" dirty="0" err="1" smtClean="0"/>
              <a:t>GridOrbit</a:t>
            </a:r>
            <a:r>
              <a:rPr lang="da-DK" baseline="0" dirty="0" smtClean="0"/>
              <a:t> </a:t>
            </a:r>
            <a:r>
              <a:rPr lang="da-DK" baseline="0" dirty="0" err="1" smtClean="0"/>
              <a:t>we</a:t>
            </a:r>
            <a:r>
              <a:rPr lang="da-DK" baseline="0" dirty="0" smtClean="0"/>
              <a:t> </a:t>
            </a:r>
            <a:r>
              <a:rPr lang="da-DK" baseline="0" dirty="0" err="1" smtClean="0"/>
              <a:t>observed</a:t>
            </a:r>
            <a:r>
              <a:rPr lang="da-DK" baseline="0" dirty="0" smtClean="0"/>
              <a:t> an </a:t>
            </a:r>
            <a:r>
              <a:rPr lang="da-DK" baseline="0" dirty="0" err="1" smtClean="0"/>
              <a:t>increment</a:t>
            </a:r>
            <a:r>
              <a:rPr lang="da-DK" baseline="0" dirty="0" smtClean="0"/>
              <a:t> to a total of 35 </a:t>
            </a:r>
            <a:r>
              <a:rPr lang="da-DK" baseline="0" dirty="0" err="1" smtClean="0"/>
              <a:t>machines</a:t>
            </a:r>
            <a:r>
              <a:rPr lang="da-DK" baseline="0" dirty="0" smtClean="0"/>
              <a:t>, </a:t>
            </a:r>
            <a:r>
              <a:rPr lang="da-DK" baseline="0" dirty="0" err="1" smtClean="0"/>
              <a:t>which</a:t>
            </a:r>
            <a:r>
              <a:rPr lang="da-DK" baseline="0" dirty="0" smtClean="0"/>
              <a:t> </a:t>
            </a:r>
            <a:r>
              <a:rPr lang="da-DK" baseline="0" dirty="0" err="1" smtClean="0"/>
              <a:t>means</a:t>
            </a:r>
            <a:r>
              <a:rPr lang="da-DK" baseline="0" dirty="0" smtClean="0"/>
              <a:t> a 133% </a:t>
            </a:r>
            <a:r>
              <a:rPr lang="da-DK" baseline="0" dirty="0" err="1" smtClean="0"/>
              <a:t>increment</a:t>
            </a:r>
            <a:r>
              <a:rPr lang="da-DK" baseline="0" dirty="0" smtClean="0"/>
              <a:t>.</a:t>
            </a:r>
          </a:p>
          <a:p>
            <a:r>
              <a:rPr lang="da-DK" baseline="0" dirty="0" smtClean="0"/>
              <a:t>[CLICK]</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err="1" smtClean="0"/>
              <a:t>However</a:t>
            </a:r>
            <a:r>
              <a:rPr lang="da-DK" baseline="0" dirty="0" smtClean="0"/>
              <a:t>, all </a:t>
            </a:r>
            <a:r>
              <a:rPr lang="da-DK" baseline="0" dirty="0" err="1" smtClean="0"/>
              <a:t>these</a:t>
            </a:r>
            <a:r>
              <a:rPr lang="da-DK" baseline="0" dirty="0" smtClean="0"/>
              <a:t> </a:t>
            </a:r>
            <a:r>
              <a:rPr lang="da-DK" baseline="0" dirty="0" err="1" smtClean="0"/>
              <a:t>machines</a:t>
            </a:r>
            <a:r>
              <a:rPr lang="da-DK" baseline="0" dirty="0" smtClean="0"/>
              <a:t> </a:t>
            </a:r>
            <a:r>
              <a:rPr lang="da-DK" baseline="0" dirty="0" err="1" smtClean="0"/>
              <a:t>are</a:t>
            </a:r>
            <a:r>
              <a:rPr lang="da-DK" baseline="0" dirty="0" smtClean="0"/>
              <a:t> not </a:t>
            </a:r>
            <a:r>
              <a:rPr lang="da-DK" baseline="0" dirty="0" err="1" smtClean="0"/>
              <a:t>always</a:t>
            </a:r>
            <a:r>
              <a:rPr lang="da-DK" baseline="0" dirty="0" smtClean="0"/>
              <a:t> online at the same time.</a:t>
            </a:r>
          </a:p>
          <a:p>
            <a:r>
              <a:rPr lang="da-DK" baseline="0" dirty="0" smtClean="0"/>
              <a:t>So, </a:t>
            </a:r>
            <a:r>
              <a:rPr lang="da-DK" baseline="0" dirty="0" err="1" smtClean="0"/>
              <a:t>we</a:t>
            </a:r>
            <a:r>
              <a:rPr lang="da-DK" baseline="0" dirty="0" smtClean="0"/>
              <a:t> </a:t>
            </a:r>
            <a:r>
              <a:rPr lang="da-DK" baseline="0" dirty="0" err="1" smtClean="0"/>
              <a:t>looked</a:t>
            </a:r>
            <a:r>
              <a:rPr lang="da-DK" baseline="0" dirty="0" smtClean="0"/>
              <a:t> at the </a:t>
            </a:r>
            <a:r>
              <a:rPr lang="da-DK" baseline="0" dirty="0" err="1" smtClean="0"/>
              <a:t>hourly</a:t>
            </a:r>
            <a:r>
              <a:rPr lang="da-DK" baseline="0" dirty="0" smtClean="0"/>
              <a:t> </a:t>
            </a:r>
            <a:r>
              <a:rPr lang="da-DK" baseline="0" dirty="0" err="1" smtClean="0"/>
              <a:t>averague</a:t>
            </a:r>
            <a:r>
              <a:rPr lang="da-DK" baseline="0" dirty="0" smtClean="0"/>
              <a:t> </a:t>
            </a:r>
            <a:r>
              <a:rPr lang="da-DK" baseline="0" dirty="0" err="1" smtClean="0"/>
              <a:t>number</a:t>
            </a:r>
            <a:r>
              <a:rPr lang="da-DK" baseline="0" dirty="0" smtClean="0"/>
              <a:t> of </a:t>
            </a:r>
            <a:r>
              <a:rPr lang="da-DK" baseline="0" dirty="0" err="1" smtClean="0"/>
              <a:t>machines</a:t>
            </a:r>
            <a:r>
              <a:rPr lang="da-DK" baseline="0" dirty="0" smtClean="0"/>
              <a:t> </a:t>
            </a:r>
            <a:r>
              <a:rPr lang="da-DK" baseline="0" dirty="0" err="1" smtClean="0"/>
              <a:t>connected</a:t>
            </a:r>
            <a:r>
              <a:rPr lang="da-DK" baseline="0" dirty="0" smtClean="0"/>
              <a:t>, </a:t>
            </a:r>
            <a:r>
              <a:rPr lang="da-DK" baseline="0" dirty="0" err="1" smtClean="0"/>
              <a:t>this</a:t>
            </a:r>
            <a:r>
              <a:rPr lang="da-DK" baseline="0" dirty="0" smtClean="0"/>
              <a:t> </a:t>
            </a:r>
            <a:r>
              <a:rPr lang="da-DK" baseline="0" dirty="0" err="1" smtClean="0"/>
              <a:t>number</a:t>
            </a:r>
            <a:r>
              <a:rPr lang="da-DK" baseline="0" dirty="0" smtClean="0"/>
              <a:t> </a:t>
            </a:r>
            <a:r>
              <a:rPr lang="da-DK" baseline="0" dirty="0" err="1" smtClean="0"/>
              <a:t>represents</a:t>
            </a:r>
            <a:r>
              <a:rPr lang="da-DK" baseline="0" dirty="0" smtClean="0"/>
              <a:t> the </a:t>
            </a:r>
            <a:r>
              <a:rPr lang="da-DK" baseline="0" dirty="0" err="1" smtClean="0"/>
              <a:t>actual</a:t>
            </a:r>
            <a:r>
              <a:rPr lang="da-DK" baseline="0" dirty="0" smtClean="0"/>
              <a:t> </a:t>
            </a:r>
            <a:r>
              <a:rPr lang="da-DK" baseline="0" dirty="0" err="1" smtClean="0"/>
              <a:t>capacity</a:t>
            </a:r>
            <a:r>
              <a:rPr lang="da-DK" baseline="0" dirty="0" smtClean="0"/>
              <a:t> of the </a:t>
            </a:r>
            <a:r>
              <a:rPr lang="da-DK" baseline="0" dirty="0" err="1" smtClean="0"/>
              <a:t>MiniGrid</a:t>
            </a:r>
            <a:r>
              <a:rPr lang="da-DK" baseline="0" dirty="0" smtClean="0"/>
              <a:t>.</a:t>
            </a:r>
          </a:p>
          <a:p>
            <a:r>
              <a:rPr lang="da-DK" baseline="0" dirty="0" smtClean="0"/>
              <a:t>In </a:t>
            </a:r>
            <a:r>
              <a:rPr lang="da-DK" baseline="0" dirty="0" err="1" smtClean="0"/>
              <a:t>this</a:t>
            </a:r>
            <a:r>
              <a:rPr lang="da-DK" baseline="0" dirty="0" smtClean="0"/>
              <a:t> case </a:t>
            </a:r>
            <a:r>
              <a:rPr lang="da-DK" baseline="0" dirty="0" err="1" smtClean="0"/>
              <a:t>we</a:t>
            </a:r>
            <a:r>
              <a:rPr lang="da-DK" baseline="0" dirty="0" smtClean="0"/>
              <a:t> </a:t>
            </a:r>
            <a:r>
              <a:rPr lang="da-DK" baseline="0" dirty="0" err="1" smtClean="0"/>
              <a:t>observe</a:t>
            </a:r>
            <a:r>
              <a:rPr lang="da-DK" baseline="0" dirty="0" smtClean="0"/>
              <a:t> </a:t>
            </a:r>
            <a:r>
              <a:rPr lang="da-DK" baseline="0" dirty="0" err="1" smtClean="0"/>
              <a:t>that</a:t>
            </a:r>
            <a:r>
              <a:rPr lang="da-DK" baseline="0" dirty="0" smtClean="0"/>
              <a:t> </a:t>
            </a:r>
            <a:r>
              <a:rPr lang="da-DK" baseline="0" dirty="0" err="1" smtClean="0"/>
              <a:t>during</a:t>
            </a:r>
            <a:r>
              <a:rPr lang="da-DK" baseline="0" dirty="0" smtClean="0"/>
              <a:t> the baseline </a:t>
            </a:r>
            <a:r>
              <a:rPr lang="da-DK" baseline="0" dirty="0" err="1" smtClean="0"/>
              <a:t>period</a:t>
            </a:r>
            <a:r>
              <a:rPr lang="da-DK" baseline="0" dirty="0" smtClean="0"/>
              <a:t> </a:t>
            </a:r>
            <a:r>
              <a:rPr lang="da-DK" baseline="0" dirty="0" err="1" smtClean="0"/>
              <a:t>we</a:t>
            </a:r>
            <a:r>
              <a:rPr lang="da-DK" baseline="0" dirty="0" smtClean="0"/>
              <a:t> had an </a:t>
            </a:r>
            <a:r>
              <a:rPr lang="da-DK" baseline="0" dirty="0" err="1" smtClean="0"/>
              <a:t>hourly</a:t>
            </a:r>
            <a:r>
              <a:rPr lang="da-DK" baseline="0" dirty="0" smtClean="0"/>
              <a:t> </a:t>
            </a:r>
            <a:r>
              <a:rPr lang="da-DK" baseline="0" dirty="0" err="1" smtClean="0"/>
              <a:t>averague</a:t>
            </a:r>
            <a:r>
              <a:rPr lang="da-DK" baseline="0" dirty="0" smtClean="0"/>
              <a:t> of </a:t>
            </a:r>
            <a:r>
              <a:rPr lang="da-DK" baseline="0" dirty="0" err="1" smtClean="0"/>
              <a:t>about</a:t>
            </a:r>
            <a:r>
              <a:rPr lang="da-DK" baseline="0" dirty="0" smtClean="0"/>
              <a:t> 5.33 </a:t>
            </a:r>
            <a:r>
              <a:rPr lang="da-DK" baseline="0" dirty="0" err="1" smtClean="0"/>
              <a:t>machines</a:t>
            </a:r>
            <a:r>
              <a:rPr lang="da-DK" baseline="0" dirty="0" smtClean="0"/>
              <a:t>, out of 15 computers </a:t>
            </a:r>
            <a:r>
              <a:rPr lang="da-DK" baseline="0" dirty="0" err="1" smtClean="0"/>
              <a:t>where</a:t>
            </a:r>
            <a:r>
              <a:rPr lang="da-DK" baseline="0" dirty="0" smtClean="0"/>
              <a:t> the </a:t>
            </a:r>
            <a:r>
              <a:rPr lang="da-DK" baseline="0" dirty="0" err="1" smtClean="0"/>
              <a:t>MiniGrid</a:t>
            </a:r>
            <a:r>
              <a:rPr lang="da-DK" baseline="0" dirty="0" smtClean="0"/>
              <a:t> </a:t>
            </a:r>
            <a:r>
              <a:rPr lang="da-DK" baseline="0" dirty="0" err="1" smtClean="0"/>
              <a:t>was</a:t>
            </a:r>
            <a:r>
              <a:rPr lang="da-DK" baseline="0" dirty="0" smtClean="0"/>
              <a:t> </a:t>
            </a:r>
            <a:r>
              <a:rPr lang="da-DK" baseline="0" dirty="0" err="1" smtClean="0"/>
              <a:t>installed</a:t>
            </a:r>
            <a:r>
              <a:rPr lang="da-DK" baseline="0" dirty="0" smtClean="0"/>
              <a:t>.</a:t>
            </a:r>
          </a:p>
          <a:p>
            <a:r>
              <a:rPr lang="da-DK" baseline="0" dirty="0" smtClean="0"/>
              <a:t>[CLICK]</a:t>
            </a:r>
          </a:p>
          <a:p>
            <a:endParaRPr lang="da-DK" baseline="0" dirty="0" smtClean="0"/>
          </a:p>
          <a:p>
            <a:r>
              <a:rPr lang="da-DK" baseline="0" dirty="0" err="1" smtClean="0"/>
              <a:t>After</a:t>
            </a:r>
            <a:r>
              <a:rPr lang="da-DK" baseline="0" dirty="0" smtClean="0"/>
              <a:t> </a:t>
            </a:r>
            <a:r>
              <a:rPr lang="da-DK" baseline="0" dirty="0" err="1" smtClean="0"/>
              <a:t>introducing</a:t>
            </a:r>
            <a:r>
              <a:rPr lang="da-DK" baseline="0" dirty="0" smtClean="0"/>
              <a:t> </a:t>
            </a:r>
            <a:r>
              <a:rPr lang="da-DK" baseline="0" dirty="0" err="1" smtClean="0"/>
              <a:t>GridOrbit</a:t>
            </a:r>
            <a:r>
              <a:rPr lang="da-DK" baseline="0" dirty="0" smtClean="0"/>
              <a:t>, </a:t>
            </a:r>
            <a:r>
              <a:rPr lang="da-DK" baseline="0" dirty="0" err="1" smtClean="0"/>
              <a:t>we</a:t>
            </a:r>
            <a:r>
              <a:rPr lang="da-DK" baseline="0" dirty="0" smtClean="0"/>
              <a:t> </a:t>
            </a:r>
            <a:r>
              <a:rPr lang="da-DK" baseline="0" dirty="0" err="1" smtClean="0"/>
              <a:t>saw</a:t>
            </a:r>
            <a:r>
              <a:rPr lang="da-DK" baseline="0" dirty="0" smtClean="0"/>
              <a:t> </a:t>
            </a:r>
            <a:r>
              <a:rPr lang="da-DK" baseline="0" dirty="0" err="1" smtClean="0"/>
              <a:t>this</a:t>
            </a:r>
            <a:r>
              <a:rPr lang="da-DK" baseline="0" dirty="0" smtClean="0"/>
              <a:t> </a:t>
            </a:r>
            <a:r>
              <a:rPr lang="da-DK" baseline="0" dirty="0" err="1" smtClean="0"/>
              <a:t>average</a:t>
            </a:r>
            <a:r>
              <a:rPr lang="da-DK" baseline="0" dirty="0" smtClean="0"/>
              <a:t> </a:t>
            </a:r>
            <a:r>
              <a:rPr lang="da-DK" baseline="0" dirty="0" err="1" smtClean="0"/>
              <a:t>increase</a:t>
            </a:r>
            <a:r>
              <a:rPr lang="da-DK" baseline="0" dirty="0" smtClean="0"/>
              <a:t> to 8,02 </a:t>
            </a:r>
            <a:r>
              <a:rPr lang="da-DK" baseline="0" dirty="0" err="1" smtClean="0"/>
              <a:t>machines</a:t>
            </a:r>
            <a:r>
              <a:rPr lang="da-DK" baseline="0" dirty="0" smtClean="0"/>
              <a:t> </a:t>
            </a:r>
            <a:r>
              <a:rPr lang="da-DK" baseline="0" dirty="0" err="1" smtClean="0"/>
              <a:t>representing</a:t>
            </a:r>
            <a:r>
              <a:rPr lang="da-DK" baseline="0" dirty="0" smtClean="0"/>
              <a:t> a 51% </a:t>
            </a:r>
            <a:r>
              <a:rPr lang="da-DK" baseline="0" dirty="0" err="1" smtClean="0"/>
              <a:t>increment</a:t>
            </a:r>
            <a:r>
              <a:rPr lang="da-DK" baseline="0" dirty="0" smtClean="0"/>
              <a:t>.</a:t>
            </a:r>
          </a:p>
        </p:txBody>
      </p:sp>
      <p:sp>
        <p:nvSpPr>
          <p:cNvPr id="4" name="Slide Number Placeholder 3"/>
          <p:cNvSpPr>
            <a:spLocks noGrp="1"/>
          </p:cNvSpPr>
          <p:nvPr>
            <p:ph type="sldNum" sz="quarter" idx="10"/>
          </p:nvPr>
        </p:nvSpPr>
        <p:spPr/>
        <p:txBody>
          <a:bodyPr/>
          <a:lstStyle/>
          <a:p>
            <a:fld id="{11B41159-6426-4EEA-8F18-74A6D37F6D61}" type="slidenum">
              <a:rPr lang="da-DK" smtClean="0"/>
              <a:pPr/>
              <a:t>80</a:t>
            </a:fld>
            <a:endParaRPr lang="da-DK"/>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image shows a different perspective</a:t>
            </a:r>
            <a:r>
              <a:rPr lang="en-US" baseline="0" dirty="0" smtClean="0"/>
              <a:t> on the participant machines, showing how in many cases machines would be configured to participate and would later abandon.</a:t>
            </a:r>
          </a:p>
          <a:p>
            <a:endParaRPr lang="en-US" baseline="0" dirty="0" smtClean="0"/>
          </a:p>
          <a:p>
            <a:r>
              <a:rPr lang="en-US" baseline="0" dirty="0" smtClean="0"/>
              <a:t>The graph also shows how some machines tend to contribute for extended periods of time that stretch for days at times.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81</a:t>
            </a:fld>
            <a:endParaRPr lang="en-US"/>
          </a:p>
        </p:txBody>
      </p:sp>
    </p:spTree>
    <p:extLst>
      <p:ext uri="{BB962C8B-B14F-4D97-AF65-F5344CB8AC3E}">
        <p14:creationId xmlns:p14="http://schemas.microsoft.com/office/powerpoint/2010/main" val="25704540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results have shown an</a:t>
            </a:r>
            <a:r>
              <a:rPr lang="en-US" baseline="0" dirty="0" smtClean="0"/>
              <a:t> increase in the current capacity of the Mini-Grid, that is, on the average number of participants at a given time.</a:t>
            </a:r>
            <a:endParaRPr lang="en-US" dirty="0" smtClean="0"/>
          </a:p>
          <a:p>
            <a:endParaRPr lang="en-US" dirty="0" smtClean="0"/>
          </a:p>
          <a:p>
            <a:r>
              <a:rPr lang="en-US" dirty="0" smtClean="0"/>
              <a:t>We</a:t>
            </a:r>
            <a:r>
              <a:rPr lang="en-US" baseline="0" dirty="0" smtClean="0"/>
              <a:t> also looked at the number of changes of state per machine per hour. </a:t>
            </a:r>
          </a:p>
          <a:p>
            <a:r>
              <a:rPr lang="en-US" baseline="0" dirty="0" smtClean="0"/>
              <a:t>Changes between contributing and not contributing relate to the stability and robustness of the Mini-Grid. </a:t>
            </a:r>
          </a:p>
          <a:p>
            <a:endParaRPr lang="en-US" baseline="0" dirty="0" smtClean="0"/>
          </a:p>
          <a:p>
            <a:r>
              <a:rPr lang="en-US" baseline="0" dirty="0" smtClean="0"/>
              <a:t>A visual scanning of the changes shows that there were more changes as the number of participants increased.</a:t>
            </a:r>
          </a:p>
        </p:txBody>
      </p:sp>
      <p:sp>
        <p:nvSpPr>
          <p:cNvPr id="4" name="Slide Number Placeholder 3"/>
          <p:cNvSpPr>
            <a:spLocks noGrp="1"/>
          </p:cNvSpPr>
          <p:nvPr>
            <p:ph type="sldNum" sz="quarter" idx="10"/>
          </p:nvPr>
        </p:nvSpPr>
        <p:spPr/>
        <p:txBody>
          <a:bodyPr/>
          <a:lstStyle/>
          <a:p>
            <a:fld id="{EC3EB606-2C84-3F44-BE68-E19218848137}" type="slidenum">
              <a:rPr lang="en-US" smtClean="0"/>
              <a:t>82</a:t>
            </a:fld>
            <a:endParaRPr lang="en-US"/>
          </a:p>
        </p:txBody>
      </p:sp>
    </p:spTree>
    <p:extLst>
      <p:ext uri="{BB962C8B-B14F-4D97-AF65-F5344CB8AC3E}">
        <p14:creationId xmlns:p14="http://schemas.microsoft.com/office/powerpoint/2010/main" val="4256373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understand better the impact of this changing environment I looked into the volatility of the Mini-Grid.</a:t>
            </a:r>
          </a:p>
          <a:p>
            <a:endParaRPr lang="en-US" baseline="0" dirty="0" smtClean="0"/>
          </a:p>
          <a:p>
            <a:r>
              <a:rPr lang="en-US" baseline="0" dirty="0" smtClean="0"/>
              <a:t>The volatility is the probability that any machine will change it’s status as a function of the hours that it has been contributing.</a:t>
            </a:r>
          </a:p>
          <a:p>
            <a:endParaRPr lang="en-US" baseline="0" dirty="0" smtClean="0"/>
          </a:p>
          <a:p>
            <a:r>
              <a:rPr lang="en-US" baseline="0" dirty="0" smtClean="0"/>
              <a:t>The flat-lines show the volatility during non-working hours.</a:t>
            </a:r>
          </a:p>
          <a:p>
            <a:r>
              <a:rPr lang="en-US" baseline="0" dirty="0" smtClean="0"/>
              <a:t>The dotted-lines show the volatility during working hours. </a:t>
            </a:r>
          </a:p>
          <a:p>
            <a:endParaRPr lang="en-US" baseline="0" dirty="0" smtClean="0"/>
          </a:p>
          <a:p>
            <a:r>
              <a:rPr lang="en-US" baseline="0" dirty="0" smtClean="0"/>
              <a:t>The graph shows that with the increase of participants any machine contributing for less than 4.5 hours during working hours would almost certainly drop out.</a:t>
            </a:r>
          </a:p>
          <a:p>
            <a:r>
              <a:rPr lang="en-US" baseline="0" dirty="0" smtClean="0"/>
              <a:t>While this time was just 2 hours with less participants. </a:t>
            </a:r>
          </a:p>
          <a:p>
            <a:endParaRPr lang="en-US" baseline="0" dirty="0" smtClean="0"/>
          </a:p>
          <a:p>
            <a:r>
              <a:rPr lang="en-US" baseline="0" dirty="0" smtClean="0"/>
              <a:t>At the same time, the volatility during non-working hours was much lower when there were more participants.</a:t>
            </a:r>
          </a:p>
          <a:p>
            <a:r>
              <a:rPr lang="en-US" baseline="0" dirty="0" smtClean="0"/>
              <a:t>This is an important finding because it suggests that users of the Mini-Grid would have a more stable system if they use infrastructure awareness systems to recruit more participants,</a:t>
            </a:r>
          </a:p>
          <a:p>
            <a:r>
              <a:rPr lang="en-US" baseline="0" dirty="0" smtClean="0"/>
              <a:t> and if they submit jobs after hours.</a:t>
            </a:r>
          </a:p>
        </p:txBody>
      </p:sp>
      <p:sp>
        <p:nvSpPr>
          <p:cNvPr id="4" name="Slide Number Placeholder 3"/>
          <p:cNvSpPr>
            <a:spLocks noGrp="1"/>
          </p:cNvSpPr>
          <p:nvPr>
            <p:ph type="sldNum" sz="quarter" idx="10"/>
          </p:nvPr>
        </p:nvSpPr>
        <p:spPr/>
        <p:txBody>
          <a:bodyPr/>
          <a:lstStyle/>
          <a:p>
            <a:fld id="{EC3EB606-2C84-3F44-BE68-E19218848137}" type="slidenum">
              <a:rPr lang="en-US" smtClean="0"/>
              <a:t>83</a:t>
            </a:fld>
            <a:endParaRPr lang="en-US"/>
          </a:p>
        </p:txBody>
      </p:sp>
    </p:spTree>
    <p:extLst>
      <p:ext uri="{BB962C8B-B14F-4D97-AF65-F5344CB8AC3E}">
        <p14:creationId xmlns:p14="http://schemas.microsoft.com/office/powerpoint/2010/main" val="30101763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err="1" smtClean="0"/>
              <a:t>We</a:t>
            </a:r>
            <a:r>
              <a:rPr lang="da-DK" baseline="0" dirty="0" smtClean="0"/>
              <a:t> </a:t>
            </a:r>
            <a:r>
              <a:rPr lang="da-DK" baseline="0" dirty="0" err="1" smtClean="0"/>
              <a:t>also</a:t>
            </a:r>
            <a:r>
              <a:rPr lang="da-DK" baseline="0" dirty="0" smtClean="0"/>
              <a:t> </a:t>
            </a:r>
            <a:r>
              <a:rPr lang="da-DK" baseline="0" dirty="0" err="1" smtClean="0"/>
              <a:t>analized</a:t>
            </a:r>
            <a:r>
              <a:rPr lang="da-DK" baseline="0" dirty="0" smtClean="0"/>
              <a:t> the </a:t>
            </a:r>
            <a:r>
              <a:rPr lang="da-DK" baseline="0" dirty="0" err="1" smtClean="0"/>
              <a:t>way</a:t>
            </a:r>
            <a:r>
              <a:rPr lang="da-DK" baseline="0" dirty="0" smtClean="0"/>
              <a:t> </a:t>
            </a:r>
            <a:r>
              <a:rPr lang="da-DK" baseline="0" dirty="0" err="1" smtClean="0"/>
              <a:t>users</a:t>
            </a:r>
            <a:r>
              <a:rPr lang="da-DK" baseline="0" dirty="0" smtClean="0"/>
              <a:t> </a:t>
            </a:r>
            <a:r>
              <a:rPr lang="da-DK" baseline="0" dirty="0" err="1" smtClean="0"/>
              <a:t>visited</a:t>
            </a:r>
            <a:r>
              <a:rPr lang="da-DK" baseline="0" dirty="0" smtClean="0"/>
              <a:t> the public displays, and </a:t>
            </a:r>
            <a:r>
              <a:rPr lang="da-DK" baseline="0" dirty="0" err="1" smtClean="0"/>
              <a:t>we</a:t>
            </a:r>
            <a:r>
              <a:rPr lang="da-DK" baseline="0" dirty="0" smtClean="0"/>
              <a:t> </a:t>
            </a:r>
            <a:r>
              <a:rPr lang="da-DK" baseline="0" dirty="0" err="1" smtClean="0"/>
              <a:t>found</a:t>
            </a:r>
            <a:r>
              <a:rPr lang="da-DK" baseline="0" dirty="0" smtClean="0"/>
              <a:t> a </a:t>
            </a:r>
            <a:r>
              <a:rPr lang="da-DK" baseline="0" dirty="0" err="1" smtClean="0"/>
              <a:t>consistent</a:t>
            </a:r>
            <a:r>
              <a:rPr lang="da-DK" baseline="0" dirty="0" smtClean="0"/>
              <a:t> </a:t>
            </a:r>
            <a:r>
              <a:rPr lang="da-DK" baseline="0" dirty="0" err="1" smtClean="0"/>
              <a:t>pattern</a:t>
            </a:r>
            <a:r>
              <a:rPr lang="da-DK" baseline="0" dirty="0" smtClean="0"/>
              <a:t> </a:t>
            </a:r>
            <a:r>
              <a:rPr lang="da-DK" baseline="0" dirty="0" err="1" smtClean="0"/>
              <a:t>across</a:t>
            </a:r>
            <a:r>
              <a:rPr lang="da-DK" baseline="0" dirty="0" smtClean="0"/>
              <a:t> </a:t>
            </a:r>
            <a:r>
              <a:rPr lang="da-DK" baseline="0" dirty="0" err="1" smtClean="0"/>
              <a:t>days</a:t>
            </a:r>
            <a:r>
              <a:rPr lang="da-DK" baseline="0" dirty="0" smtClean="0"/>
              <a:t> and locations.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And </a:t>
            </a:r>
            <a:r>
              <a:rPr lang="da-DK" baseline="0" dirty="0" err="1" smtClean="0"/>
              <a:t>we</a:t>
            </a:r>
            <a:r>
              <a:rPr lang="da-DK" baseline="0" dirty="0" smtClean="0"/>
              <a:t> </a:t>
            </a:r>
            <a:r>
              <a:rPr lang="da-DK" baseline="0" dirty="0" err="1" smtClean="0"/>
              <a:t>found</a:t>
            </a:r>
            <a:r>
              <a:rPr lang="da-DK" baseline="0" dirty="0" smtClean="0"/>
              <a:t> </a:t>
            </a:r>
            <a:r>
              <a:rPr lang="da-DK" baseline="0" dirty="0" err="1" smtClean="0"/>
              <a:t>that</a:t>
            </a:r>
            <a:r>
              <a:rPr lang="da-DK" baseline="0" dirty="0" smtClean="0"/>
              <a:t> in a given </a:t>
            </a:r>
            <a:r>
              <a:rPr lang="da-DK" baseline="0" dirty="0" err="1" smtClean="0"/>
              <a:t>day</a:t>
            </a:r>
            <a:r>
              <a:rPr lang="da-DK" baseline="0" dirty="0" smtClean="0"/>
              <a:t>, 60% of the </a:t>
            </a:r>
            <a:r>
              <a:rPr lang="da-DK" baseline="0" dirty="0" err="1" smtClean="0"/>
              <a:t>visitors</a:t>
            </a:r>
            <a:r>
              <a:rPr lang="da-DK" baseline="0" dirty="0" smtClean="0"/>
              <a:t> </a:t>
            </a:r>
            <a:r>
              <a:rPr lang="da-DK" baseline="0" dirty="0" err="1" smtClean="0"/>
              <a:t>would</a:t>
            </a:r>
            <a:r>
              <a:rPr lang="da-DK" baseline="0" dirty="0" smtClean="0"/>
              <a:t> </a:t>
            </a:r>
            <a:r>
              <a:rPr lang="da-DK" baseline="0" dirty="0" err="1" smtClean="0"/>
              <a:t>stay</a:t>
            </a:r>
            <a:r>
              <a:rPr lang="da-DK" baseline="0" dirty="0" smtClean="0"/>
              <a:t> in the </a:t>
            </a:r>
            <a:r>
              <a:rPr lang="da-DK" baseline="0" dirty="0" err="1" smtClean="0"/>
              <a:t>AmbientZone</a:t>
            </a:r>
            <a:r>
              <a:rPr lang="da-DK" baseline="0" dirty="0" smtClean="0"/>
              <a:t> – and </a:t>
            </a:r>
            <a:r>
              <a:rPr lang="da-DK" baseline="0" dirty="0" err="1" smtClean="0"/>
              <a:t>we</a:t>
            </a:r>
            <a:r>
              <a:rPr lang="da-DK" baseline="0" dirty="0" smtClean="0"/>
              <a:t> </a:t>
            </a:r>
            <a:r>
              <a:rPr lang="da-DK" baseline="0" dirty="0" err="1" smtClean="0"/>
              <a:t>call</a:t>
            </a:r>
            <a:r>
              <a:rPr lang="da-DK" baseline="0" dirty="0" smtClean="0"/>
              <a:t> </a:t>
            </a:r>
            <a:r>
              <a:rPr lang="da-DK" baseline="0" dirty="0" err="1" smtClean="0"/>
              <a:t>them</a:t>
            </a:r>
            <a:r>
              <a:rPr lang="da-DK" baseline="0" dirty="0" smtClean="0"/>
              <a:t> ”</a:t>
            </a:r>
            <a:r>
              <a:rPr lang="da-DK" baseline="0" dirty="0" err="1" smtClean="0"/>
              <a:t>aware</a:t>
            </a:r>
            <a:r>
              <a:rPr lang="da-DK" baseline="0" dirty="0" smtClean="0"/>
              <a:t> </a:t>
            </a:r>
            <a:r>
              <a:rPr lang="da-DK" baseline="0" dirty="0" err="1" smtClean="0"/>
              <a:t>visitors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30% </a:t>
            </a:r>
            <a:r>
              <a:rPr lang="da-DK" baseline="0" dirty="0" err="1" smtClean="0"/>
              <a:t>would</a:t>
            </a:r>
            <a:r>
              <a:rPr lang="da-DK" baseline="0" dirty="0" smtClean="0"/>
              <a:t> </a:t>
            </a:r>
            <a:r>
              <a:rPr lang="da-DK" baseline="0" dirty="0" err="1" smtClean="0"/>
              <a:t>come</a:t>
            </a:r>
            <a:r>
              <a:rPr lang="da-DK" baseline="0" dirty="0" smtClean="0"/>
              <a:t> </a:t>
            </a:r>
            <a:r>
              <a:rPr lang="da-DK" baseline="0" dirty="0" err="1" smtClean="0"/>
              <a:t>either</a:t>
            </a:r>
            <a:r>
              <a:rPr lang="da-DK" baseline="0" dirty="0" smtClean="0"/>
              <a:t> </a:t>
            </a:r>
            <a:r>
              <a:rPr lang="da-DK" baseline="0" dirty="0" err="1" smtClean="0"/>
              <a:t>into</a:t>
            </a:r>
            <a:r>
              <a:rPr lang="da-DK" baseline="0" dirty="0" smtClean="0"/>
              <a:t> the </a:t>
            </a:r>
            <a:r>
              <a:rPr lang="da-DK" baseline="0" dirty="0" err="1" smtClean="0"/>
              <a:t>interaction</a:t>
            </a:r>
            <a:r>
              <a:rPr lang="da-DK" baseline="0" dirty="0" smtClean="0"/>
              <a:t> </a:t>
            </a:r>
            <a:r>
              <a:rPr lang="da-DK" baseline="0" dirty="0" err="1" smtClean="0"/>
              <a:t>or</a:t>
            </a:r>
            <a:r>
              <a:rPr lang="da-DK" baseline="0" dirty="0" smtClean="0"/>
              <a:t> </a:t>
            </a:r>
            <a:r>
              <a:rPr lang="da-DK" baseline="0" dirty="0" err="1" smtClean="0"/>
              <a:t>notification</a:t>
            </a:r>
            <a:r>
              <a:rPr lang="da-DK" baseline="0" dirty="0" smtClean="0"/>
              <a:t> zone, but not </a:t>
            </a:r>
            <a:r>
              <a:rPr lang="da-DK" baseline="0" dirty="0" err="1" smtClean="0"/>
              <a:t>engage</a:t>
            </a:r>
            <a:r>
              <a:rPr lang="da-DK" baseline="0" dirty="0" smtClean="0"/>
              <a:t> </a:t>
            </a:r>
            <a:r>
              <a:rPr lang="da-DK" baseline="0" dirty="0" err="1" smtClean="0"/>
              <a:t>with</a:t>
            </a:r>
            <a:r>
              <a:rPr lang="da-DK" baseline="0" dirty="0" smtClean="0"/>
              <a:t> the displays – and </a:t>
            </a:r>
            <a:r>
              <a:rPr lang="da-DK" baseline="0" dirty="0" err="1" smtClean="0"/>
              <a:t>we</a:t>
            </a:r>
            <a:r>
              <a:rPr lang="da-DK" baseline="0" dirty="0" smtClean="0"/>
              <a:t> </a:t>
            </a:r>
            <a:r>
              <a:rPr lang="da-DK" baseline="0" dirty="0" err="1" smtClean="0"/>
              <a:t>call</a:t>
            </a:r>
            <a:r>
              <a:rPr lang="da-DK" baseline="0" dirty="0" smtClean="0"/>
              <a:t> </a:t>
            </a:r>
            <a:r>
              <a:rPr lang="da-DK" baseline="0" dirty="0" err="1" smtClean="0"/>
              <a:t>them</a:t>
            </a:r>
            <a:r>
              <a:rPr lang="da-DK" baseline="0" dirty="0" smtClean="0"/>
              <a:t> ”</a:t>
            </a:r>
            <a:r>
              <a:rPr lang="da-DK" baseline="0" dirty="0" err="1" smtClean="0"/>
              <a:t>curious</a:t>
            </a:r>
            <a:r>
              <a:rPr lang="da-DK" baseline="0" dirty="0" smtClean="0"/>
              <a:t> </a:t>
            </a:r>
            <a:r>
              <a:rPr lang="da-DK" baseline="0" dirty="0" err="1" smtClean="0"/>
              <a:t>visitors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And 10% </a:t>
            </a:r>
            <a:r>
              <a:rPr lang="da-DK" baseline="0" dirty="0" err="1" smtClean="0"/>
              <a:t>would</a:t>
            </a:r>
            <a:r>
              <a:rPr lang="da-DK" baseline="0" dirty="0" smtClean="0"/>
              <a:t> </a:t>
            </a:r>
            <a:r>
              <a:rPr lang="da-DK" baseline="0" dirty="0" err="1" smtClean="0"/>
              <a:t>come</a:t>
            </a:r>
            <a:r>
              <a:rPr lang="da-DK" baseline="0" dirty="0" smtClean="0"/>
              <a:t> all the </a:t>
            </a:r>
            <a:r>
              <a:rPr lang="da-DK" baseline="0" dirty="0" err="1" smtClean="0"/>
              <a:t>way</a:t>
            </a:r>
            <a:r>
              <a:rPr lang="da-DK" baseline="0" dirty="0" smtClean="0"/>
              <a:t> to the display and touch it and </a:t>
            </a:r>
            <a:r>
              <a:rPr lang="da-DK" baseline="0" dirty="0" err="1" smtClean="0"/>
              <a:t>explore</a:t>
            </a:r>
            <a:r>
              <a:rPr lang="da-DK" baseline="0" dirty="0" smtClean="0"/>
              <a:t> the information – </a:t>
            </a:r>
            <a:r>
              <a:rPr lang="da-DK" baseline="0" dirty="0" err="1" smtClean="0"/>
              <a:t>we</a:t>
            </a:r>
            <a:r>
              <a:rPr lang="da-DK" baseline="0" dirty="0" smtClean="0"/>
              <a:t> </a:t>
            </a:r>
            <a:r>
              <a:rPr lang="da-DK" baseline="0" dirty="0" err="1" smtClean="0"/>
              <a:t>call</a:t>
            </a:r>
            <a:r>
              <a:rPr lang="da-DK" baseline="0" dirty="0" smtClean="0"/>
              <a:t> </a:t>
            </a:r>
            <a:r>
              <a:rPr lang="da-DK" baseline="0" dirty="0" err="1" smtClean="0"/>
              <a:t>them</a:t>
            </a:r>
            <a:r>
              <a:rPr lang="da-DK" baseline="0" dirty="0" smtClean="0"/>
              <a:t> ”</a:t>
            </a:r>
            <a:r>
              <a:rPr lang="da-DK" baseline="0" dirty="0" err="1" smtClean="0"/>
              <a:t>explorer</a:t>
            </a:r>
            <a:r>
              <a:rPr lang="da-DK" baseline="0" dirty="0" smtClean="0"/>
              <a:t> </a:t>
            </a:r>
            <a:r>
              <a:rPr lang="da-DK" baseline="0" dirty="0" err="1" smtClean="0"/>
              <a:t>visitors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p:txBody>
      </p:sp>
      <p:sp>
        <p:nvSpPr>
          <p:cNvPr id="4" name="Slide Number Placeholder 3"/>
          <p:cNvSpPr>
            <a:spLocks noGrp="1"/>
          </p:cNvSpPr>
          <p:nvPr>
            <p:ph type="sldNum" sz="quarter" idx="10"/>
          </p:nvPr>
        </p:nvSpPr>
        <p:spPr/>
        <p:txBody>
          <a:bodyPr/>
          <a:lstStyle/>
          <a:p>
            <a:fld id="{11B41159-6426-4EEA-8F18-74A6D37F6D61}" type="slidenum">
              <a:rPr lang="da-DK" smtClean="0"/>
              <a:pPr/>
              <a:t>84</a:t>
            </a:fld>
            <a:endParaRPr lang="da-DK"/>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err="1" smtClean="0"/>
              <a:t>We</a:t>
            </a:r>
            <a:r>
              <a:rPr lang="da-DK" baseline="0" dirty="0" smtClean="0"/>
              <a:t> </a:t>
            </a:r>
            <a:r>
              <a:rPr lang="da-DK" baseline="0" dirty="0" err="1" smtClean="0"/>
              <a:t>also</a:t>
            </a:r>
            <a:r>
              <a:rPr lang="da-DK" baseline="0" dirty="0" smtClean="0"/>
              <a:t> </a:t>
            </a:r>
            <a:r>
              <a:rPr lang="da-DK" baseline="0" dirty="0" err="1" smtClean="0"/>
              <a:t>saw</a:t>
            </a:r>
            <a:r>
              <a:rPr lang="da-DK" baseline="0" dirty="0" smtClean="0"/>
              <a:t> </a:t>
            </a:r>
            <a:r>
              <a:rPr lang="da-DK" baseline="0" dirty="0" err="1" smtClean="0"/>
              <a:t>that</a:t>
            </a:r>
            <a:r>
              <a:rPr lang="da-DK" baseline="0" dirty="0" smtClean="0"/>
              <a:t> the kind of information </a:t>
            </a:r>
            <a:r>
              <a:rPr lang="da-DK" baseline="0" dirty="0" err="1" smtClean="0"/>
              <a:t>we</a:t>
            </a:r>
            <a:r>
              <a:rPr lang="da-DK" baseline="0" dirty="0" smtClean="0"/>
              <a:t> </a:t>
            </a:r>
            <a:r>
              <a:rPr lang="da-DK" baseline="0" dirty="0" err="1" smtClean="0"/>
              <a:t>showed</a:t>
            </a:r>
            <a:r>
              <a:rPr lang="da-DK" baseline="0" dirty="0" smtClean="0"/>
              <a:t> in the displays had an </a:t>
            </a:r>
            <a:r>
              <a:rPr lang="da-DK" baseline="0" dirty="0" err="1" smtClean="0"/>
              <a:t>effect</a:t>
            </a:r>
            <a:r>
              <a:rPr lang="da-DK" baseline="0" dirty="0" smtClean="0"/>
              <a:t> in the </a:t>
            </a:r>
            <a:r>
              <a:rPr lang="da-DK" baseline="0" dirty="0" err="1" smtClean="0"/>
              <a:t>number</a:t>
            </a:r>
            <a:r>
              <a:rPr lang="da-DK" baseline="0" dirty="0" smtClean="0"/>
              <a:t> of </a:t>
            </a:r>
            <a:r>
              <a:rPr lang="da-DK" baseline="0" dirty="0" err="1" smtClean="0"/>
              <a:t>visitors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So, </a:t>
            </a:r>
            <a:r>
              <a:rPr lang="da-DK" baseline="0" dirty="0" err="1" smtClean="0"/>
              <a:t>everytime</a:t>
            </a:r>
            <a:r>
              <a:rPr lang="da-DK" baseline="0" dirty="0" smtClean="0"/>
              <a:t> </a:t>
            </a:r>
            <a:r>
              <a:rPr lang="da-DK" baseline="0" dirty="0" err="1" smtClean="0"/>
              <a:t>GridOrbit</a:t>
            </a:r>
            <a:r>
              <a:rPr lang="da-DK" baseline="0" dirty="0" smtClean="0"/>
              <a:t> </a:t>
            </a:r>
            <a:r>
              <a:rPr lang="da-DK" baseline="0" dirty="0" err="1" smtClean="0"/>
              <a:t>showed</a:t>
            </a:r>
            <a:r>
              <a:rPr lang="da-DK" baseline="0" dirty="0" smtClean="0"/>
              <a:t> </a:t>
            </a:r>
            <a:r>
              <a:rPr lang="da-DK" baseline="0" dirty="0" err="1" smtClean="0"/>
              <a:t>increased</a:t>
            </a:r>
            <a:r>
              <a:rPr lang="da-DK" baseline="0" dirty="0" smtClean="0"/>
              <a:t> </a:t>
            </a:r>
            <a:r>
              <a:rPr lang="da-DK" baseline="0" dirty="0" err="1" smtClean="0"/>
              <a:t>actitivy</a:t>
            </a:r>
            <a:r>
              <a:rPr lang="da-DK" baseline="0" dirty="0" smtClean="0"/>
              <a:t> </a:t>
            </a:r>
            <a:r>
              <a:rPr lang="da-DK" baseline="0" dirty="0" err="1" smtClean="0"/>
              <a:t>levels</a:t>
            </a:r>
            <a:r>
              <a:rPr lang="da-DK" baseline="0" dirty="0" smtClean="0"/>
              <a:t>, </a:t>
            </a:r>
            <a:r>
              <a:rPr lang="da-DK" baseline="0" dirty="0" err="1" smtClean="0"/>
              <a:t>there</a:t>
            </a:r>
            <a:r>
              <a:rPr lang="da-DK" baseline="0" dirty="0" smtClean="0"/>
              <a:t> </a:t>
            </a:r>
            <a:r>
              <a:rPr lang="da-DK" baseline="0" dirty="0" err="1" smtClean="0"/>
              <a:t>would</a:t>
            </a:r>
            <a:r>
              <a:rPr lang="da-DK" baseline="0" dirty="0" smtClean="0"/>
              <a:t> </a:t>
            </a:r>
            <a:r>
              <a:rPr lang="da-DK" baseline="0" dirty="0" err="1" smtClean="0"/>
              <a:t>be</a:t>
            </a:r>
            <a:r>
              <a:rPr lang="da-DK" baseline="0" dirty="0" smtClean="0"/>
              <a:t> more </a:t>
            </a:r>
            <a:r>
              <a:rPr lang="da-DK" baseline="0" dirty="0" err="1" smtClean="0"/>
              <a:t>aware</a:t>
            </a:r>
            <a:r>
              <a:rPr lang="da-DK" baseline="0" dirty="0" smtClean="0"/>
              <a:t>, </a:t>
            </a:r>
            <a:r>
              <a:rPr lang="da-DK" baseline="0" dirty="0" err="1" smtClean="0"/>
              <a:t>curious</a:t>
            </a:r>
            <a:r>
              <a:rPr lang="da-DK" baseline="0" dirty="0" smtClean="0"/>
              <a:t>, and </a:t>
            </a:r>
            <a:r>
              <a:rPr lang="da-DK" baseline="0" dirty="0" err="1" smtClean="0"/>
              <a:t>explorer</a:t>
            </a:r>
            <a:r>
              <a:rPr lang="da-DK" baseline="0" dirty="0" smtClean="0"/>
              <a:t> </a:t>
            </a:r>
            <a:r>
              <a:rPr lang="da-DK" baseline="0" dirty="0" err="1" smtClean="0"/>
              <a:t>visitors</a:t>
            </a:r>
            <a:r>
              <a:rPr lang="da-DK"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err="1" smtClean="0"/>
              <a:t>However</a:t>
            </a:r>
            <a:r>
              <a:rPr lang="da-DK" baseline="0" dirty="0" smtClean="0"/>
              <a:t>, </a:t>
            </a:r>
            <a:r>
              <a:rPr lang="da-DK" baseline="0" dirty="0" err="1" smtClean="0"/>
              <a:t>everytime</a:t>
            </a:r>
            <a:r>
              <a:rPr lang="da-DK" baseline="0" dirty="0" smtClean="0"/>
              <a:t> the screen </a:t>
            </a:r>
            <a:r>
              <a:rPr lang="da-DK" baseline="0" dirty="0" err="1" smtClean="0"/>
              <a:t>started</a:t>
            </a:r>
            <a:r>
              <a:rPr lang="da-DK" baseline="0" dirty="0" smtClean="0"/>
              <a:t> to </a:t>
            </a:r>
            <a:r>
              <a:rPr lang="da-DK" baseline="0" dirty="0" err="1" smtClean="0"/>
              <a:t>get</a:t>
            </a:r>
            <a:r>
              <a:rPr lang="da-DK" baseline="0" dirty="0" smtClean="0"/>
              <a:t> </a:t>
            </a:r>
            <a:r>
              <a:rPr lang="da-DK" baseline="0" dirty="0" err="1" smtClean="0"/>
              <a:t>cluttered</a:t>
            </a:r>
            <a:r>
              <a:rPr lang="da-DK" baseline="0" dirty="0" smtClean="0"/>
              <a:t> with a </a:t>
            </a:r>
            <a:r>
              <a:rPr lang="da-DK" baseline="0" dirty="0" err="1" smtClean="0"/>
              <a:t>lot</a:t>
            </a:r>
            <a:r>
              <a:rPr lang="da-DK" baseline="0" dirty="0" smtClean="0"/>
              <a:t> of </a:t>
            </a:r>
            <a:r>
              <a:rPr lang="da-DK" baseline="0" dirty="0" err="1" smtClean="0"/>
              <a:t>machines</a:t>
            </a:r>
            <a:r>
              <a:rPr lang="da-DK" baseline="0" dirty="0" smtClean="0"/>
              <a:t>, </a:t>
            </a:r>
            <a:r>
              <a:rPr lang="da-DK" baseline="0" dirty="0" err="1" smtClean="0"/>
              <a:t>showing</a:t>
            </a:r>
            <a:r>
              <a:rPr lang="da-DK" baseline="0" dirty="0" smtClean="0"/>
              <a:t> an </a:t>
            </a:r>
            <a:r>
              <a:rPr lang="da-DK" baseline="0" dirty="0" err="1" smtClean="0"/>
              <a:t>increased</a:t>
            </a:r>
            <a:r>
              <a:rPr lang="da-DK" baseline="0" dirty="0" smtClean="0"/>
              <a:t> </a:t>
            </a:r>
            <a:r>
              <a:rPr lang="da-DK" baseline="0" dirty="0" err="1" smtClean="0"/>
              <a:t>capacity</a:t>
            </a:r>
            <a:r>
              <a:rPr lang="da-DK" baseline="0" dirty="0" smtClean="0"/>
              <a:t>, </a:t>
            </a:r>
            <a:r>
              <a:rPr lang="da-DK" baseline="0" dirty="0" err="1" smtClean="0"/>
              <a:t>there</a:t>
            </a:r>
            <a:r>
              <a:rPr lang="da-DK" baseline="0" dirty="0" smtClean="0"/>
              <a:t> </a:t>
            </a:r>
            <a:r>
              <a:rPr lang="da-DK" baseline="0" dirty="0" err="1" smtClean="0"/>
              <a:t>would</a:t>
            </a:r>
            <a:r>
              <a:rPr lang="da-DK" baseline="0" dirty="0" smtClean="0"/>
              <a:t> </a:t>
            </a:r>
            <a:r>
              <a:rPr lang="da-DK" baseline="0" dirty="0" err="1" smtClean="0"/>
              <a:t>be</a:t>
            </a:r>
            <a:r>
              <a:rPr lang="da-DK" baseline="0" dirty="0" smtClean="0"/>
              <a:t> </a:t>
            </a:r>
            <a:r>
              <a:rPr lang="da-DK" baseline="0" dirty="0" err="1" smtClean="0"/>
              <a:t>less</a:t>
            </a:r>
            <a:r>
              <a:rPr lang="da-DK" baseline="0" dirty="0" smtClean="0"/>
              <a:t> </a:t>
            </a:r>
            <a:r>
              <a:rPr lang="da-DK" baseline="0" dirty="0" err="1" smtClean="0"/>
              <a:t>visitors</a:t>
            </a:r>
            <a:r>
              <a:rPr lang="da-DK" baseline="0" dirty="0" smtClean="0"/>
              <a:t> of all </a:t>
            </a:r>
            <a:r>
              <a:rPr lang="da-DK" baseline="0" dirty="0" err="1" smtClean="0"/>
              <a:t>three</a:t>
            </a:r>
            <a:r>
              <a:rPr lang="da-DK" baseline="0" dirty="0" smtClean="0"/>
              <a:t> types.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This is a </a:t>
            </a:r>
            <a:r>
              <a:rPr lang="da-DK" baseline="0" dirty="0" err="1" smtClean="0"/>
              <a:t>phenomenon</a:t>
            </a:r>
            <a:r>
              <a:rPr lang="da-DK" baseline="0" dirty="0" smtClean="0"/>
              <a:t> I </a:t>
            </a:r>
            <a:r>
              <a:rPr lang="da-DK" baseline="0" dirty="0" err="1" smtClean="0"/>
              <a:t>call</a:t>
            </a:r>
            <a:r>
              <a:rPr lang="da-DK" baseline="0" dirty="0" smtClean="0"/>
              <a:t> </a:t>
            </a:r>
            <a:r>
              <a:rPr lang="da-DK" baseline="0" dirty="0" err="1" smtClean="0"/>
              <a:t>awareness</a:t>
            </a:r>
            <a:r>
              <a:rPr lang="da-DK" baseline="0" dirty="0" smtClean="0"/>
              <a:t> stagnation, </a:t>
            </a:r>
            <a:r>
              <a:rPr lang="da-DK" baseline="0" dirty="0" err="1" smtClean="0"/>
              <a:t>which</a:t>
            </a:r>
            <a:r>
              <a:rPr lang="da-DK" baseline="0" dirty="0" smtClean="0"/>
              <a:t> </a:t>
            </a:r>
            <a:r>
              <a:rPr lang="da-DK" baseline="0" dirty="0" err="1" smtClean="0"/>
              <a:t>means</a:t>
            </a:r>
            <a:r>
              <a:rPr lang="da-DK" baseline="0" dirty="0" smtClean="0"/>
              <a:t> </a:t>
            </a:r>
            <a:r>
              <a:rPr lang="da-DK" baseline="0" dirty="0" err="1" smtClean="0"/>
              <a:t>that</a:t>
            </a:r>
            <a:r>
              <a:rPr lang="da-DK" baseline="0" dirty="0" smtClean="0"/>
              <a:t> the more participants </a:t>
            </a:r>
            <a:r>
              <a:rPr lang="da-DK" baseline="0" dirty="0" err="1" smtClean="0"/>
              <a:t>GridOrbit</a:t>
            </a:r>
            <a:r>
              <a:rPr lang="da-DK" baseline="0" dirty="0" smtClean="0"/>
              <a:t> </a:t>
            </a:r>
            <a:r>
              <a:rPr lang="da-DK" baseline="0" dirty="0" err="1" smtClean="0"/>
              <a:t>attracked</a:t>
            </a:r>
            <a:r>
              <a:rPr lang="da-DK" baseline="0" dirty="0" smtClean="0"/>
              <a:t>, the </a:t>
            </a:r>
            <a:r>
              <a:rPr lang="da-DK" baseline="0" dirty="0" err="1" smtClean="0"/>
              <a:t>less</a:t>
            </a:r>
            <a:r>
              <a:rPr lang="da-DK" baseline="0" dirty="0" smtClean="0"/>
              <a:t> </a:t>
            </a:r>
            <a:r>
              <a:rPr lang="da-DK" baseline="0" dirty="0" err="1" smtClean="0"/>
              <a:t>efficient</a:t>
            </a:r>
            <a:r>
              <a:rPr lang="da-DK" baseline="0" dirty="0" smtClean="0"/>
              <a:t> it </a:t>
            </a:r>
            <a:r>
              <a:rPr lang="da-DK" baseline="0" dirty="0" err="1" smtClean="0"/>
              <a:t>was</a:t>
            </a:r>
            <a:r>
              <a:rPr lang="da-DK" baseline="0" dirty="0" smtClean="0"/>
              <a:t> in </a:t>
            </a:r>
            <a:r>
              <a:rPr lang="da-DK" baseline="0" dirty="0" err="1" smtClean="0"/>
              <a:t>attracting</a:t>
            </a:r>
            <a:r>
              <a:rPr lang="da-DK" baseline="0" dirty="0" smtClean="0"/>
              <a:t> </a:t>
            </a:r>
            <a:r>
              <a:rPr lang="da-DK" baseline="0" dirty="0" err="1" smtClean="0"/>
              <a:t>them</a:t>
            </a:r>
            <a:r>
              <a:rPr lang="da-DK" baseline="0" dirty="0" smtClean="0"/>
              <a:t>.</a:t>
            </a:r>
          </a:p>
        </p:txBody>
      </p:sp>
      <p:sp>
        <p:nvSpPr>
          <p:cNvPr id="4" name="Slide Number Placeholder 3"/>
          <p:cNvSpPr>
            <a:spLocks noGrp="1"/>
          </p:cNvSpPr>
          <p:nvPr>
            <p:ph type="sldNum" sz="quarter" idx="10"/>
          </p:nvPr>
        </p:nvSpPr>
        <p:spPr/>
        <p:txBody>
          <a:bodyPr/>
          <a:lstStyle/>
          <a:p>
            <a:fld id="{11B41159-6426-4EEA-8F18-74A6D37F6D61}" type="slidenum">
              <a:rPr lang="da-DK" smtClean="0"/>
              <a:pPr/>
              <a:t>85</a:t>
            </a:fld>
            <a:endParaRPr lang="da-DK"/>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observed</a:t>
            </a:r>
            <a:r>
              <a:rPr lang="en-US" baseline="0" dirty="0" smtClean="0"/>
              <a:t> users engaged in a playful manner with the visualization, arranging icons in multiple ways.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86</a:t>
            </a:fld>
            <a:endParaRPr lang="en-US"/>
          </a:p>
        </p:txBody>
      </p:sp>
    </p:spTree>
    <p:extLst>
      <p:ext uri="{BB962C8B-B14F-4D97-AF65-F5344CB8AC3E}">
        <p14:creationId xmlns:p14="http://schemas.microsoft.com/office/powerpoint/2010/main" val="22629757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assignation</a:t>
            </a:r>
            <a:r>
              <a:rPr lang="en-US" baseline="0" dirty="0" smtClean="0"/>
              <a:t> of images was also well received, with users putting themselves up on the screen right after configuring their machines.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87</a:t>
            </a:fld>
            <a:endParaRPr lang="en-US"/>
          </a:p>
        </p:txBody>
      </p:sp>
    </p:spTree>
    <p:extLst>
      <p:ext uri="{BB962C8B-B14F-4D97-AF65-F5344CB8AC3E}">
        <p14:creationId xmlns:p14="http://schemas.microsoft.com/office/powerpoint/2010/main" val="3611986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a:t>
            </a:r>
            <a:r>
              <a:rPr lang="en-US" baseline="0" dirty="0" err="1" smtClean="0"/>
              <a:t>GridOrbit</a:t>
            </a:r>
            <a:r>
              <a:rPr lang="en-US" baseline="0" dirty="0" smtClean="0"/>
              <a:t> succeeded in channeling requests from users that wanted to start participating and needed some help.</a:t>
            </a:r>
          </a:p>
        </p:txBody>
      </p:sp>
      <p:sp>
        <p:nvSpPr>
          <p:cNvPr id="4" name="Slide Number Placeholder 3"/>
          <p:cNvSpPr>
            <a:spLocks noGrp="1"/>
          </p:cNvSpPr>
          <p:nvPr>
            <p:ph type="sldNum" sz="quarter" idx="10"/>
          </p:nvPr>
        </p:nvSpPr>
        <p:spPr/>
        <p:txBody>
          <a:bodyPr/>
          <a:lstStyle/>
          <a:p>
            <a:fld id="{EC3EB606-2C84-3F44-BE68-E19218848137}" type="slidenum">
              <a:rPr lang="en-US" smtClean="0"/>
              <a:t>88</a:t>
            </a:fld>
            <a:endParaRPr lang="en-US"/>
          </a:p>
        </p:txBody>
      </p:sp>
    </p:spTree>
    <p:extLst>
      <p:ext uri="{BB962C8B-B14F-4D97-AF65-F5344CB8AC3E}">
        <p14:creationId xmlns:p14="http://schemas.microsoft.com/office/powerpoint/2010/main" val="32648753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also collected data on the usage of </a:t>
            </a:r>
            <a:r>
              <a:rPr lang="en-US" baseline="0" dirty="0" err="1" smtClean="0"/>
              <a:t>GridOrbit</a:t>
            </a:r>
            <a:r>
              <a:rPr lang="en-US" baseline="0" dirty="0" smtClean="0"/>
              <a:t> notification system, and let’s keep in mind that only 8 participants installed this particular application.</a:t>
            </a:r>
          </a:p>
          <a:p>
            <a:endParaRPr lang="en-US" baseline="0" dirty="0" smtClean="0"/>
          </a:p>
          <a:p>
            <a:r>
              <a:rPr lang="en-US" sz="1200" b="0" i="0" u="none" strike="noStrike" kern="1200" baseline="0" dirty="0" smtClean="0">
                <a:solidFill>
                  <a:schemeClr val="tx1"/>
                </a:solidFill>
                <a:latin typeface="+mn-lt"/>
                <a:ea typeface="+mn-ea"/>
                <a:cs typeface="+mn-cs"/>
              </a:rPr>
              <a:t>This figure shows that for some participants on everyday work computers the notifications were disturbing, and thus they totally closed the system.</a:t>
            </a:r>
          </a:p>
          <a:p>
            <a:r>
              <a:rPr lang="en-US" sz="1200" b="0" i="0" u="none" strike="noStrike" kern="1200" baseline="0" dirty="0" smtClean="0">
                <a:solidFill>
                  <a:schemeClr val="tx1"/>
                </a:solidFill>
                <a:latin typeface="+mn-lt"/>
                <a:ea typeface="+mn-ea"/>
                <a:cs typeface="+mn-cs"/>
              </a:rPr>
              <a:t>Some others had a more measured reaction to the disturbances, deactivating or quitting the system only in a few occasions,</a:t>
            </a:r>
          </a:p>
          <a:p>
            <a:r>
              <a:rPr lang="en-US" sz="1200" b="0" i="0" u="none" strike="noStrike" kern="1200" baseline="0" dirty="0" smtClean="0">
                <a:solidFill>
                  <a:schemeClr val="tx1"/>
                </a:solidFill>
                <a:latin typeface="+mn-lt"/>
                <a:ea typeface="+mn-ea"/>
                <a:cs typeface="+mn-cs"/>
              </a:rPr>
              <a:t>Finally, one of the working computers and all of the secondary computers did not seem to have any problems with the notifications.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Notifications can be disturbing, and it can be due to the motivational model or the interval between messages; </a:t>
            </a:r>
          </a:p>
          <a:p>
            <a:r>
              <a:rPr lang="en-US" sz="1200" b="0" i="0" u="none" strike="noStrike" kern="1200" baseline="0" dirty="0" smtClean="0">
                <a:solidFill>
                  <a:schemeClr val="tx1"/>
                </a:solidFill>
                <a:latin typeface="+mn-lt"/>
                <a:ea typeface="+mn-ea"/>
                <a:cs typeface="+mn-cs"/>
              </a:rPr>
              <a:t> however, our data analysis did not reveal any significant difference between conditions (we had a very small sample).</a:t>
            </a:r>
            <a:endParaRPr lang="en-US" baseline="0"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89</a:t>
            </a:fld>
            <a:endParaRPr lang="en-US"/>
          </a:p>
        </p:txBody>
      </p:sp>
    </p:spTree>
    <p:extLst>
      <p:ext uri="{BB962C8B-B14F-4D97-AF65-F5344CB8AC3E}">
        <p14:creationId xmlns:p14="http://schemas.microsoft.com/office/powerpoint/2010/main" val="1368646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other graph shows the users</a:t>
            </a:r>
            <a:r>
              <a:rPr lang="en-US" baseline="0" dirty="0" smtClean="0"/>
              <a:t>’ interactions with the notification system.</a:t>
            </a:r>
          </a:p>
          <a:p>
            <a:endParaRPr lang="en-US" baseline="0" dirty="0" smtClean="0"/>
          </a:p>
          <a:p>
            <a:r>
              <a:rPr lang="en-US" baseline="0" dirty="0" smtClean="0"/>
              <a:t>Blue means requests for information.</a:t>
            </a:r>
          </a:p>
          <a:p>
            <a:r>
              <a:rPr lang="en-US" baseline="0" dirty="0" smtClean="0"/>
              <a:t>Red means launching the Mini-Grid client from the notification system.</a:t>
            </a:r>
          </a:p>
          <a:p>
            <a:endParaRPr lang="en-US" baseline="0" dirty="0" smtClean="0"/>
          </a:p>
          <a:p>
            <a:r>
              <a:rPr lang="en-US" sz="1200" b="0" i="0" u="none" strike="noStrike" kern="1200" baseline="0" dirty="0" smtClean="0">
                <a:solidFill>
                  <a:schemeClr val="tx1"/>
                </a:solidFill>
                <a:latin typeface="+mn-lt"/>
                <a:ea typeface="+mn-ea"/>
                <a:cs typeface="+mn-cs"/>
              </a:rPr>
              <a:t>The figure shows an initial high number of requests across all machines.</a:t>
            </a:r>
          </a:p>
          <a:p>
            <a:r>
              <a:rPr lang="en-US" sz="1200" b="0" i="0" u="none" strike="noStrike" kern="1200" baseline="0" dirty="0" smtClean="0">
                <a:solidFill>
                  <a:schemeClr val="tx1"/>
                </a:solidFill>
                <a:latin typeface="+mn-lt"/>
                <a:ea typeface="+mn-ea"/>
                <a:cs typeface="+mn-cs"/>
              </a:rPr>
              <a:t>This initial interest could be attributed to a novelty effect when users where first exposed to the notification messages. </a:t>
            </a:r>
          </a:p>
          <a:p>
            <a:r>
              <a:rPr lang="en-US" sz="1200" b="0" i="0" u="none" strike="noStrike" kern="1200" baseline="0" dirty="0" smtClean="0">
                <a:solidFill>
                  <a:schemeClr val="tx1"/>
                </a:solidFill>
                <a:latin typeface="+mn-lt"/>
                <a:ea typeface="+mn-ea"/>
                <a:cs typeface="+mn-cs"/>
              </a:rPr>
              <a:t>However, the second week shows instances of sporadic requests from one laptop and two secondary machines.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figure shows that users did indeed request information and click on the notifications, although not very often. </a:t>
            </a:r>
          </a:p>
          <a:p>
            <a:r>
              <a:rPr lang="en-US" sz="1200" b="0" i="0" u="none" strike="noStrike" kern="1200" baseline="0" dirty="0" smtClean="0">
                <a:solidFill>
                  <a:schemeClr val="tx1"/>
                </a:solidFill>
                <a:latin typeface="+mn-lt"/>
                <a:ea typeface="+mn-ea"/>
                <a:cs typeface="+mn-cs"/>
              </a:rPr>
              <a:t>This could be because the automatic notifications alone maintained an awareness level good enough,</a:t>
            </a:r>
          </a:p>
          <a:p>
            <a:r>
              <a:rPr lang="en-US" sz="1200" b="0" i="0" u="none" strike="noStrike" kern="1200" baseline="0" dirty="0" smtClean="0">
                <a:solidFill>
                  <a:schemeClr val="tx1"/>
                </a:solidFill>
                <a:latin typeface="+mn-lt"/>
                <a:ea typeface="+mn-ea"/>
                <a:cs typeface="+mn-cs"/>
              </a:rPr>
              <a:t> or because the Mini-Grid client application was actually running at the moment.</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90</a:t>
            </a:fld>
            <a:endParaRPr lang="en-US"/>
          </a:p>
        </p:txBody>
      </p:sp>
    </p:spTree>
    <p:extLst>
      <p:ext uri="{BB962C8B-B14F-4D97-AF65-F5344CB8AC3E}">
        <p14:creationId xmlns:p14="http://schemas.microsoft.com/office/powerpoint/2010/main" val="24088038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to</a:t>
            </a:r>
            <a:r>
              <a:rPr lang="en-US" baseline="0" dirty="0" smtClean="0"/>
              <a:t> other results…</a:t>
            </a:r>
          </a:p>
          <a:p>
            <a:r>
              <a:rPr lang="en-US" dirty="0" smtClean="0"/>
              <a:t>We</a:t>
            </a:r>
            <a:r>
              <a:rPr lang="en-US" baseline="0" dirty="0" smtClean="0"/>
              <a:t> carried out several interviews where we asked participants their motivations.</a:t>
            </a:r>
          </a:p>
          <a:p>
            <a:endParaRPr lang="en-US" baseline="0" dirty="0" smtClean="0"/>
          </a:p>
          <a:p>
            <a:r>
              <a:rPr lang="en-US" baseline="0" dirty="0" smtClean="0"/>
              <a:t>Some participants reported that they actually needed the Mini-Grid for running their computational tasks.</a:t>
            </a:r>
          </a:p>
          <a:p>
            <a:r>
              <a:rPr lang="en-US" baseline="0" dirty="0" smtClean="0"/>
              <a:t>Some others declared that although they had other ways of executing computationally demanding tasks, they were curious as to what kind of power or ease of use the Mini-Grid could provide.</a:t>
            </a:r>
          </a:p>
          <a:p>
            <a:endParaRPr lang="en-US" baseline="0" dirty="0" smtClean="0"/>
          </a:p>
          <a:p>
            <a:r>
              <a:rPr lang="en-US" dirty="0" smtClean="0"/>
              <a:t>Other participants</a:t>
            </a:r>
            <a:r>
              <a:rPr lang="en-US" baseline="0" dirty="0" smtClean="0"/>
              <a:t>, however, were less interested in using the Mini-Grid and more into the social aspect of participating.</a:t>
            </a:r>
          </a:p>
          <a:p>
            <a:r>
              <a:rPr lang="en-US" baseline="0" dirty="0" smtClean="0"/>
              <a:t>Some participants said that they felt good helping other researchers with their spare resources.</a:t>
            </a:r>
          </a:p>
          <a:p>
            <a:r>
              <a:rPr lang="en-US" baseline="0" dirty="0" smtClean="0"/>
              <a:t>While others declared that it could be a way for them to increase their reputation and gain organizational visibility.</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91</a:t>
            </a:fld>
            <a:endParaRPr lang="en-US"/>
          </a:p>
        </p:txBody>
      </p:sp>
    </p:spTree>
    <p:extLst>
      <p:ext uri="{BB962C8B-B14F-4D97-AF65-F5344CB8AC3E}">
        <p14:creationId xmlns:p14="http://schemas.microsoft.com/office/powerpoint/2010/main" val="31408393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err="1" smtClean="0"/>
              <a:t>Finally</a:t>
            </a:r>
            <a:r>
              <a:rPr lang="da-DK" dirty="0" smtClean="0"/>
              <a:t>,</a:t>
            </a:r>
            <a:r>
              <a:rPr lang="da-DK" baseline="0" dirty="0" smtClean="0"/>
              <a:t> </a:t>
            </a:r>
            <a:r>
              <a:rPr lang="da-DK" baseline="0" dirty="0" err="1" smtClean="0"/>
              <a:t>there</a:t>
            </a:r>
            <a:r>
              <a:rPr lang="da-DK" baseline="0" dirty="0" smtClean="0"/>
              <a:t> </a:t>
            </a:r>
            <a:r>
              <a:rPr lang="da-DK" baseline="0" dirty="0" err="1" smtClean="0"/>
              <a:t>are</a:t>
            </a:r>
            <a:r>
              <a:rPr lang="da-DK" baseline="0" dirty="0" smtClean="0"/>
              <a:t> </a:t>
            </a:r>
            <a:r>
              <a:rPr lang="da-DK" baseline="0" dirty="0" err="1" smtClean="0"/>
              <a:t>other</a:t>
            </a:r>
            <a:r>
              <a:rPr lang="da-DK" baseline="0" dirty="0" smtClean="0"/>
              <a:t> </a:t>
            </a:r>
            <a:r>
              <a:rPr lang="da-DK" baseline="0" dirty="0" err="1" smtClean="0"/>
              <a:t>results</a:t>
            </a:r>
            <a:r>
              <a:rPr lang="da-DK" baseline="0" dirty="0" smtClean="0"/>
              <a:t>, </a:t>
            </a:r>
            <a:r>
              <a:rPr lang="da-DK" baseline="0" dirty="0" err="1" smtClean="0"/>
              <a:t>which</a:t>
            </a:r>
            <a:r>
              <a:rPr lang="da-DK" baseline="0" dirty="0" smtClean="0"/>
              <a:t> </a:t>
            </a:r>
            <a:r>
              <a:rPr lang="da-DK" baseline="0" dirty="0" err="1" smtClean="0"/>
              <a:t>can</a:t>
            </a:r>
            <a:r>
              <a:rPr lang="da-DK" baseline="0" dirty="0" smtClean="0"/>
              <a:t> </a:t>
            </a:r>
            <a:r>
              <a:rPr lang="da-DK" baseline="0" dirty="0" err="1" smtClean="0"/>
              <a:t>be</a:t>
            </a:r>
            <a:r>
              <a:rPr lang="da-DK" baseline="0" dirty="0" smtClean="0"/>
              <a:t> </a:t>
            </a:r>
            <a:r>
              <a:rPr lang="da-DK" baseline="0" dirty="0" err="1" smtClean="0"/>
              <a:t>consulted</a:t>
            </a:r>
            <a:r>
              <a:rPr lang="da-DK" baseline="0" dirty="0" smtClean="0"/>
              <a:t> in </a:t>
            </a:r>
            <a:r>
              <a:rPr lang="da-DK" baseline="0" dirty="0" err="1" smtClean="0"/>
              <a:t>chapter</a:t>
            </a:r>
            <a:r>
              <a:rPr lang="da-DK" baseline="0" dirty="0" smtClean="0"/>
              <a:t> 7 of the dissertation, but </a:t>
            </a:r>
            <a:r>
              <a:rPr lang="da-DK" baseline="0" dirty="0" err="1" smtClean="0"/>
              <a:t>this</a:t>
            </a:r>
            <a:r>
              <a:rPr lang="da-DK" baseline="0" dirty="0" smtClean="0"/>
              <a:t> </a:t>
            </a:r>
            <a:r>
              <a:rPr lang="da-DK" baseline="0" dirty="0" err="1" smtClean="0"/>
              <a:t>one</a:t>
            </a:r>
            <a:r>
              <a:rPr lang="da-DK" baseline="0" dirty="0" smtClean="0"/>
              <a:t> is </a:t>
            </a:r>
            <a:r>
              <a:rPr lang="da-DK" baseline="0" dirty="0" err="1" smtClean="0"/>
              <a:t>particularly</a:t>
            </a:r>
            <a:r>
              <a:rPr lang="da-DK" baseline="0" dirty="0" smtClean="0"/>
              <a:t> </a:t>
            </a:r>
            <a:r>
              <a:rPr lang="da-DK" baseline="0" dirty="0" err="1" smtClean="0"/>
              <a:t>interesting</a:t>
            </a:r>
            <a:r>
              <a:rPr lang="da-DK" baseline="0" dirty="0" smtClean="0"/>
              <a:t>:</a:t>
            </a:r>
          </a:p>
          <a:p>
            <a:r>
              <a:rPr lang="da-DK" baseline="0" dirty="0" smtClean="0"/>
              <a:t> People </a:t>
            </a:r>
            <a:r>
              <a:rPr lang="da-DK" baseline="0" dirty="0" err="1" smtClean="0"/>
              <a:t>want</a:t>
            </a:r>
            <a:r>
              <a:rPr lang="da-DK" baseline="0" dirty="0" smtClean="0"/>
              <a:t> to have </a:t>
            </a:r>
            <a:r>
              <a:rPr lang="da-DK" baseline="0" dirty="0" err="1" smtClean="0"/>
              <a:t>their</a:t>
            </a:r>
            <a:r>
              <a:rPr lang="da-DK" baseline="0" dirty="0" smtClean="0"/>
              <a:t> </a:t>
            </a:r>
            <a:r>
              <a:rPr lang="da-DK" baseline="0" dirty="0" err="1" smtClean="0"/>
              <a:t>picture</a:t>
            </a:r>
            <a:r>
              <a:rPr lang="da-DK" baseline="0" dirty="0" smtClean="0"/>
              <a:t> on the display, and </a:t>
            </a:r>
            <a:r>
              <a:rPr lang="da-DK" baseline="0" dirty="0" err="1" smtClean="0"/>
              <a:t>they</a:t>
            </a:r>
            <a:r>
              <a:rPr lang="da-DK" baseline="0" dirty="0" smtClean="0"/>
              <a:t> </a:t>
            </a:r>
            <a:r>
              <a:rPr lang="da-DK" baseline="0" dirty="0" err="1" smtClean="0"/>
              <a:t>will</a:t>
            </a:r>
            <a:r>
              <a:rPr lang="da-DK" baseline="0" dirty="0" smtClean="0"/>
              <a:t> do </a:t>
            </a:r>
            <a:r>
              <a:rPr lang="da-DK" baseline="0" dirty="0" err="1" smtClean="0"/>
              <a:t>whatever</a:t>
            </a:r>
            <a:r>
              <a:rPr lang="da-DK" baseline="0" dirty="0" smtClean="0"/>
              <a:t> to </a:t>
            </a:r>
            <a:r>
              <a:rPr lang="da-DK" baseline="0" dirty="0" err="1" smtClean="0"/>
              <a:t>get</a:t>
            </a:r>
            <a:r>
              <a:rPr lang="da-DK" baseline="0" dirty="0" smtClean="0"/>
              <a:t> it on.</a:t>
            </a:r>
          </a:p>
          <a:p>
            <a:endParaRPr lang="da-DK" baseline="0" dirty="0" smtClean="0"/>
          </a:p>
        </p:txBody>
      </p:sp>
      <p:sp>
        <p:nvSpPr>
          <p:cNvPr id="4" name="Slide Number Placeholder 3"/>
          <p:cNvSpPr>
            <a:spLocks noGrp="1"/>
          </p:cNvSpPr>
          <p:nvPr>
            <p:ph type="sldNum" sz="quarter" idx="10"/>
          </p:nvPr>
        </p:nvSpPr>
        <p:spPr/>
        <p:txBody>
          <a:bodyPr/>
          <a:lstStyle/>
          <a:p>
            <a:fld id="{11B41159-6426-4EEA-8F18-74A6D37F6D61}" type="slidenum">
              <a:rPr lang="da-DK" smtClean="0"/>
              <a:pPr/>
              <a:t>92</a:t>
            </a:fld>
            <a:endParaRPr lang="da-DK"/>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And </a:t>
            </a:r>
            <a:r>
              <a:rPr lang="da-DK" dirty="0" err="1" smtClean="0"/>
              <a:t>we</a:t>
            </a:r>
            <a:r>
              <a:rPr lang="da-DK" dirty="0" smtClean="0"/>
              <a:t> </a:t>
            </a:r>
            <a:r>
              <a:rPr lang="da-DK" dirty="0" err="1" smtClean="0"/>
              <a:t>also</a:t>
            </a:r>
            <a:r>
              <a:rPr lang="da-DK" dirty="0" smtClean="0"/>
              <a:t> had</a:t>
            </a:r>
            <a:r>
              <a:rPr lang="da-DK" baseline="0" dirty="0" smtClean="0"/>
              <a:t> a </a:t>
            </a:r>
            <a:r>
              <a:rPr lang="da-DK" baseline="0" dirty="0" err="1" smtClean="0"/>
              <a:t>few</a:t>
            </a:r>
            <a:r>
              <a:rPr lang="da-DK" baseline="0" dirty="0" smtClean="0"/>
              <a:t> </a:t>
            </a:r>
            <a:r>
              <a:rPr lang="da-DK" baseline="0" dirty="0" err="1" smtClean="0"/>
              <a:t>things</a:t>
            </a:r>
            <a:r>
              <a:rPr lang="da-DK" baseline="0" dirty="0" smtClean="0"/>
              <a:t> </a:t>
            </a:r>
            <a:r>
              <a:rPr lang="da-DK" baseline="0" dirty="0" err="1" smtClean="0"/>
              <a:t>that</a:t>
            </a:r>
            <a:r>
              <a:rPr lang="da-DK" baseline="0" dirty="0" smtClean="0"/>
              <a:t> </a:t>
            </a:r>
            <a:r>
              <a:rPr lang="da-DK" baseline="0" dirty="0" err="1" smtClean="0"/>
              <a:t>didn’t</a:t>
            </a:r>
            <a:r>
              <a:rPr lang="da-DK" baseline="0" dirty="0" smtClean="0"/>
              <a:t> </a:t>
            </a:r>
            <a:r>
              <a:rPr lang="da-DK" baseline="0" dirty="0" err="1" smtClean="0"/>
              <a:t>work</a:t>
            </a:r>
            <a:r>
              <a:rPr lang="da-DK" baseline="0" dirty="0" smtClean="0"/>
              <a:t> </a:t>
            </a:r>
            <a:r>
              <a:rPr lang="da-DK" baseline="0" dirty="0" err="1" smtClean="0"/>
              <a:t>quite</a:t>
            </a:r>
            <a:r>
              <a:rPr lang="da-DK" baseline="0" dirty="0" smtClean="0"/>
              <a:t> as </a:t>
            </a:r>
            <a:r>
              <a:rPr lang="da-DK" baseline="0" dirty="0" err="1" smtClean="0"/>
              <a:t>expected</a:t>
            </a:r>
            <a:r>
              <a:rPr lang="da-DK" baseline="0" dirty="0" smtClean="0"/>
              <a:t>:</a:t>
            </a:r>
          </a:p>
          <a:p>
            <a:endParaRPr lang="da-DK" baseline="0" dirty="0" smtClean="0"/>
          </a:p>
          <a:p>
            <a:r>
              <a:rPr lang="da-DK" dirty="0" smtClean="0"/>
              <a:t>READ</a:t>
            </a:r>
            <a:r>
              <a:rPr lang="da-DK" baseline="0" dirty="0" smtClean="0"/>
              <a:t> THE SLIDE!</a:t>
            </a:r>
            <a:endParaRPr lang="da-DK" dirty="0"/>
          </a:p>
        </p:txBody>
      </p:sp>
      <p:sp>
        <p:nvSpPr>
          <p:cNvPr id="4" name="Slide Number Placeholder 3"/>
          <p:cNvSpPr>
            <a:spLocks noGrp="1"/>
          </p:cNvSpPr>
          <p:nvPr>
            <p:ph type="sldNum" sz="quarter" idx="10"/>
          </p:nvPr>
        </p:nvSpPr>
        <p:spPr/>
        <p:txBody>
          <a:bodyPr/>
          <a:lstStyle/>
          <a:p>
            <a:fld id="{11B41159-6426-4EEA-8F18-74A6D37F6D61}" type="slidenum">
              <a:rPr lang="da-DK" smtClean="0"/>
              <a:pPr/>
              <a:t>93</a:t>
            </a:fld>
            <a:endParaRPr lang="da-DK"/>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4 – The Discussion</a:t>
            </a:r>
            <a:endParaRPr lang="en-US" dirty="0"/>
          </a:p>
          <a:p>
            <a:endParaRPr lang="en-US" dirty="0"/>
          </a:p>
          <a:p>
            <a:r>
              <a:rPr lang="en-US" dirty="0" smtClean="0"/>
              <a:t>In</a:t>
            </a:r>
            <a:r>
              <a:rPr lang="en-US" baseline="0" dirty="0" smtClean="0"/>
              <a:t> this part I intend to reflect on the whole exploration, by looking at the different hypotheses implicit in our approach and designs,</a:t>
            </a:r>
          </a:p>
          <a:p>
            <a:r>
              <a:rPr lang="en-US" baseline="0" dirty="0" smtClean="0"/>
              <a:t> and comparing them to the results we captured.</a:t>
            </a:r>
          </a:p>
          <a:p>
            <a:endParaRPr lang="en-US" baseline="0" dirty="0" smtClean="0"/>
          </a:p>
          <a:p>
            <a:r>
              <a:rPr lang="en-US" baseline="0" dirty="0" smtClean="0"/>
              <a:t>Then, I will present a couple of reflections: The first, about applying infrastructure awareness to volunteer computing.</a:t>
            </a:r>
          </a:p>
          <a:p>
            <a:r>
              <a:rPr lang="en-US" baseline="0" dirty="0" smtClean="0"/>
              <a:t>And the second, about how I see infrastructure awareness play out in a world full of computational infrastructures.</a:t>
            </a:r>
          </a:p>
          <a:p>
            <a:endParaRPr lang="en-US" dirty="0" smtClean="0"/>
          </a:p>
        </p:txBody>
      </p:sp>
      <p:sp>
        <p:nvSpPr>
          <p:cNvPr id="4" name="Slide Number Placeholder 3"/>
          <p:cNvSpPr>
            <a:spLocks noGrp="1"/>
          </p:cNvSpPr>
          <p:nvPr>
            <p:ph type="sldNum" sz="quarter" idx="10"/>
          </p:nvPr>
        </p:nvSpPr>
        <p:spPr/>
        <p:txBody>
          <a:bodyPr/>
          <a:lstStyle/>
          <a:p>
            <a:fld id="{EC3EB606-2C84-3F44-BE68-E19218848137}" type="slidenum">
              <a:rPr lang="en-US" smtClean="0"/>
              <a:t>94</a:t>
            </a:fld>
            <a:endParaRPr lang="en-US"/>
          </a:p>
        </p:txBody>
      </p:sp>
    </p:spTree>
    <p:extLst>
      <p:ext uri="{BB962C8B-B14F-4D97-AF65-F5344CB8AC3E}">
        <p14:creationId xmlns:p14="http://schemas.microsoft.com/office/powerpoint/2010/main" val="26353380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set of hypotheses</a:t>
            </a:r>
            <a:r>
              <a:rPr lang="en-US" baseline="0" dirty="0" smtClean="0"/>
              <a:t> at the feedback level – and refer to whether the </a:t>
            </a:r>
            <a:r>
              <a:rPr lang="en-US" baseline="0" dirty="0" err="1" smtClean="0"/>
              <a:t>GridOrbit</a:t>
            </a:r>
            <a:r>
              <a:rPr lang="en-US" baseline="0" dirty="0" smtClean="0"/>
              <a:t> systems actually succeeded in providing feedback on the Mini-Grid usage.</a:t>
            </a:r>
          </a:p>
          <a:p>
            <a:endParaRPr lang="en-US" baseline="0" dirty="0" smtClean="0"/>
          </a:p>
          <a:p>
            <a:r>
              <a:rPr lang="en-US" baseline="0" dirty="0" smtClean="0"/>
              <a:t>The first one: infrastructure awareness… feedback</a:t>
            </a:r>
          </a:p>
          <a:p>
            <a:r>
              <a:rPr lang="en-US" baseline="0" dirty="0" smtClean="0"/>
              <a:t>[CLICK] Well it all looks like they did: we had a constant flow of visitors to the public displays in the identified proportions, and we saw how users consulted the notification system.</a:t>
            </a:r>
            <a:r>
              <a:rPr lang="en-US" baseline="0" dirty="0"/>
              <a:t> </a:t>
            </a:r>
            <a:r>
              <a:rPr lang="en-US" baseline="0" dirty="0" smtClean="0"/>
              <a:t>Moreover, users referred to the auras on the display during the interviews, when they explained their </a:t>
            </a:r>
            <a:r>
              <a:rPr lang="en-US" baseline="0" dirty="0" err="1" smtClean="0"/>
              <a:t>behaviours</a:t>
            </a:r>
            <a:r>
              <a:rPr lang="en-US" baseline="0" dirty="0" smtClean="0"/>
              <a:t>.</a:t>
            </a:r>
          </a:p>
          <a:p>
            <a:endParaRPr lang="en-US" baseline="0" dirty="0" smtClean="0"/>
          </a:p>
          <a:p>
            <a:r>
              <a:rPr lang="en-US" baseline="0" dirty="0" smtClean="0"/>
              <a:t>The second one: infrastructure awareness… recruitment</a:t>
            </a:r>
          </a:p>
          <a:p>
            <a:r>
              <a:rPr lang="en-US" baseline="0" dirty="0" smtClean="0"/>
              <a:t>[CLICK] This hypothesis also seems confirmed because not only there was an increased number of participants after we introduced the </a:t>
            </a:r>
            <a:r>
              <a:rPr lang="en-US" baseline="0" dirty="0" err="1" smtClean="0"/>
              <a:t>GridOrbit</a:t>
            </a:r>
            <a:r>
              <a:rPr lang="en-US" baseline="0" dirty="0" smtClean="0"/>
              <a:t> systems, but also this participants were work and laptop computers; meaning that they were actual new people.</a:t>
            </a:r>
          </a:p>
          <a:p>
            <a:endParaRPr lang="en-US" baseline="0" dirty="0" smtClean="0"/>
          </a:p>
          <a:p>
            <a:r>
              <a:rPr lang="en-US" baseline="0" dirty="0" smtClean="0"/>
              <a:t>The third one: infrastructure awareness… maintenance</a:t>
            </a:r>
          </a:p>
          <a:p>
            <a:r>
              <a:rPr lang="en-US" baseline="0" dirty="0" smtClean="0"/>
              <a:t>[CLICK] The deployment showed a steady level for current capacity. Given the relative short time of our deployment, one month, we cannot really say much about abandonment or maintenance of participants.</a:t>
            </a:r>
          </a:p>
        </p:txBody>
      </p:sp>
      <p:sp>
        <p:nvSpPr>
          <p:cNvPr id="4" name="Slide Number Placeholder 3"/>
          <p:cNvSpPr>
            <a:spLocks noGrp="1"/>
          </p:cNvSpPr>
          <p:nvPr>
            <p:ph type="sldNum" sz="quarter" idx="10"/>
          </p:nvPr>
        </p:nvSpPr>
        <p:spPr/>
        <p:txBody>
          <a:bodyPr/>
          <a:lstStyle/>
          <a:p>
            <a:fld id="{EC3EB606-2C84-3F44-BE68-E19218848137}" type="slidenum">
              <a:rPr lang="en-US" smtClean="0"/>
              <a:t>97</a:t>
            </a:fld>
            <a:endParaRPr lang="en-US"/>
          </a:p>
        </p:txBody>
      </p:sp>
    </p:spTree>
    <p:extLst>
      <p:ext uri="{BB962C8B-B14F-4D97-AF65-F5344CB8AC3E}">
        <p14:creationId xmlns:p14="http://schemas.microsoft.com/office/powerpoint/2010/main" val="6308170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at the feedback</a:t>
            </a:r>
            <a:r>
              <a:rPr lang="en-US" baseline="0" dirty="0" smtClean="0"/>
              <a:t> level, a</a:t>
            </a:r>
            <a:r>
              <a:rPr lang="en-US" dirty="0" smtClean="0"/>
              <a:t> second set of hypotheses</a:t>
            </a:r>
            <a:r>
              <a:rPr lang="en-US" baseline="0" dirty="0" smtClean="0"/>
              <a:t> relates to the success of the motivational triggers embedded in the design of the public displays.</a:t>
            </a:r>
          </a:p>
          <a:p>
            <a:endParaRPr lang="en-US" baseline="0" dirty="0" smtClean="0"/>
          </a:p>
          <a:p>
            <a:r>
              <a:rPr lang="en-US" dirty="0" smtClean="0"/>
              <a:t>4.1 associates</a:t>
            </a:r>
            <a:r>
              <a:rPr lang="en-US" baseline="0" dirty="0" smtClean="0"/>
              <a:t> enjoyment with participation</a:t>
            </a:r>
          </a:p>
          <a:p>
            <a:r>
              <a:rPr lang="en-US" baseline="0" dirty="0" smtClean="0"/>
              <a:t>[CLICK] We saw some instances of enjoyment like when participants engaged playfully (shapes and pictures) with the displays, increasing their visual appeal;</a:t>
            </a:r>
          </a:p>
          <a:p>
            <a:r>
              <a:rPr lang="en-US" baseline="0" dirty="0" smtClean="0"/>
              <a:t> which as we saw in the awareness stagnation discussion, visual appeal attracts more visitors to the displays.</a:t>
            </a:r>
          </a:p>
          <a:p>
            <a:endParaRPr lang="en-US" baseline="0" dirty="0" smtClean="0"/>
          </a:p>
          <a:p>
            <a:r>
              <a:rPr lang="en-US" baseline="0" dirty="0" smtClean="0"/>
              <a:t>4.2 and 4.4 associates enhancement and reputation with participation</a:t>
            </a:r>
          </a:p>
          <a:p>
            <a:r>
              <a:rPr lang="en-US" baseline="0" dirty="0" smtClean="0"/>
              <a:t>[CLICK] Well this one is easy because users themselves reported enhancement as one of their main motivations, and because participants actually bothered to associate their picture with the actual machines they contributed.</a:t>
            </a:r>
          </a:p>
          <a:p>
            <a:endParaRPr lang="en-US" baseline="0" dirty="0" smtClean="0"/>
          </a:p>
          <a:p>
            <a:r>
              <a:rPr lang="en-US" baseline="0" dirty="0" smtClean="0"/>
              <a:t>4.3 associates participation with the possibility of self-expression, while 4.5 with the possibility to join a community.</a:t>
            </a:r>
          </a:p>
          <a:p>
            <a:r>
              <a:rPr lang="en-US" baseline="0" dirty="0" smtClean="0"/>
              <a:t>[CLICK] Our data did not show any significant engagement with the messaging functionality. On one-month, there where only 14 messages posted and some of them where simply testing.</a:t>
            </a:r>
          </a:p>
          <a:p>
            <a:r>
              <a:rPr lang="en-US" baseline="0" dirty="0" smtClean="0"/>
              <a:t> Nonetheless, a community might have been formed out of the reach of the </a:t>
            </a:r>
            <a:r>
              <a:rPr lang="en-US" baseline="0" dirty="0" err="1" smtClean="0"/>
              <a:t>GridOrbit</a:t>
            </a:r>
            <a:r>
              <a:rPr lang="en-US" baseline="0" dirty="0" smtClean="0"/>
              <a:t> system, but we did not collect data reflecting that.</a:t>
            </a:r>
          </a:p>
        </p:txBody>
      </p:sp>
      <p:sp>
        <p:nvSpPr>
          <p:cNvPr id="4" name="Slide Number Placeholder 3"/>
          <p:cNvSpPr>
            <a:spLocks noGrp="1"/>
          </p:cNvSpPr>
          <p:nvPr>
            <p:ph type="sldNum" sz="quarter" idx="10"/>
          </p:nvPr>
        </p:nvSpPr>
        <p:spPr/>
        <p:txBody>
          <a:bodyPr/>
          <a:lstStyle/>
          <a:p>
            <a:fld id="{EC3EB606-2C84-3F44-BE68-E19218848137}" type="slidenum">
              <a:rPr lang="en-US" smtClean="0"/>
              <a:t>98</a:t>
            </a:fld>
            <a:endParaRPr lang="en-US"/>
          </a:p>
        </p:txBody>
      </p:sp>
    </p:spTree>
    <p:extLst>
      <p:ext uri="{BB962C8B-B14F-4D97-AF65-F5344CB8AC3E}">
        <p14:creationId xmlns:p14="http://schemas.microsoft.com/office/powerpoint/2010/main" val="6308170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final set of hypotheses</a:t>
            </a:r>
            <a:r>
              <a:rPr lang="en-US" baseline="0" dirty="0" smtClean="0"/>
              <a:t> at the feedback level relates to the success of the motivational triggers embedded in the design of the notification system.</a:t>
            </a:r>
          </a:p>
          <a:p>
            <a:endParaRPr lang="en-US" dirty="0" smtClean="0"/>
          </a:p>
          <a:p>
            <a:r>
              <a:rPr lang="en-US" dirty="0" smtClean="0"/>
              <a:t>5.1 associates</a:t>
            </a:r>
            <a:r>
              <a:rPr lang="en-US" baseline="0" dirty="0" smtClean="0"/>
              <a:t> comparing with one’s personal historical records with higher participation, while 5.2 associates comparing one’s performance with that of the group.</a:t>
            </a:r>
          </a:p>
          <a:p>
            <a:endParaRPr lang="en-US" baseline="0" dirty="0" smtClean="0"/>
          </a:p>
          <a:p>
            <a:r>
              <a:rPr lang="en-US" dirty="0" smtClean="0"/>
              <a:t>Unfortunately, for neither</a:t>
            </a:r>
            <a:r>
              <a:rPr lang="en-US" baseline="0" dirty="0" smtClean="0"/>
              <a:t> hypotheses we managed to collect data enough to say anything. They remain unanswered questions.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99</a:t>
            </a:fld>
            <a:endParaRPr lang="en-US"/>
          </a:p>
        </p:txBody>
      </p:sp>
    </p:spTree>
    <p:extLst>
      <p:ext uri="{BB962C8B-B14F-4D97-AF65-F5344CB8AC3E}">
        <p14:creationId xmlns:p14="http://schemas.microsoft.com/office/powerpoint/2010/main" val="6308170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second kind of hypotheses relates to the role of the </a:t>
            </a:r>
            <a:r>
              <a:rPr lang="en-US" baseline="0" dirty="0" err="1" smtClean="0"/>
              <a:t>GridOrbit</a:t>
            </a:r>
            <a:r>
              <a:rPr lang="en-US" baseline="0" dirty="0" smtClean="0"/>
              <a:t> systems to mediate the sharing of resources.’</a:t>
            </a:r>
          </a:p>
          <a:p>
            <a:endParaRPr lang="en-US" baseline="0" dirty="0" smtClean="0"/>
          </a:p>
          <a:p>
            <a:r>
              <a:rPr lang="en-US" baseline="0" dirty="0" smtClean="0"/>
              <a:t>Hypothesis 6 claims that infrastructure awareness systems mediate…</a:t>
            </a:r>
          </a:p>
          <a:p>
            <a:r>
              <a:rPr lang="en-US" dirty="0" smtClean="0"/>
              <a:t>Our data did not show any evidence</a:t>
            </a:r>
            <a:r>
              <a:rPr lang="en-US" baseline="0" dirty="0" smtClean="0"/>
              <a:t> of </a:t>
            </a:r>
            <a:r>
              <a:rPr lang="en-US" baseline="0" dirty="0" err="1" smtClean="0"/>
              <a:t>GridOrbit</a:t>
            </a:r>
            <a:r>
              <a:rPr lang="en-US" baseline="0" dirty="0" smtClean="0"/>
              <a:t> mediating the interactions between users; it could have happened in a subtle way, derived from the awareness users have, but not in a way that could be capture.</a:t>
            </a:r>
          </a:p>
          <a:p>
            <a:endParaRPr lang="en-US" baseline="0" dirty="0" smtClean="0"/>
          </a:p>
          <a:p>
            <a:r>
              <a:rPr lang="en-US" baseline="0" dirty="0" smtClean="0"/>
              <a:t>Hypothesis 7 claims that infrastructure awareness systems foster…</a:t>
            </a:r>
          </a:p>
          <a:p>
            <a:r>
              <a:rPr lang="en-US" baseline="0" dirty="0" smtClean="0"/>
              <a:t>Similar to hypothesis 2, resource-sharing is validated through the increased number of participants after introducing the awareness systems.</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100</a:t>
            </a:fld>
            <a:endParaRPr lang="en-US"/>
          </a:p>
        </p:txBody>
      </p:sp>
    </p:spTree>
    <p:extLst>
      <p:ext uri="{BB962C8B-B14F-4D97-AF65-F5344CB8AC3E}">
        <p14:creationId xmlns:p14="http://schemas.microsoft.com/office/powerpoint/2010/main" val="63081706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final kind of hypothesis relates to the effectiveness of the </a:t>
            </a:r>
            <a:r>
              <a:rPr lang="en-US" baseline="0" dirty="0" err="1" smtClean="0"/>
              <a:t>GridOrbit</a:t>
            </a:r>
            <a:r>
              <a:rPr lang="en-US" baseline="0" dirty="0" smtClean="0"/>
              <a:t> systems in providing an infrastructure awareness.</a:t>
            </a:r>
          </a:p>
          <a:p>
            <a:endParaRPr lang="en-US" baseline="0" dirty="0" smtClean="0"/>
          </a:p>
          <a:p>
            <a:r>
              <a:rPr lang="en-US" dirty="0" smtClean="0"/>
              <a:t>Hypothesis 8 says that:</a:t>
            </a:r>
            <a:r>
              <a:rPr lang="en-US" baseline="0" dirty="0" smtClean="0"/>
              <a:t> infrastructure awareness systems provide… understanding and mental models</a:t>
            </a:r>
          </a:p>
          <a:p>
            <a:r>
              <a:rPr lang="en-US" baseline="0" dirty="0" smtClean="0"/>
              <a:t>Unfortunately the verification of mental models and understanding is beyond the tools I am familiar with, therefore I cannot really say much about it.</a:t>
            </a:r>
          </a:p>
          <a:p>
            <a:endParaRPr lang="en-US" baseline="0" dirty="0" smtClean="0"/>
          </a:p>
          <a:p>
            <a:r>
              <a:rPr lang="en-US" baseline="0" dirty="0" smtClean="0"/>
              <a:t>Hypothesis 9 says that: infrastructure awareness systems can… accessible in the background</a:t>
            </a:r>
          </a:p>
          <a:p>
            <a:r>
              <a:rPr lang="en-US" dirty="0" smtClean="0"/>
              <a:t>Our data</a:t>
            </a:r>
            <a:r>
              <a:rPr lang="en-US" baseline="0" dirty="0" smtClean="0"/>
              <a:t> indicated we achieved such accessibility in the background (which is the moving between a low level ). First, with the consistent pattern of visitors to the public display 60|30|10. </a:t>
            </a:r>
          </a:p>
          <a:p>
            <a:r>
              <a:rPr lang="en-US" baseline="0" dirty="0" smtClean="0"/>
              <a:t> And also, to a lesser degree, users kept consulting the notification system.</a:t>
            </a:r>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101</a:t>
            </a:fld>
            <a:endParaRPr lang="en-US"/>
          </a:p>
        </p:txBody>
      </p:sp>
    </p:spTree>
    <p:extLst>
      <p:ext uri="{BB962C8B-B14F-4D97-AF65-F5344CB8AC3E}">
        <p14:creationId xmlns:p14="http://schemas.microsoft.com/office/powerpoint/2010/main" val="6308170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I will finish my presentation with two reflections</a:t>
            </a:r>
            <a:r>
              <a:rPr lang="en-US" baseline="0" dirty="0" smtClean="0"/>
              <a:t>:</a:t>
            </a:r>
          </a:p>
          <a:p>
            <a:r>
              <a:rPr lang="en-US" baseline="0" dirty="0" smtClean="0"/>
              <a:t>The first one relates to the role of infrastructure awareness systems when supporting the recruitment of volunteer </a:t>
            </a:r>
            <a:r>
              <a:rPr lang="en-US" baseline="0" smtClean="0"/>
              <a:t>computing participants.</a:t>
            </a:r>
          </a:p>
        </p:txBody>
      </p:sp>
      <p:sp>
        <p:nvSpPr>
          <p:cNvPr id="4" name="Slide Number Placeholder 3"/>
          <p:cNvSpPr>
            <a:spLocks noGrp="1"/>
          </p:cNvSpPr>
          <p:nvPr>
            <p:ph type="sldNum" sz="quarter" idx="10"/>
          </p:nvPr>
        </p:nvSpPr>
        <p:spPr/>
        <p:txBody>
          <a:bodyPr/>
          <a:lstStyle/>
          <a:p>
            <a:fld id="{EC3EB606-2C84-3F44-BE68-E19218848137}" type="slidenum">
              <a:rPr lang="en-US" smtClean="0"/>
              <a:t>102</a:t>
            </a:fld>
            <a:endParaRPr lang="en-US"/>
          </a:p>
        </p:txBody>
      </p:sp>
    </p:spTree>
    <p:extLst>
      <p:ext uri="{BB962C8B-B14F-4D97-AF65-F5344CB8AC3E}">
        <p14:creationId xmlns:p14="http://schemas.microsoft.com/office/powerpoint/2010/main" val="504611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103</a:t>
            </a:fld>
            <a:endParaRPr lang="en-US"/>
          </a:p>
        </p:txBody>
      </p:sp>
    </p:spTree>
    <p:extLst>
      <p:ext uri="{BB962C8B-B14F-4D97-AF65-F5344CB8AC3E}">
        <p14:creationId xmlns:p14="http://schemas.microsoft.com/office/powerpoint/2010/main" val="329876128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3EB606-2C84-3F44-BE68-E19218848137}" type="slidenum">
              <a:rPr lang="en-US" smtClean="0"/>
              <a:t>104</a:t>
            </a:fld>
            <a:endParaRPr lang="en-US"/>
          </a:p>
        </p:txBody>
      </p:sp>
    </p:spTree>
    <p:extLst>
      <p:ext uri="{BB962C8B-B14F-4D97-AF65-F5344CB8AC3E}">
        <p14:creationId xmlns:p14="http://schemas.microsoft.com/office/powerpoint/2010/main" val="813900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a-DK"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Click to edit Master subtitle style</a:t>
            </a:r>
            <a:endParaRPr lang="en-US"/>
          </a:p>
        </p:txBody>
      </p:sp>
      <p:sp>
        <p:nvSpPr>
          <p:cNvPr id="4" name="Date Placeholder 3"/>
          <p:cNvSpPr>
            <a:spLocks noGrp="1"/>
          </p:cNvSpPr>
          <p:nvPr>
            <p:ph type="dt" sz="half" idx="10"/>
          </p:nvPr>
        </p:nvSpPr>
        <p:spPr/>
        <p:txBody>
          <a:bodyPr/>
          <a:lstStyle/>
          <a:p>
            <a:fld id="{64F367E8-C59A-F84C-AAAE-7C06AB1E6376}" type="datetimeFigureOut">
              <a:rPr lang="en-US" smtClean="0"/>
              <a:t>11/29/11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51253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en-US"/>
          </a:p>
        </p:txBody>
      </p:sp>
      <p:sp>
        <p:nvSpPr>
          <p:cNvPr id="3" name="Content Placeholder 2"/>
          <p:cNvSpPr>
            <a:spLocks noGrp="1"/>
          </p:cNvSpPr>
          <p:nvPr>
            <p:ph idx="1"/>
          </p:nvPr>
        </p:nvSpPr>
        <p:spPr/>
        <p:txBody>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Date Placeholder 3"/>
          <p:cNvSpPr>
            <a:spLocks noGrp="1"/>
          </p:cNvSpPr>
          <p:nvPr>
            <p:ph type="dt" sz="half" idx="10"/>
          </p:nvPr>
        </p:nvSpPr>
        <p:spPr/>
        <p:txBody>
          <a:bodyPr/>
          <a:lstStyle/>
          <a:p>
            <a:fld id="{64F367E8-C59A-F84C-AAAE-7C06AB1E6376}" type="datetimeFigureOut">
              <a:rPr lang="en-US" smtClean="0"/>
              <a:t>11/29/11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3187653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a-DK"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Click to edit Master text styles</a:t>
            </a:r>
          </a:p>
        </p:txBody>
      </p:sp>
      <p:sp>
        <p:nvSpPr>
          <p:cNvPr id="4" name="Date Placeholder 3"/>
          <p:cNvSpPr>
            <a:spLocks noGrp="1"/>
          </p:cNvSpPr>
          <p:nvPr>
            <p:ph type="dt" sz="half" idx="10"/>
          </p:nvPr>
        </p:nvSpPr>
        <p:spPr/>
        <p:txBody>
          <a:bodyPr/>
          <a:lstStyle/>
          <a:p>
            <a:fld id="{64F367E8-C59A-F84C-AAAE-7C06AB1E6376}" type="datetimeFigureOut">
              <a:rPr lang="en-US" smtClean="0"/>
              <a:t>11/29/11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614757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5" name="Date Placeholder 4"/>
          <p:cNvSpPr>
            <a:spLocks noGrp="1"/>
          </p:cNvSpPr>
          <p:nvPr>
            <p:ph type="dt" sz="half" idx="10"/>
          </p:nvPr>
        </p:nvSpPr>
        <p:spPr/>
        <p:txBody>
          <a:bodyPr/>
          <a:lstStyle/>
          <a:p>
            <a:fld id="{64F367E8-C59A-F84C-AAAE-7C06AB1E6376}" type="datetimeFigureOut">
              <a:rPr lang="en-US" smtClean="0"/>
              <a:t>11/29/11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370529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7" name="Date Placeholder 6"/>
          <p:cNvSpPr>
            <a:spLocks noGrp="1"/>
          </p:cNvSpPr>
          <p:nvPr>
            <p:ph type="dt" sz="half" idx="10"/>
          </p:nvPr>
        </p:nvSpPr>
        <p:spPr/>
        <p:txBody>
          <a:bodyPr/>
          <a:lstStyle/>
          <a:p>
            <a:fld id="{64F367E8-C59A-F84C-AAAE-7C06AB1E6376}" type="datetimeFigureOut">
              <a:rPr lang="en-US" smtClean="0"/>
              <a:t>11/29/11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3766469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en-US"/>
          </a:p>
        </p:txBody>
      </p:sp>
      <p:sp>
        <p:nvSpPr>
          <p:cNvPr id="3" name="Date Placeholder 2"/>
          <p:cNvSpPr>
            <a:spLocks noGrp="1"/>
          </p:cNvSpPr>
          <p:nvPr>
            <p:ph type="dt" sz="half" idx="10"/>
          </p:nvPr>
        </p:nvSpPr>
        <p:spPr/>
        <p:txBody>
          <a:bodyPr/>
          <a:lstStyle/>
          <a:p>
            <a:fld id="{64F367E8-C59A-F84C-AAAE-7C06AB1E6376}" type="datetimeFigureOut">
              <a:rPr lang="en-US" smtClean="0"/>
              <a:t>11/29/11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2716289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367E8-C59A-F84C-AAAE-7C06AB1E6376}" type="datetimeFigureOut">
              <a:rPr lang="en-US" smtClean="0"/>
              <a:t>11/29/11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92940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a-DK"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p:cNvSpPr>
          <p:nvPr>
            <p:ph type="dt" sz="half" idx="10"/>
          </p:nvPr>
        </p:nvSpPr>
        <p:spPr/>
        <p:txBody>
          <a:bodyPr/>
          <a:lstStyle/>
          <a:p>
            <a:fld id="{64F367E8-C59A-F84C-AAAE-7C06AB1E6376}" type="datetimeFigureOut">
              <a:rPr lang="en-US" smtClean="0"/>
              <a:t>11/29/11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2958660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a-DK"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p:cNvSpPr>
          <p:nvPr>
            <p:ph type="dt" sz="half" idx="10"/>
          </p:nvPr>
        </p:nvSpPr>
        <p:spPr/>
        <p:txBody>
          <a:bodyPr/>
          <a:lstStyle/>
          <a:p>
            <a:fld id="{64F367E8-C59A-F84C-AAAE-7C06AB1E6376}" type="datetimeFigureOut">
              <a:rPr lang="en-US" smtClean="0"/>
              <a:t>11/29/11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157736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Date Placeholder 3"/>
          <p:cNvSpPr>
            <a:spLocks noGrp="1"/>
          </p:cNvSpPr>
          <p:nvPr>
            <p:ph type="dt" sz="half" idx="10"/>
          </p:nvPr>
        </p:nvSpPr>
        <p:spPr/>
        <p:txBody>
          <a:bodyPr/>
          <a:lstStyle/>
          <a:p>
            <a:fld id="{64F367E8-C59A-F84C-AAAE-7C06AB1E6376}" type="datetimeFigureOut">
              <a:rPr lang="en-US" smtClean="0"/>
              <a:t>11/29/11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343537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da-DK"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Date Placeholder 3"/>
          <p:cNvSpPr>
            <a:spLocks noGrp="1"/>
          </p:cNvSpPr>
          <p:nvPr>
            <p:ph type="dt" sz="half" idx="10"/>
          </p:nvPr>
        </p:nvSpPr>
        <p:spPr/>
        <p:txBody>
          <a:bodyPr/>
          <a:lstStyle/>
          <a:p>
            <a:fld id="{64F367E8-C59A-F84C-AAAE-7C06AB1E6376}" type="datetimeFigureOut">
              <a:rPr lang="en-US" smtClean="0"/>
              <a:t>11/29/11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FF94A-B3C1-384D-8461-B2C6CBE839C0}" type="slidenum">
              <a:rPr lang="en-US" smtClean="0"/>
              <a:t>‹#›</a:t>
            </a:fld>
            <a:endParaRPr lang="en-US"/>
          </a:p>
        </p:txBody>
      </p:sp>
    </p:spTree>
    <p:extLst>
      <p:ext uri="{BB962C8B-B14F-4D97-AF65-F5344CB8AC3E}">
        <p14:creationId xmlns:p14="http://schemas.microsoft.com/office/powerpoint/2010/main" val="1124985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eldias">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609600" y="1051560"/>
            <a:ext cx="8001000" cy="484632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Cliquez pour modifier le style des sous-titres du masque</a:t>
            </a:r>
            <a:endParaRPr lang="da-DK" dirty="0"/>
          </a:p>
        </p:txBody>
      </p:sp>
      <p:sp>
        <p:nvSpPr>
          <p:cNvPr id="9" name="Pladsholder til titel 1"/>
          <p:cNvSpPr>
            <a:spLocks noGrp="1"/>
          </p:cNvSpPr>
          <p:nvPr>
            <p:ph type="title"/>
          </p:nvPr>
        </p:nvSpPr>
        <p:spPr bwMode="auto">
          <a:xfrm>
            <a:off x="2" y="0"/>
            <a:ext cx="5225249" cy="565146"/>
          </a:xfrm>
          <a:prstGeom prst="rect">
            <a:avLst/>
          </a:prstGeom>
          <a:solidFill>
            <a:schemeClr val="tx1"/>
          </a:solidFill>
          <a:ln w="9525">
            <a:noFill/>
            <a:miter lim="800000"/>
            <a:headEnd/>
            <a:tailEnd/>
          </a:ln>
        </p:spPr>
        <p:txBody>
          <a:bodyPr vert="horz" wrap="none" lIns="216000" tIns="0" rIns="91440" bIns="72000" numCol="1" anchor="ctr" anchorCtr="0" compatLnSpc="1">
            <a:prstTxWarp prst="textNoShape">
              <a:avLst/>
            </a:prstTxWarp>
            <a:spAutoFit/>
          </a:bodyPr>
          <a:lstStyle>
            <a:lvl1pPr>
              <a:defRPr cap="none"/>
            </a:lvl1pPr>
          </a:lstStyle>
          <a:p>
            <a:pPr lvl="0"/>
            <a:r>
              <a:rPr lang="en-US" smtClean="0"/>
              <a:t>Cliquez et modifiez le titre</a:t>
            </a:r>
            <a:endParaRPr lang="da-DK" dirty="0"/>
          </a:p>
        </p:txBody>
      </p:sp>
      <p:sp>
        <p:nvSpPr>
          <p:cNvPr id="4" name="Pladsholder til dato 3"/>
          <p:cNvSpPr>
            <a:spLocks noGrp="1"/>
          </p:cNvSpPr>
          <p:nvPr>
            <p:ph type="dt" sz="half" idx="10"/>
          </p:nvPr>
        </p:nvSpPr>
        <p:spPr/>
        <p:txBody>
          <a:bodyPr/>
          <a:lstStyle>
            <a:lvl1pPr>
              <a:defRPr>
                <a:solidFill>
                  <a:srgbClr val="778A95"/>
                </a:solidFill>
              </a:defRPr>
            </a:lvl1pPr>
          </a:lstStyle>
          <a:p>
            <a:fld id="{1CFDA510-1D44-3145-A611-936198C27E56}" type="datetimeFigureOut">
              <a:rPr lang="fr-FR" smtClean="0"/>
              <a:pPr/>
              <a:t>11/29/11</a:t>
            </a:fld>
            <a:endParaRPr lang="fr-FR"/>
          </a:p>
        </p:txBody>
      </p:sp>
      <p:sp>
        <p:nvSpPr>
          <p:cNvPr id="5" name="Pladsholder til diasnummer 5"/>
          <p:cNvSpPr>
            <a:spLocks noGrp="1"/>
          </p:cNvSpPr>
          <p:nvPr>
            <p:ph type="sldNum" sz="quarter" idx="11"/>
          </p:nvPr>
        </p:nvSpPr>
        <p:spPr/>
        <p:txBody>
          <a:bodyPr/>
          <a:lstStyle>
            <a:lvl1pPr>
              <a:defRPr/>
            </a:lvl1pPr>
          </a:lstStyle>
          <a:p>
            <a:fld id="{B9FFE9B7-E3FE-DB49-ACB3-3109095BC619}" type="slidenum">
              <a:rPr lang="fr-FR" smtClean="0"/>
              <a:pPr/>
              <a:t>‹#›</a:t>
            </a:fld>
            <a:endParaRPr lang="fr-FR"/>
          </a:p>
        </p:txBody>
      </p:sp>
    </p:spTree>
    <p:extLst>
      <p:ext uri="{BB962C8B-B14F-4D97-AF65-F5344CB8AC3E}">
        <p14:creationId xmlns:p14="http://schemas.microsoft.com/office/powerpoint/2010/main" val="250311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Billede med billedtekst">
    <p:spTree>
      <p:nvGrpSpPr>
        <p:cNvPr id="1" name=""/>
        <p:cNvGrpSpPr/>
        <p:nvPr/>
      </p:nvGrpSpPr>
      <p:grpSpPr>
        <a:xfrm>
          <a:off x="0" y="0"/>
          <a:ext cx="0" cy="0"/>
          <a:chOff x="0" y="0"/>
          <a:chExt cx="0" cy="0"/>
        </a:xfrm>
      </p:grpSpPr>
      <p:sp>
        <p:nvSpPr>
          <p:cNvPr id="3" name="Pladsholder til billede 2"/>
          <p:cNvSpPr>
            <a:spLocks noGrp="1"/>
          </p:cNvSpPr>
          <p:nvPr>
            <p:ph type="pic" idx="1"/>
          </p:nvPr>
        </p:nvSpPr>
        <p:spPr>
          <a:xfrm>
            <a:off x="0" y="0"/>
            <a:ext cx="9144000" cy="6858000"/>
          </a:xfrm>
        </p:spPr>
        <p:txBody>
          <a:bodyPr lIns="720000" tIns="720000" rtlCol="0">
            <a:normAutofit/>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Faire glisser l'image vers l'espace réservé ou cliquer sur l'icône pour l'ajouter</a:t>
            </a:r>
            <a:endParaRPr lang="da-DK" noProof="0" dirty="0"/>
          </a:p>
        </p:txBody>
      </p:sp>
      <p:sp>
        <p:nvSpPr>
          <p:cNvPr id="9" name="Pladsholder til titel 1"/>
          <p:cNvSpPr>
            <a:spLocks noGrp="1"/>
          </p:cNvSpPr>
          <p:nvPr>
            <p:ph type="title"/>
          </p:nvPr>
        </p:nvSpPr>
        <p:spPr bwMode="auto">
          <a:xfrm>
            <a:off x="4419600" y="3611880"/>
            <a:ext cx="4724400" cy="1057588"/>
          </a:xfrm>
          <a:prstGeom prst="rect">
            <a:avLst/>
          </a:prstGeom>
          <a:solidFill>
            <a:schemeClr val="tx1"/>
          </a:solidFill>
          <a:ln w="9525">
            <a:noFill/>
            <a:miter lim="800000"/>
            <a:headEnd/>
            <a:tailEnd/>
          </a:ln>
        </p:spPr>
        <p:txBody>
          <a:bodyPr vert="horz" wrap="square" lIns="216000" tIns="0" rIns="91440" bIns="72000" numCol="1" anchor="ctr" anchorCtr="0" compatLnSpc="1">
            <a:prstTxWarp prst="textNoShape">
              <a:avLst/>
            </a:prstTxWarp>
            <a:spAutoFit/>
          </a:bodyPr>
          <a:lstStyle>
            <a:lvl1pPr>
              <a:defRPr cap="none"/>
            </a:lvl1pPr>
          </a:lstStyle>
          <a:p>
            <a:pPr lvl="0"/>
            <a:r>
              <a:rPr lang="en-US" smtClean="0"/>
              <a:t>Cliquez et modifiez le titre</a:t>
            </a:r>
            <a:endParaRPr lang="da-DK" dirty="0"/>
          </a:p>
        </p:txBody>
      </p:sp>
      <p:sp>
        <p:nvSpPr>
          <p:cNvPr id="4" name="Pladsholder til dato 4"/>
          <p:cNvSpPr>
            <a:spLocks noGrp="1"/>
          </p:cNvSpPr>
          <p:nvPr>
            <p:ph type="dt" sz="half" idx="10"/>
          </p:nvPr>
        </p:nvSpPr>
        <p:spPr/>
        <p:txBody>
          <a:bodyPr/>
          <a:lstStyle>
            <a:lvl1pPr>
              <a:defRPr/>
            </a:lvl1pPr>
          </a:lstStyle>
          <a:p>
            <a:fld id="{1CFDA510-1D44-3145-A611-936198C27E56}" type="datetimeFigureOut">
              <a:rPr lang="fr-FR" smtClean="0"/>
              <a:pPr/>
              <a:t>11/29/11</a:t>
            </a:fld>
            <a:endParaRPr lang="fr-FR"/>
          </a:p>
        </p:txBody>
      </p:sp>
      <p:sp>
        <p:nvSpPr>
          <p:cNvPr id="5" name="Pladsholder til diasnummer 5"/>
          <p:cNvSpPr>
            <a:spLocks noGrp="1"/>
          </p:cNvSpPr>
          <p:nvPr>
            <p:ph type="sldNum" sz="quarter" idx="11"/>
          </p:nvPr>
        </p:nvSpPr>
        <p:spPr/>
        <p:txBody>
          <a:bodyPr/>
          <a:lstStyle>
            <a:lvl1pPr>
              <a:defRPr/>
            </a:lvl1pPr>
          </a:lstStyle>
          <a:p>
            <a:fld id="{B9FFE9B7-E3FE-DB49-ACB3-3109095BC619}" type="slidenum">
              <a:rPr lang="fr-FR" smtClean="0"/>
              <a:pPr/>
              <a:t>‹#›</a:t>
            </a:fld>
            <a:endParaRPr lang="fr-FR"/>
          </a:p>
        </p:txBody>
      </p:sp>
    </p:spTree>
    <p:extLst>
      <p:ext uri="{BB962C8B-B14F-4D97-AF65-F5344CB8AC3E}">
        <p14:creationId xmlns:p14="http://schemas.microsoft.com/office/powerpoint/2010/main" val="8422576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367E8-C59A-F84C-AAAE-7C06AB1E6376}" type="datetimeFigureOut">
              <a:rPr lang="en-US" smtClean="0"/>
              <a:t>11/29/11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FF94A-B3C1-384D-8461-B2C6CBE839C0}" type="slidenum">
              <a:rPr lang="en-US" smtClean="0"/>
              <a:t>‹#›</a:t>
            </a:fld>
            <a:endParaRPr lang="en-US"/>
          </a:p>
        </p:txBody>
      </p:sp>
    </p:spTree>
    <p:extLst>
      <p:ext uri="{BB962C8B-B14F-4D97-AF65-F5344CB8AC3E}">
        <p14:creationId xmlns:p14="http://schemas.microsoft.com/office/powerpoint/2010/main" val="3632789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gif"/><Relationship Id="rId4" Type="http://schemas.openxmlformats.org/officeDocument/2006/relationships/image" Target="../media/image12.jpe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image" Target="../media/image18.emf"/><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9.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1.emf"/></Relationships>
</file>

<file path=ppt/slides/_rels/slide29.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gif"/></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1.gif"/></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8.png"/><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30.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3.xml"/><Relationship Id="rId3" Type="http://schemas.openxmlformats.org/officeDocument/2006/relationships/image" Target="../media/image30.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30.emf"/></Relationships>
</file>

<file path=ppt/slides/_rels/slide47.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1.gif"/><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3" Type="http://schemas.openxmlformats.org/officeDocument/2006/relationships/image" Target="../media/image31.emf"/><Relationship Id="rId4"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1.gif"/></Relationships>
</file>

<file path=ppt/slides/_rels/slide56.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11" Type="http://schemas.openxmlformats.org/officeDocument/2006/relationships/image" Target="../media/image43.png"/><Relationship Id="rId12" Type="http://schemas.openxmlformats.org/officeDocument/2006/relationships/image" Target="../media/image44.jpeg"/><Relationship Id="rId13" Type="http://schemas.openxmlformats.org/officeDocument/2006/relationships/image" Target="../media/image45.jpeg"/><Relationship Id="rId14" Type="http://schemas.openxmlformats.org/officeDocument/2006/relationships/image" Target="../media/image46.png"/><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36.png"/><Relationship Id="rId4" Type="http://schemas.openxmlformats.org/officeDocument/2006/relationships/image" Target="../media/image37.jpeg"/><Relationship Id="rId5" Type="http://schemas.openxmlformats.org/officeDocument/2006/relationships/image" Target="../media/image38.jpeg"/><Relationship Id="rId6" Type="http://schemas.openxmlformats.org/officeDocument/2006/relationships/image" Target="../media/image39.jpeg"/><Relationship Id="rId7" Type="http://schemas.openxmlformats.org/officeDocument/2006/relationships/image" Target="../media/image40.jpeg"/><Relationship Id="rId8" Type="http://schemas.openxmlformats.org/officeDocument/2006/relationships/image" Target="../media/image2.png"/><Relationship Id="rId9" Type="http://schemas.openxmlformats.org/officeDocument/2006/relationships/image" Target="../media/image41.png"/><Relationship Id="rId10" Type="http://schemas.openxmlformats.org/officeDocument/2006/relationships/image" Target="../media/image42.png"/></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51.emf"/></Relationships>
</file>

<file path=ppt/slides/_rels/slide62.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gi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1.gif"/></Relationships>
</file>

<file path=ppt/slides/_rels/slide65.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1.gi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53.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54.jpeg"/></Relationships>
</file>

<file path=ppt/slides/_rels/slide69.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9.emf"/><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55.png"/><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gi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gi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1.gi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57.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1.gif"/></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1.gif"/><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image" Target="../media/image61.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62.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63.emf"/></Relationships>
</file>

<file path=ppt/slides/_rels/slide8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9.png"/><Relationship Id="rId5" Type="http://schemas.openxmlformats.org/officeDocument/2006/relationships/image" Target="../media/image1.gif"/><Relationship Id="rId1" Type="http://schemas.openxmlformats.org/officeDocument/2006/relationships/slideLayout" Target="../slideLayouts/slideLayout12.xml"/><Relationship Id="rId2" Type="http://schemas.openxmlformats.org/officeDocument/2006/relationships/notesSlide" Target="../notesSlides/notesSlide81.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1.gif"/><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68.emf"/></Relationships>
</file>

<file path=ppt/slides/_rels/slide88.xml.rels><?xml version="1.0" encoding="UTF-8" standalone="yes"?>
<Relationships xmlns="http://schemas.openxmlformats.org/package/2006/relationships"><Relationship Id="rId3" Type="http://schemas.openxmlformats.org/officeDocument/2006/relationships/image" Target="../media/image69.emf"/><Relationship Id="rId4" Type="http://schemas.openxmlformats.org/officeDocument/2006/relationships/image" Target="../media/image1.gif"/><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 Id="rId3" Type="http://schemas.openxmlformats.org/officeDocument/2006/relationships/image" Target="../media/image70.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 Id="rId3" Type="http://schemas.openxmlformats.org/officeDocument/2006/relationships/image" Target="../media/image71.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1.gif"/></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5.jpeg"/><Relationship Id="rId5" Type="http://schemas.openxmlformats.org/officeDocument/2006/relationships/image" Target="../media/image1.gif"/><Relationship Id="rId1" Type="http://schemas.openxmlformats.org/officeDocument/2006/relationships/slideLayout" Target="../slideLayouts/slideLayout6.xml"/><Relationship Id="rId2" Type="http://schemas.openxmlformats.org/officeDocument/2006/relationships/notesSlide" Target="../notesSlides/notesSlide89.xml"/></Relationships>
</file>

<file path=ppt/slides/_rels/slide9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6.png"/><Relationship Id="rId5" Type="http://schemas.openxmlformats.org/officeDocument/2006/relationships/image" Target="../media/image55.png"/><Relationship Id="rId6" Type="http://schemas.openxmlformats.org/officeDocument/2006/relationships/image" Target="../media/image1.gif"/><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emf"/><Relationship Id="rId3" Type="http://schemas.openxmlformats.org/officeDocument/2006/relationships/image" Target="../media/image1.gif"/></Relationships>
</file>

<file path=ppt/slides/_rels/slide97.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73.PNG"/><Relationship Id="rId5"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8.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73.PNG"/><Relationship Id="rId5"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9.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1.gif"/><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00.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74.PNG"/><Relationship Id="rId5"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01.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74.PNG"/><Relationship Id="rId5"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7.xml"/><Relationship Id="rId3" Type="http://schemas.openxmlformats.org/officeDocument/2006/relationships/image" Target="../media/image1.gif"/></Relationships>
</file>

<file path=ppt/slides/_rels/slide103.xml.rels><?xml version="1.0" encoding="UTF-8" standalone="yes"?>
<Relationships xmlns="http://schemas.openxmlformats.org/package/2006/relationships"><Relationship Id="rId3" Type="http://schemas.openxmlformats.org/officeDocument/2006/relationships/image" Target="../media/image75.emf"/><Relationship Id="rId4" Type="http://schemas.openxmlformats.org/officeDocument/2006/relationships/image" Target="../media/image1.gif"/><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4.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jpg"/><Relationship Id="rId6" Type="http://schemas.openxmlformats.org/officeDocument/2006/relationships/image" Target="../media/image79.emf"/><Relationship Id="rId1" Type="http://schemas.openxmlformats.org/officeDocument/2006/relationships/slideLayout" Target="../slideLayouts/slideLayout6.xml"/><Relationship Id="rId2" Type="http://schemas.openxmlformats.org/officeDocument/2006/relationships/notesSlide" Target="../notesSlides/notesSlide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t>Using</a:t>
            </a:r>
            <a:br>
              <a:rPr lang="en-US" sz="4000" dirty="0" smtClean="0"/>
            </a:br>
            <a:r>
              <a:rPr lang="en-US" sz="4000" dirty="0" smtClean="0"/>
              <a:t>Infrastructure Awareness</a:t>
            </a:r>
            <a:br>
              <a:rPr lang="en-US" sz="4000" dirty="0" smtClean="0"/>
            </a:br>
            <a:r>
              <a:rPr lang="en-US" sz="4000" dirty="0" smtClean="0"/>
              <a:t>to </a:t>
            </a:r>
            <a:r>
              <a:rPr lang="en-US" sz="4000" dirty="0"/>
              <a:t>Support the Recruitment of </a:t>
            </a:r>
            <a:r>
              <a:rPr lang="en-US" sz="4000" dirty="0" smtClean="0"/>
              <a:t/>
            </a:r>
            <a:br>
              <a:rPr lang="en-US" sz="4000" dirty="0" smtClean="0"/>
            </a:br>
            <a:r>
              <a:rPr lang="en-US" sz="4000" dirty="0" smtClean="0"/>
              <a:t>Volunteer </a:t>
            </a:r>
            <a:r>
              <a:rPr lang="en-US" sz="4000" dirty="0"/>
              <a:t>Computing Participants</a:t>
            </a:r>
          </a:p>
        </p:txBody>
      </p:sp>
      <p:sp>
        <p:nvSpPr>
          <p:cNvPr id="3" name="Rectangle 2"/>
          <p:cNvSpPr/>
          <p:nvPr/>
        </p:nvSpPr>
        <p:spPr>
          <a:xfrm>
            <a:off x="4935421" y="6505461"/>
            <a:ext cx="4208579" cy="369332"/>
          </a:xfrm>
          <a:prstGeom prst="rect">
            <a:avLst/>
          </a:prstGeom>
        </p:spPr>
        <p:txBody>
          <a:bodyPr wrap="none">
            <a:spAutoFit/>
          </a:bodyPr>
          <a:lstStyle/>
          <a:p>
            <a:pPr algn="r"/>
            <a:r>
              <a:rPr lang="en-US" i="1" dirty="0"/>
              <a:t>Juan David Hincapié-</a:t>
            </a:r>
            <a:r>
              <a:rPr lang="en-US" i="1" dirty="0" smtClean="0"/>
              <a:t>Ramos – </a:t>
            </a:r>
            <a:r>
              <a:rPr lang="en-US" i="1" dirty="0" err="1" smtClean="0"/>
              <a:t>jdhr@itu.dk</a:t>
            </a:r>
            <a:endParaRPr lang="en-US" i="1" dirty="0"/>
          </a:p>
        </p:txBody>
      </p:sp>
      <p:sp>
        <p:nvSpPr>
          <p:cNvPr id="4" name="Rectangle 3"/>
          <p:cNvSpPr/>
          <p:nvPr/>
        </p:nvSpPr>
        <p:spPr>
          <a:xfrm>
            <a:off x="1725999" y="858811"/>
            <a:ext cx="2846001" cy="646331"/>
          </a:xfrm>
          <a:prstGeom prst="rect">
            <a:avLst/>
          </a:prstGeom>
        </p:spPr>
        <p:txBody>
          <a:bodyPr wrap="none">
            <a:spAutoFit/>
          </a:bodyPr>
          <a:lstStyle/>
          <a:p>
            <a:pPr algn="r"/>
            <a:r>
              <a:rPr lang="en-US" i="1" dirty="0" smtClean="0">
                <a:solidFill>
                  <a:schemeClr val="bg1">
                    <a:lumMod val="65000"/>
                  </a:schemeClr>
                </a:solidFill>
              </a:rPr>
              <a:t>29/Nov - 2011</a:t>
            </a:r>
            <a:br>
              <a:rPr lang="en-US" i="1" dirty="0" smtClean="0">
                <a:solidFill>
                  <a:schemeClr val="bg1">
                    <a:lumMod val="65000"/>
                  </a:schemeClr>
                </a:solidFill>
              </a:rPr>
            </a:br>
            <a:r>
              <a:rPr lang="en-US" i="1" dirty="0" smtClean="0">
                <a:solidFill>
                  <a:schemeClr val="bg1">
                    <a:lumMod val="65000"/>
                  </a:schemeClr>
                </a:solidFill>
              </a:rPr>
              <a:t>Defense of PhD Dissertation</a:t>
            </a:r>
            <a:endParaRPr lang="en-US" i="1" dirty="0">
              <a:solidFill>
                <a:schemeClr val="bg1">
                  <a:lumMod val="65000"/>
                </a:schemeClr>
              </a:solidFill>
            </a:endParaRP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0395918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solidFill>
                  <a:schemeClr val="bg1">
                    <a:lumMod val="75000"/>
                  </a:schemeClr>
                </a:solidFill>
              </a:rPr>
              <a:t>Using</a:t>
            </a:r>
            <a:br>
              <a:rPr lang="en-US" sz="4000" dirty="0" smtClean="0">
                <a:solidFill>
                  <a:schemeClr val="bg1">
                    <a:lumMod val="75000"/>
                  </a:schemeClr>
                </a:solidFill>
              </a:rPr>
            </a:br>
            <a:r>
              <a:rPr lang="en-US" sz="4000" dirty="0" smtClean="0">
                <a:solidFill>
                  <a:schemeClr val="bg1">
                    <a:lumMod val="75000"/>
                  </a:schemeClr>
                </a:solidFill>
              </a:rPr>
              <a:t>Infrastructure Awareness</a:t>
            </a:r>
            <a:br>
              <a:rPr lang="en-US" sz="4000" dirty="0" smtClean="0">
                <a:solidFill>
                  <a:schemeClr val="bg1">
                    <a:lumMod val="75000"/>
                  </a:schemeClr>
                </a:solidFill>
              </a:rPr>
            </a:br>
            <a:r>
              <a:rPr lang="en-US" sz="4000" dirty="0" smtClean="0">
                <a:solidFill>
                  <a:schemeClr val="bg1">
                    <a:lumMod val="75000"/>
                  </a:schemeClr>
                </a:solidFill>
              </a:rPr>
              <a:t>to </a:t>
            </a:r>
            <a:r>
              <a:rPr lang="en-US" sz="4000" dirty="0">
                <a:solidFill>
                  <a:schemeClr val="bg1">
                    <a:lumMod val="75000"/>
                  </a:schemeClr>
                </a:solidFill>
              </a:rPr>
              <a:t>Support the Recruitment of </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Volunteer </a:t>
            </a:r>
            <a:r>
              <a:rPr lang="en-US" sz="4000" dirty="0">
                <a:solidFill>
                  <a:schemeClr val="bg1">
                    <a:lumMod val="75000"/>
                  </a:schemeClr>
                </a:solidFill>
              </a:rPr>
              <a:t>Computing Participants</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2619383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solidFill>
                  <a:schemeClr val="bg1">
                    <a:lumMod val="75000"/>
                  </a:schemeClr>
                </a:solidFill>
              </a:rPr>
              <a:t>Using</a:t>
            </a:r>
            <a:br>
              <a:rPr lang="en-US" sz="4000" dirty="0" smtClean="0">
                <a:solidFill>
                  <a:schemeClr val="bg1">
                    <a:lumMod val="75000"/>
                  </a:schemeClr>
                </a:solidFill>
              </a:rPr>
            </a:br>
            <a:r>
              <a:rPr lang="en-US" sz="4000" dirty="0" smtClean="0">
                <a:solidFill>
                  <a:schemeClr val="bg1">
                    <a:lumMod val="75000"/>
                  </a:schemeClr>
                </a:solidFill>
              </a:rPr>
              <a:t>Infrastructure Awareness</a:t>
            </a:r>
            <a:br>
              <a:rPr lang="en-US" sz="4000" dirty="0" smtClean="0">
                <a:solidFill>
                  <a:schemeClr val="bg1">
                    <a:lumMod val="75000"/>
                  </a:schemeClr>
                </a:solidFill>
              </a:rPr>
            </a:br>
            <a:r>
              <a:rPr lang="en-US" sz="4000" dirty="0" smtClean="0">
                <a:solidFill>
                  <a:schemeClr val="bg1">
                    <a:lumMod val="75000"/>
                  </a:schemeClr>
                </a:solidFill>
              </a:rPr>
              <a:t>to </a:t>
            </a:r>
            <a:r>
              <a:rPr lang="en-US" sz="4000" dirty="0">
                <a:solidFill>
                  <a:schemeClr val="bg1">
                    <a:lumMod val="75000"/>
                  </a:schemeClr>
                </a:solidFill>
              </a:rPr>
              <a:t>Support the Recruitment of </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rgbClr val="000000"/>
                </a:solidFill>
              </a:rPr>
              <a:t>Volunteer </a:t>
            </a:r>
            <a:r>
              <a:rPr lang="en-US" sz="4000" dirty="0">
                <a:solidFill>
                  <a:srgbClr val="000000"/>
                </a:solidFill>
              </a:rPr>
              <a:t>Computing</a:t>
            </a:r>
            <a:r>
              <a:rPr lang="en-US" sz="4000" dirty="0">
                <a:solidFill>
                  <a:schemeClr val="bg1">
                    <a:lumMod val="75000"/>
                  </a:schemeClr>
                </a:solidFill>
              </a:rPr>
              <a:t> Participants</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2307"/>
            <a:ext cx="2489532" cy="358662"/>
          </a:xfrm>
          <a:prstGeom prst="rect">
            <a:avLst/>
          </a:prstGeom>
        </p:spPr>
      </p:pic>
      <p:sp>
        <p:nvSpPr>
          <p:cNvPr id="8" name="Rectangle 7"/>
          <p:cNvSpPr/>
          <p:nvPr/>
        </p:nvSpPr>
        <p:spPr>
          <a:xfrm>
            <a:off x="8038697" y="6506972"/>
            <a:ext cx="1105303" cy="369332"/>
          </a:xfrm>
          <a:prstGeom prst="rect">
            <a:avLst/>
          </a:prstGeom>
        </p:spPr>
        <p:txBody>
          <a:bodyPr wrap="none" anchor="ctr">
            <a:spAutoFit/>
          </a:bodyPr>
          <a:lstStyle/>
          <a:p>
            <a:pPr algn="r"/>
            <a:r>
              <a:rPr lang="en-US" i="1" dirty="0" smtClean="0"/>
              <a:t>[Context]</a:t>
            </a:r>
            <a:endParaRPr lang="en-US" i="1" dirty="0"/>
          </a:p>
        </p:txBody>
      </p:sp>
    </p:spTree>
    <p:extLst>
      <p:ext uri="{BB962C8B-B14F-4D97-AF65-F5344CB8AC3E}">
        <p14:creationId xmlns:p14="http://schemas.microsoft.com/office/powerpoint/2010/main" val="20810883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solidFill>
                  <a:schemeClr val="bg1">
                    <a:lumMod val="75000"/>
                  </a:schemeClr>
                </a:solidFill>
              </a:rPr>
              <a:t>Using</a:t>
            </a:r>
            <a:br>
              <a:rPr lang="en-US" sz="4000" dirty="0" smtClean="0">
                <a:solidFill>
                  <a:schemeClr val="bg1">
                    <a:lumMod val="75000"/>
                  </a:schemeClr>
                </a:solidFill>
              </a:rPr>
            </a:br>
            <a:r>
              <a:rPr lang="en-US" sz="4000" dirty="0" smtClean="0">
                <a:solidFill>
                  <a:schemeClr val="bg1">
                    <a:lumMod val="75000"/>
                  </a:schemeClr>
                </a:solidFill>
              </a:rPr>
              <a:t>Infrastructure Awareness</a:t>
            </a:r>
            <a:br>
              <a:rPr lang="en-US" sz="4000" dirty="0" smtClean="0">
                <a:solidFill>
                  <a:schemeClr val="bg1">
                    <a:lumMod val="75000"/>
                  </a:schemeClr>
                </a:solidFill>
              </a:rPr>
            </a:br>
            <a:r>
              <a:rPr lang="en-US" sz="4000" dirty="0" smtClean="0">
                <a:solidFill>
                  <a:schemeClr val="bg1">
                    <a:lumMod val="75000"/>
                  </a:schemeClr>
                </a:solidFill>
              </a:rPr>
              <a:t>to </a:t>
            </a:r>
            <a:r>
              <a:rPr lang="en-US" sz="4000" dirty="0">
                <a:solidFill>
                  <a:schemeClr val="bg1">
                    <a:lumMod val="75000"/>
                  </a:schemeClr>
                </a:solidFill>
              </a:rPr>
              <a:t>Support the </a:t>
            </a:r>
            <a:r>
              <a:rPr lang="en-US" sz="4000" dirty="0"/>
              <a:t>Recruitment of </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Volunteer </a:t>
            </a:r>
            <a:r>
              <a:rPr lang="en-US" sz="4000" dirty="0">
                <a:solidFill>
                  <a:schemeClr val="bg1">
                    <a:lumMod val="75000"/>
                  </a:schemeClr>
                </a:solidFill>
              </a:rPr>
              <a:t>Computing </a:t>
            </a:r>
            <a:r>
              <a:rPr lang="en-US" sz="4000" dirty="0">
                <a:solidFill>
                  <a:srgbClr val="000000"/>
                </a:solidFill>
              </a:rPr>
              <a:t>Participants</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4" name="Rectangle 3"/>
          <p:cNvSpPr/>
          <p:nvPr/>
        </p:nvSpPr>
        <p:spPr>
          <a:xfrm>
            <a:off x="7979974" y="6506972"/>
            <a:ext cx="1164026" cy="369332"/>
          </a:xfrm>
          <a:prstGeom prst="rect">
            <a:avLst/>
          </a:prstGeom>
        </p:spPr>
        <p:txBody>
          <a:bodyPr wrap="none" anchor="ctr">
            <a:spAutoFit/>
          </a:bodyPr>
          <a:lstStyle/>
          <a:p>
            <a:pPr algn="r"/>
            <a:r>
              <a:rPr lang="en-US" i="1" dirty="0" smtClean="0">
                <a:solidFill>
                  <a:srgbClr val="000000"/>
                </a:solidFill>
              </a:rPr>
              <a:t>[Problem]</a:t>
            </a:r>
            <a:endParaRPr lang="en-US" i="1" dirty="0">
              <a:solidFill>
                <a:srgbClr val="000000"/>
              </a:solidFill>
            </a:endParaRPr>
          </a:p>
        </p:txBody>
      </p:sp>
    </p:spTree>
    <p:extLst>
      <p:ext uri="{BB962C8B-B14F-4D97-AF65-F5344CB8AC3E}">
        <p14:creationId xmlns:p14="http://schemas.microsoft.com/office/powerpoint/2010/main" val="374058853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solidFill>
                  <a:schemeClr val="bg1">
                    <a:lumMod val="75000"/>
                  </a:schemeClr>
                </a:solidFill>
              </a:rPr>
              <a:t>Using</a:t>
            </a:r>
            <a:br>
              <a:rPr lang="en-US" sz="4000" dirty="0" smtClean="0">
                <a:solidFill>
                  <a:schemeClr val="bg1">
                    <a:lumMod val="75000"/>
                  </a:schemeClr>
                </a:solidFill>
              </a:rPr>
            </a:br>
            <a:r>
              <a:rPr lang="en-US" sz="4000" dirty="0" smtClean="0">
                <a:solidFill>
                  <a:srgbClr val="000000"/>
                </a:solidFill>
              </a:rPr>
              <a:t>Infrastructure Awareness</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to </a:t>
            </a:r>
            <a:r>
              <a:rPr lang="en-US" sz="4000" dirty="0">
                <a:solidFill>
                  <a:schemeClr val="bg1">
                    <a:lumMod val="75000"/>
                  </a:schemeClr>
                </a:solidFill>
              </a:rPr>
              <a:t>Support the Recruitment of </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Volunteer </a:t>
            </a:r>
            <a:r>
              <a:rPr lang="en-US" sz="4000" dirty="0">
                <a:solidFill>
                  <a:schemeClr val="bg1">
                    <a:lumMod val="75000"/>
                  </a:schemeClr>
                </a:solidFill>
              </a:rPr>
              <a:t>Computing Participants</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4" name="Rectangle 3"/>
          <p:cNvSpPr/>
          <p:nvPr/>
        </p:nvSpPr>
        <p:spPr>
          <a:xfrm>
            <a:off x="6756833" y="6506972"/>
            <a:ext cx="2387167" cy="369332"/>
          </a:xfrm>
          <a:prstGeom prst="rect">
            <a:avLst/>
          </a:prstGeom>
        </p:spPr>
        <p:txBody>
          <a:bodyPr wrap="none" anchor="ctr">
            <a:spAutoFit/>
          </a:bodyPr>
          <a:lstStyle/>
          <a:p>
            <a:pPr algn="r"/>
            <a:r>
              <a:rPr lang="en-US" i="1" dirty="0" smtClean="0">
                <a:solidFill>
                  <a:srgbClr val="000000"/>
                </a:solidFill>
              </a:rPr>
              <a:t>[Conceptual Approach]</a:t>
            </a:r>
            <a:endParaRPr lang="en-US" i="1" dirty="0">
              <a:solidFill>
                <a:srgbClr val="000000"/>
              </a:solidFill>
            </a:endParaRPr>
          </a:p>
        </p:txBody>
      </p:sp>
    </p:spTree>
    <p:extLst>
      <p:ext uri="{BB962C8B-B14F-4D97-AF65-F5344CB8AC3E}">
        <p14:creationId xmlns:p14="http://schemas.microsoft.com/office/powerpoint/2010/main" val="20810883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51728"/>
            <a:ext cx="9144000" cy="2554545"/>
          </a:xfrm>
          <a:prstGeom prst="rect">
            <a:avLst/>
          </a:prstGeom>
        </p:spPr>
        <p:txBody>
          <a:bodyPr wrap="square" anchor="ctr">
            <a:spAutoFit/>
          </a:bodyPr>
          <a:lstStyle/>
          <a:p>
            <a:pPr algn="ctr"/>
            <a:r>
              <a:rPr lang="en-US" sz="4000" dirty="0" smtClean="0">
                <a:solidFill>
                  <a:srgbClr val="000000"/>
                </a:solidFill>
              </a:rPr>
              <a:t>Using</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Infrastructure Awareness</a:t>
            </a:r>
            <a:br>
              <a:rPr lang="en-US" sz="4000" dirty="0" smtClean="0">
                <a:solidFill>
                  <a:schemeClr val="bg1">
                    <a:lumMod val="75000"/>
                  </a:schemeClr>
                </a:solidFill>
              </a:rPr>
            </a:br>
            <a:r>
              <a:rPr lang="en-US" sz="4000" dirty="0" smtClean="0">
                <a:solidFill>
                  <a:schemeClr val="bg1">
                    <a:lumMod val="75000"/>
                  </a:schemeClr>
                </a:solidFill>
              </a:rPr>
              <a:t>to </a:t>
            </a:r>
            <a:r>
              <a:rPr lang="en-US" sz="4000" dirty="0">
                <a:solidFill>
                  <a:schemeClr val="bg1">
                    <a:lumMod val="75000"/>
                  </a:schemeClr>
                </a:solidFill>
              </a:rPr>
              <a:t>Support the Recruitment of </a:t>
            </a:r>
            <a:r>
              <a:rPr lang="en-US" sz="4000" dirty="0" smtClean="0">
                <a:solidFill>
                  <a:schemeClr val="bg1">
                    <a:lumMod val="75000"/>
                  </a:schemeClr>
                </a:solidFill>
              </a:rPr>
              <a:t/>
            </a:r>
            <a:br>
              <a:rPr lang="en-US" sz="4000" dirty="0" smtClean="0">
                <a:solidFill>
                  <a:schemeClr val="bg1">
                    <a:lumMod val="75000"/>
                  </a:schemeClr>
                </a:solidFill>
              </a:rPr>
            </a:br>
            <a:r>
              <a:rPr lang="en-US" sz="4000" dirty="0" smtClean="0">
                <a:solidFill>
                  <a:schemeClr val="bg1">
                    <a:lumMod val="75000"/>
                  </a:schemeClr>
                </a:solidFill>
              </a:rPr>
              <a:t>Volunteer </a:t>
            </a:r>
            <a:r>
              <a:rPr lang="en-US" sz="4000" dirty="0">
                <a:solidFill>
                  <a:schemeClr val="bg1">
                    <a:lumMod val="75000"/>
                  </a:schemeClr>
                </a:solidFill>
              </a:rPr>
              <a:t>Computing Participants</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4" name="Rectangle 3"/>
          <p:cNvSpPr/>
          <p:nvPr/>
        </p:nvSpPr>
        <p:spPr>
          <a:xfrm>
            <a:off x="5455470" y="6506972"/>
            <a:ext cx="3688530" cy="369332"/>
          </a:xfrm>
          <a:prstGeom prst="rect">
            <a:avLst/>
          </a:prstGeom>
        </p:spPr>
        <p:txBody>
          <a:bodyPr wrap="none" anchor="ctr">
            <a:spAutoFit/>
          </a:bodyPr>
          <a:lstStyle/>
          <a:p>
            <a:pPr algn="r"/>
            <a:r>
              <a:rPr lang="en-US" i="1" dirty="0" smtClean="0">
                <a:solidFill>
                  <a:srgbClr val="000000"/>
                </a:solidFill>
              </a:rPr>
              <a:t>[Design + Development + Evaluation]</a:t>
            </a:r>
            <a:endParaRPr lang="en-US" i="1" dirty="0">
              <a:solidFill>
                <a:srgbClr val="000000"/>
              </a:solidFill>
            </a:endParaRPr>
          </a:p>
        </p:txBody>
      </p:sp>
    </p:spTree>
    <p:extLst>
      <p:ext uri="{BB962C8B-B14F-4D97-AF65-F5344CB8AC3E}">
        <p14:creationId xmlns:p14="http://schemas.microsoft.com/office/powerpoint/2010/main" val="167784886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638"/>
            <a:ext cx="8229600" cy="6427748"/>
          </a:xfrm>
        </p:spPr>
        <p:txBody>
          <a:bodyPr>
            <a:normAutofit/>
          </a:bodyPr>
          <a:lstStyle/>
          <a:p>
            <a:pPr marL="0" indent="0">
              <a:buNone/>
            </a:pPr>
            <a:r>
              <a:rPr lang="en-US" dirty="0" smtClean="0"/>
              <a:t>Part I – Introduction</a:t>
            </a:r>
          </a:p>
          <a:p>
            <a:r>
              <a:rPr lang="en-US" dirty="0" smtClean="0"/>
              <a:t>Volunteer Computing and </a:t>
            </a:r>
            <a:br>
              <a:rPr lang="en-US" dirty="0" smtClean="0"/>
            </a:br>
            <a:r>
              <a:rPr lang="en-US" dirty="0" smtClean="0"/>
              <a:t>Participative Computational Infrastructures</a:t>
            </a:r>
          </a:p>
          <a:p>
            <a:r>
              <a:rPr lang="en-US" dirty="0" smtClean="0"/>
              <a:t>Participant Recruitment</a:t>
            </a:r>
          </a:p>
          <a:p>
            <a:r>
              <a:rPr lang="en-US" dirty="0" smtClean="0"/>
              <a:t>Existing Research</a:t>
            </a:r>
          </a:p>
          <a:p>
            <a:r>
              <a:rPr lang="en-US" dirty="0" smtClean="0"/>
              <a:t>Infrastructures and Invisibility</a:t>
            </a:r>
          </a:p>
          <a:p>
            <a:r>
              <a:rPr lang="en-US" dirty="0" smtClean="0"/>
              <a:t>Infrastructure Awareness</a:t>
            </a:r>
          </a:p>
          <a:p>
            <a:pPr marL="0" indent="0">
              <a:buNone/>
            </a:pPr>
            <a:r>
              <a:rPr lang="en-US" dirty="0" smtClean="0"/>
              <a:t/>
            </a:r>
            <a:br>
              <a:rPr lang="en-US" dirty="0" smtClean="0"/>
            </a:br>
            <a:r>
              <a:rPr lang="en-US" dirty="0" smtClean="0">
                <a:solidFill>
                  <a:schemeClr val="bg1">
                    <a:lumMod val="75000"/>
                  </a:schemeClr>
                </a:solidFill>
              </a:rPr>
              <a:t>Part II – Design</a:t>
            </a:r>
          </a:p>
          <a:p>
            <a:pPr marL="0" indent="0">
              <a:buNone/>
            </a:pPr>
            <a:r>
              <a:rPr lang="en-US" dirty="0" smtClean="0">
                <a:solidFill>
                  <a:schemeClr val="bg1">
                    <a:lumMod val="75000"/>
                  </a:schemeClr>
                </a:solidFill>
              </a:rPr>
              <a:t>Part III – Evaluation</a:t>
            </a:r>
          </a:p>
          <a:p>
            <a:pPr marL="0" indent="0">
              <a:buNone/>
            </a:pPr>
            <a:r>
              <a:rPr lang="en-US" dirty="0" smtClean="0">
                <a:solidFill>
                  <a:schemeClr val="bg1">
                    <a:lumMod val="75000"/>
                  </a:schemeClr>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6690288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638"/>
            <a:ext cx="8229600" cy="6427748"/>
          </a:xfrm>
        </p:spPr>
        <p:txBody>
          <a:bodyPr>
            <a:normAutofit/>
          </a:bodyPr>
          <a:lstStyle/>
          <a:p>
            <a:pPr marL="0" indent="0">
              <a:buNone/>
            </a:pPr>
            <a:r>
              <a:rPr lang="en-US" dirty="0" smtClean="0">
                <a:solidFill>
                  <a:srgbClr val="BFBFBF"/>
                </a:solidFill>
              </a:rPr>
              <a:t>Part I – Introduction</a:t>
            </a:r>
          </a:p>
          <a:p>
            <a:pPr marL="0" indent="0">
              <a:buNone/>
            </a:pPr>
            <a:r>
              <a:rPr lang="en-US" dirty="0" smtClean="0"/>
              <a:t>Part II – Design</a:t>
            </a:r>
          </a:p>
          <a:p>
            <a:r>
              <a:rPr lang="en-US" dirty="0" smtClean="0"/>
              <a:t>Fieldwork Studies</a:t>
            </a:r>
          </a:p>
          <a:p>
            <a:r>
              <a:rPr lang="en-US" dirty="0" smtClean="0"/>
              <a:t>Design Process</a:t>
            </a:r>
          </a:p>
          <a:p>
            <a:r>
              <a:rPr lang="en-US" dirty="0" err="1" smtClean="0"/>
              <a:t>GridOrbit</a:t>
            </a:r>
            <a:r>
              <a:rPr lang="en-US" dirty="0" smtClean="0"/>
              <a:t> Public Displays</a:t>
            </a:r>
          </a:p>
          <a:p>
            <a:r>
              <a:rPr lang="en-US" dirty="0" err="1" smtClean="0"/>
              <a:t>GridOrbit</a:t>
            </a:r>
            <a:r>
              <a:rPr lang="en-US" dirty="0" smtClean="0"/>
              <a:t> Notification System</a:t>
            </a:r>
          </a:p>
          <a:p>
            <a:endParaRPr lang="en-US" dirty="0" smtClean="0"/>
          </a:p>
          <a:p>
            <a:pPr marL="0" indent="0">
              <a:buNone/>
            </a:pPr>
            <a:r>
              <a:rPr lang="en-US" dirty="0" smtClean="0">
                <a:solidFill>
                  <a:srgbClr val="BFBFBF"/>
                </a:solidFill>
              </a:rPr>
              <a:t>Part III – Evaluation</a:t>
            </a:r>
          </a:p>
          <a:p>
            <a:pPr marL="0" indent="0">
              <a:buNone/>
            </a:pPr>
            <a:r>
              <a:rPr lang="en-US" dirty="0" smtClean="0">
                <a:solidFill>
                  <a:srgbClr val="BFBFBF"/>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03878694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7213"/>
            <a:ext cx="8229600" cy="6427748"/>
          </a:xfrm>
        </p:spPr>
        <p:txBody>
          <a:bodyPr>
            <a:normAutofit lnSpcReduction="10000"/>
          </a:bodyPr>
          <a:lstStyle/>
          <a:p>
            <a:pPr marL="0" indent="0">
              <a:buNone/>
            </a:pPr>
            <a:r>
              <a:rPr lang="en-US" dirty="0" smtClean="0">
                <a:solidFill>
                  <a:srgbClr val="BFBFBF"/>
                </a:solidFill>
              </a:rPr>
              <a:t>Part I – Introduction</a:t>
            </a:r>
          </a:p>
          <a:p>
            <a:pPr marL="0" indent="0">
              <a:buNone/>
            </a:pPr>
            <a:r>
              <a:rPr lang="en-US" dirty="0" smtClean="0">
                <a:solidFill>
                  <a:srgbClr val="BFBFBF"/>
                </a:solidFill>
              </a:rPr>
              <a:t>Part II – Design</a:t>
            </a:r>
          </a:p>
          <a:p>
            <a:pPr marL="0" indent="0">
              <a:buNone/>
            </a:pPr>
            <a:r>
              <a:rPr lang="en-US" dirty="0" smtClean="0"/>
              <a:t>Part III – Evaluation</a:t>
            </a:r>
          </a:p>
          <a:p>
            <a:r>
              <a:rPr lang="en-US" dirty="0" smtClean="0"/>
              <a:t>Study Setup</a:t>
            </a:r>
          </a:p>
          <a:p>
            <a:r>
              <a:rPr lang="en-US" dirty="0" smtClean="0"/>
              <a:t>Quantitative Results</a:t>
            </a:r>
          </a:p>
          <a:p>
            <a:r>
              <a:rPr lang="en-US" dirty="0" smtClean="0"/>
              <a:t>Usage Patterns</a:t>
            </a:r>
          </a:p>
          <a:p>
            <a:r>
              <a:rPr lang="en-US" dirty="0" smtClean="0"/>
              <a:t>Adoption Impact</a:t>
            </a:r>
          </a:p>
          <a:p>
            <a:r>
              <a:rPr lang="en-US" dirty="0" err="1" smtClean="0"/>
              <a:t>GridOrbit</a:t>
            </a:r>
            <a:r>
              <a:rPr lang="en-US" dirty="0" smtClean="0"/>
              <a:t> Usage</a:t>
            </a:r>
          </a:p>
          <a:p>
            <a:r>
              <a:rPr lang="en-US" dirty="0" smtClean="0"/>
              <a:t>Motivations</a:t>
            </a:r>
            <a:endParaRPr lang="en-US" dirty="0"/>
          </a:p>
          <a:p>
            <a:pPr marL="0" indent="0">
              <a:buNone/>
            </a:pPr>
            <a:endParaRPr lang="en-US" dirty="0" smtClean="0"/>
          </a:p>
          <a:p>
            <a:pPr marL="0" indent="0">
              <a:buNone/>
            </a:pPr>
            <a:r>
              <a:rPr lang="en-US" dirty="0" smtClean="0">
                <a:solidFill>
                  <a:srgbClr val="BFBFBF"/>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00007593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7213"/>
            <a:ext cx="8229600" cy="6427748"/>
          </a:xfrm>
        </p:spPr>
        <p:txBody>
          <a:bodyPr>
            <a:normAutofit/>
          </a:bodyPr>
          <a:lstStyle/>
          <a:p>
            <a:pPr marL="0" indent="0">
              <a:buNone/>
            </a:pPr>
            <a:r>
              <a:rPr lang="en-US" dirty="0" smtClean="0">
                <a:solidFill>
                  <a:srgbClr val="BFBFBF"/>
                </a:solidFill>
              </a:rPr>
              <a:t>Part I – Introduction</a:t>
            </a:r>
          </a:p>
          <a:p>
            <a:pPr marL="0" indent="0">
              <a:buNone/>
            </a:pPr>
            <a:r>
              <a:rPr lang="en-US" dirty="0" smtClean="0">
                <a:solidFill>
                  <a:srgbClr val="BFBFBF"/>
                </a:solidFill>
              </a:rPr>
              <a:t>Part II – Design</a:t>
            </a:r>
          </a:p>
          <a:p>
            <a:pPr marL="0" indent="0">
              <a:buNone/>
            </a:pPr>
            <a:r>
              <a:rPr lang="en-US" dirty="0" smtClean="0">
                <a:solidFill>
                  <a:srgbClr val="BFBFBF"/>
                </a:solidFill>
              </a:rPr>
              <a:t>Part III – Evaluation</a:t>
            </a:r>
          </a:p>
          <a:p>
            <a:pPr marL="0" indent="0">
              <a:buNone/>
            </a:pPr>
            <a:r>
              <a:rPr lang="en-US" dirty="0" smtClean="0"/>
              <a:t>Part IV – Discussion </a:t>
            </a:r>
          </a:p>
          <a:p>
            <a:r>
              <a:rPr lang="en-US" dirty="0" smtClean="0">
                <a:solidFill>
                  <a:srgbClr val="000000"/>
                </a:solidFill>
              </a:rPr>
              <a:t>Hypotheses</a:t>
            </a:r>
          </a:p>
          <a:p>
            <a:r>
              <a:rPr lang="en-US" dirty="0" smtClean="0">
                <a:solidFill>
                  <a:srgbClr val="000000"/>
                </a:solidFill>
              </a:rPr>
              <a:t>Hypothesis Analysis</a:t>
            </a:r>
          </a:p>
          <a:p>
            <a:r>
              <a:rPr lang="en-US" dirty="0" smtClean="0">
                <a:solidFill>
                  <a:srgbClr val="000000"/>
                </a:solidFill>
              </a:rPr>
              <a:t>Volunteer Computing Case</a:t>
            </a:r>
          </a:p>
          <a:p>
            <a:r>
              <a:rPr lang="en-US" dirty="0" smtClean="0">
                <a:solidFill>
                  <a:srgbClr val="000000"/>
                </a:solidFill>
              </a:rPr>
              <a:t>A World of Infrastructures</a:t>
            </a:r>
          </a:p>
          <a:p>
            <a:r>
              <a:rPr lang="en-US" dirty="0" smtClean="0">
                <a:solidFill>
                  <a:srgbClr val="000000"/>
                </a:solidFill>
              </a:rPr>
              <a:t>Conclusions</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2634732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Introduction</a:t>
            </a:r>
            <a:endParaRPr lang="en-US" dirty="0"/>
          </a:p>
        </p:txBody>
      </p:sp>
      <p:sp>
        <p:nvSpPr>
          <p:cNvPr id="7" name="Subtitle 6"/>
          <p:cNvSpPr>
            <a:spLocks noGrp="1"/>
          </p:cNvSpPr>
          <p:nvPr>
            <p:ph type="subTitle" idx="1"/>
          </p:nvPr>
        </p:nvSpPr>
        <p:spPr/>
        <p:txBody>
          <a:bodyPr/>
          <a:lstStyle/>
          <a:p>
            <a:r>
              <a:rPr lang="en-US" dirty="0" smtClean="0"/>
              <a:t>Part I</a:t>
            </a:r>
            <a:endParaRPr lang="en-US" dirty="0"/>
          </a:p>
        </p:txBody>
      </p:sp>
    </p:spTree>
    <p:extLst>
      <p:ext uri="{BB962C8B-B14F-4D97-AF65-F5344CB8AC3E}">
        <p14:creationId xmlns:p14="http://schemas.microsoft.com/office/powerpoint/2010/main" val="23648712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638"/>
            <a:ext cx="8229600" cy="6427748"/>
          </a:xfrm>
        </p:spPr>
        <p:txBody>
          <a:bodyPr>
            <a:normAutofit/>
          </a:bodyPr>
          <a:lstStyle/>
          <a:p>
            <a:pPr marL="0" indent="0">
              <a:buNone/>
            </a:pPr>
            <a:r>
              <a:rPr lang="en-US" dirty="0" smtClean="0"/>
              <a:t>Part I – Introduction</a:t>
            </a:r>
          </a:p>
          <a:p>
            <a:r>
              <a:rPr lang="en-US" dirty="0" smtClean="0"/>
              <a:t>Volunteer Computing and </a:t>
            </a:r>
            <a:br>
              <a:rPr lang="en-US" dirty="0" smtClean="0"/>
            </a:br>
            <a:r>
              <a:rPr lang="en-US" dirty="0" smtClean="0"/>
              <a:t>Participative Computational Infrastructures</a:t>
            </a:r>
          </a:p>
          <a:p>
            <a:r>
              <a:rPr lang="en-US" dirty="0" smtClean="0"/>
              <a:t>Participant Recruitment</a:t>
            </a:r>
          </a:p>
          <a:p>
            <a:r>
              <a:rPr lang="en-US" dirty="0" smtClean="0"/>
              <a:t>Existing Research</a:t>
            </a:r>
          </a:p>
          <a:p>
            <a:r>
              <a:rPr lang="en-US" dirty="0" smtClean="0"/>
              <a:t>Infrastructures and Invisibility</a:t>
            </a:r>
          </a:p>
          <a:p>
            <a:r>
              <a:rPr lang="en-US" dirty="0" smtClean="0"/>
              <a:t>Infrastructure Awareness</a:t>
            </a:r>
          </a:p>
          <a:p>
            <a:pPr marL="0" indent="0">
              <a:buNone/>
            </a:pPr>
            <a:r>
              <a:rPr lang="en-US" dirty="0" smtClean="0"/>
              <a:t/>
            </a:r>
            <a:br>
              <a:rPr lang="en-US" dirty="0" smtClean="0"/>
            </a:br>
            <a:r>
              <a:rPr lang="en-US" dirty="0" smtClean="0">
                <a:solidFill>
                  <a:schemeClr val="bg1">
                    <a:lumMod val="75000"/>
                  </a:schemeClr>
                </a:solidFill>
              </a:rPr>
              <a:t>Part II – Design</a:t>
            </a:r>
          </a:p>
          <a:p>
            <a:pPr marL="0" indent="0">
              <a:buNone/>
            </a:pPr>
            <a:r>
              <a:rPr lang="en-US" dirty="0" smtClean="0">
                <a:solidFill>
                  <a:schemeClr val="bg1">
                    <a:lumMod val="75000"/>
                  </a:schemeClr>
                </a:solidFill>
              </a:rPr>
              <a:t>Part III – Evaluation</a:t>
            </a:r>
          </a:p>
          <a:p>
            <a:pPr marL="0" indent="0">
              <a:buNone/>
            </a:pPr>
            <a:r>
              <a:rPr lang="en-US" dirty="0" smtClean="0">
                <a:solidFill>
                  <a:schemeClr val="bg1">
                    <a:lumMod val="75000"/>
                  </a:schemeClr>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360651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5904876" y="4578376"/>
            <a:ext cx="1134152" cy="1134152"/>
          </a:xfrm>
          <a:prstGeom prst="rect">
            <a:avLst/>
          </a:prstGeom>
          <a:noFill/>
        </p:spPr>
      </p:pic>
      <p:cxnSp>
        <p:nvCxnSpPr>
          <p:cNvPr id="8" name="Straight Connector 7"/>
          <p:cNvCxnSpPr/>
          <p:nvPr/>
        </p:nvCxnSpPr>
        <p:spPr>
          <a:xfrm rot="16200000" flipH="1">
            <a:off x="6059847" y="435091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9" name="Group 51"/>
          <p:cNvGrpSpPr/>
          <p:nvPr/>
        </p:nvGrpSpPr>
        <p:grpSpPr>
          <a:xfrm>
            <a:off x="812402" y="1399750"/>
            <a:ext cx="1134152" cy="2045439"/>
            <a:chOff x="1491344" y="1676400"/>
            <a:chExt cx="1134152" cy="2045439"/>
          </a:xfrm>
        </p:grpSpPr>
        <p:pic>
          <p:nvPicPr>
            <p:cNvPr id="10"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1491344" y="1676400"/>
              <a:ext cx="1134152" cy="1134152"/>
            </a:xfrm>
            <a:prstGeom prst="rect">
              <a:avLst/>
            </a:prstGeom>
            <a:noFill/>
          </p:spPr>
        </p:pic>
        <p:cxnSp>
          <p:nvCxnSpPr>
            <p:cNvPr id="11" name="Straight Connector 10"/>
            <p:cNvCxnSpPr/>
            <p:nvPr/>
          </p:nvCxnSpPr>
          <p:spPr>
            <a:xfrm rot="5400000">
              <a:off x="1501525"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12" name="Group 52"/>
          <p:cNvGrpSpPr/>
          <p:nvPr/>
        </p:nvGrpSpPr>
        <p:grpSpPr>
          <a:xfrm>
            <a:off x="768858" y="3949943"/>
            <a:ext cx="1134152" cy="1762585"/>
            <a:chOff x="1447800" y="4226593"/>
            <a:chExt cx="1134152" cy="1762585"/>
          </a:xfrm>
        </p:grpSpPr>
        <p:pic>
          <p:nvPicPr>
            <p:cNvPr id="13"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1447800" y="4855026"/>
              <a:ext cx="1134152" cy="1134152"/>
            </a:xfrm>
            <a:prstGeom prst="rect">
              <a:avLst/>
            </a:prstGeom>
            <a:noFill/>
          </p:spPr>
        </p:pic>
        <p:cxnSp>
          <p:nvCxnSpPr>
            <p:cNvPr id="14" name="Straight Connector 13"/>
            <p:cNvCxnSpPr/>
            <p:nvPr/>
          </p:nvCxnSpPr>
          <p:spPr>
            <a:xfrm rot="16200000" flipH="1">
              <a:off x="1599259"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15" name="Group 53"/>
          <p:cNvGrpSpPr/>
          <p:nvPr/>
        </p:nvGrpSpPr>
        <p:grpSpPr>
          <a:xfrm>
            <a:off x="1796062" y="3949943"/>
            <a:ext cx="1134152" cy="1762585"/>
            <a:chOff x="2475004" y="4226593"/>
            <a:chExt cx="1134152" cy="1762585"/>
          </a:xfrm>
        </p:grpSpPr>
        <p:pic>
          <p:nvPicPr>
            <p:cNvPr id="16"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2475004" y="4855026"/>
              <a:ext cx="1134152" cy="1134152"/>
            </a:xfrm>
            <a:prstGeom prst="rect">
              <a:avLst/>
            </a:prstGeom>
            <a:noFill/>
          </p:spPr>
        </p:pic>
        <p:cxnSp>
          <p:nvCxnSpPr>
            <p:cNvPr id="17" name="Straight Connector 16"/>
            <p:cNvCxnSpPr/>
            <p:nvPr/>
          </p:nvCxnSpPr>
          <p:spPr>
            <a:xfrm rot="16200000" flipH="1">
              <a:off x="2627165"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18" name="Group 54"/>
          <p:cNvGrpSpPr/>
          <p:nvPr/>
        </p:nvGrpSpPr>
        <p:grpSpPr>
          <a:xfrm>
            <a:off x="2823266" y="3949943"/>
            <a:ext cx="1134152" cy="1762585"/>
            <a:chOff x="3502208" y="4226593"/>
            <a:chExt cx="1134152" cy="1762585"/>
          </a:xfrm>
        </p:grpSpPr>
        <p:cxnSp>
          <p:nvCxnSpPr>
            <p:cNvPr id="19" name="Straight Connector 18"/>
            <p:cNvCxnSpPr/>
            <p:nvPr/>
          </p:nvCxnSpPr>
          <p:spPr>
            <a:xfrm rot="16200000" flipH="1">
              <a:off x="3655071"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0"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3502208" y="4855026"/>
              <a:ext cx="1134152" cy="1134152"/>
            </a:xfrm>
            <a:prstGeom prst="rect">
              <a:avLst/>
            </a:prstGeom>
            <a:noFill/>
          </p:spPr>
        </p:pic>
      </p:grpSp>
      <p:grpSp>
        <p:nvGrpSpPr>
          <p:cNvPr id="21" name="Group 55"/>
          <p:cNvGrpSpPr/>
          <p:nvPr/>
        </p:nvGrpSpPr>
        <p:grpSpPr>
          <a:xfrm>
            <a:off x="3850470" y="3949943"/>
            <a:ext cx="1134152" cy="1762585"/>
            <a:chOff x="4529412" y="4226593"/>
            <a:chExt cx="1134152" cy="1762585"/>
          </a:xfrm>
        </p:grpSpPr>
        <p:cxnSp>
          <p:nvCxnSpPr>
            <p:cNvPr id="22" name="Straight Connector 21"/>
            <p:cNvCxnSpPr/>
            <p:nvPr/>
          </p:nvCxnSpPr>
          <p:spPr>
            <a:xfrm rot="16200000" flipH="1">
              <a:off x="4682977"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3"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4529412" y="4855026"/>
              <a:ext cx="1134152" cy="1134152"/>
            </a:xfrm>
            <a:prstGeom prst="rect">
              <a:avLst/>
            </a:prstGeom>
            <a:noFill/>
          </p:spPr>
        </p:pic>
      </p:grpSp>
      <p:grpSp>
        <p:nvGrpSpPr>
          <p:cNvPr id="24" name="Group 56"/>
          <p:cNvGrpSpPr/>
          <p:nvPr/>
        </p:nvGrpSpPr>
        <p:grpSpPr>
          <a:xfrm>
            <a:off x="4877674" y="3949943"/>
            <a:ext cx="1134152" cy="1762585"/>
            <a:chOff x="5556616" y="4226593"/>
            <a:chExt cx="1134152" cy="1762585"/>
          </a:xfrm>
        </p:grpSpPr>
        <p:cxnSp>
          <p:nvCxnSpPr>
            <p:cNvPr id="25" name="Straight Connector 24"/>
            <p:cNvCxnSpPr/>
            <p:nvPr/>
          </p:nvCxnSpPr>
          <p:spPr>
            <a:xfrm rot="16200000" flipH="1">
              <a:off x="5710883"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6"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5556616" y="4855026"/>
              <a:ext cx="1134152" cy="1134152"/>
            </a:xfrm>
            <a:prstGeom prst="rect">
              <a:avLst/>
            </a:prstGeom>
            <a:noFill/>
          </p:spPr>
        </p:pic>
      </p:grpSp>
      <p:grpSp>
        <p:nvGrpSpPr>
          <p:cNvPr id="27" name="Group 50"/>
          <p:cNvGrpSpPr/>
          <p:nvPr/>
        </p:nvGrpSpPr>
        <p:grpSpPr>
          <a:xfrm>
            <a:off x="2826258" y="1399750"/>
            <a:ext cx="1134152" cy="2045439"/>
            <a:chOff x="3505200" y="1676400"/>
            <a:chExt cx="1134152" cy="2045439"/>
          </a:xfrm>
        </p:grpSpPr>
        <p:cxnSp>
          <p:nvCxnSpPr>
            <p:cNvPr id="28" name="Straight Connector 27"/>
            <p:cNvCxnSpPr/>
            <p:nvPr/>
          </p:nvCxnSpPr>
          <p:spPr>
            <a:xfrm rot="5400000">
              <a:off x="3511313"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29"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3505200" y="1676400"/>
              <a:ext cx="1134152" cy="1134152"/>
            </a:xfrm>
            <a:prstGeom prst="rect">
              <a:avLst/>
            </a:prstGeom>
            <a:noFill/>
          </p:spPr>
        </p:pic>
      </p:grpSp>
      <p:grpSp>
        <p:nvGrpSpPr>
          <p:cNvPr id="30" name="Group 49"/>
          <p:cNvGrpSpPr/>
          <p:nvPr/>
        </p:nvGrpSpPr>
        <p:grpSpPr>
          <a:xfrm>
            <a:off x="3827744" y="1399750"/>
            <a:ext cx="1134152" cy="2045439"/>
            <a:chOff x="4506686" y="1676400"/>
            <a:chExt cx="1134152" cy="2045439"/>
          </a:xfrm>
        </p:grpSpPr>
        <p:cxnSp>
          <p:nvCxnSpPr>
            <p:cNvPr id="31" name="Straight Connector 30"/>
            <p:cNvCxnSpPr/>
            <p:nvPr/>
          </p:nvCxnSpPr>
          <p:spPr>
            <a:xfrm rot="5400000">
              <a:off x="4511445"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2"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4506686" y="1676400"/>
              <a:ext cx="1134152" cy="1134152"/>
            </a:xfrm>
            <a:prstGeom prst="rect">
              <a:avLst/>
            </a:prstGeom>
            <a:noFill/>
          </p:spPr>
        </p:pic>
      </p:grpSp>
      <p:grpSp>
        <p:nvGrpSpPr>
          <p:cNvPr id="33" name="Group 48"/>
          <p:cNvGrpSpPr/>
          <p:nvPr/>
        </p:nvGrpSpPr>
        <p:grpSpPr>
          <a:xfrm>
            <a:off x="4816306" y="1399750"/>
            <a:ext cx="1134152" cy="2045439"/>
            <a:chOff x="5495248" y="1676400"/>
            <a:chExt cx="1134152" cy="2045439"/>
          </a:xfrm>
        </p:grpSpPr>
        <p:cxnSp>
          <p:nvCxnSpPr>
            <p:cNvPr id="34" name="Straight Connector 33"/>
            <p:cNvCxnSpPr/>
            <p:nvPr/>
          </p:nvCxnSpPr>
          <p:spPr>
            <a:xfrm rot="5400000">
              <a:off x="5505453"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35" name="Picture 2" descr="C:\Documents and Settings\jdhr.001A6BD0B1DD\Desktop\clcbio-minigrid-trunk\GridAwarenessMDE\GridAwarenessMDE-DA\Resources\MachineIcon.png"/>
            <p:cNvPicPr>
              <a:picLocks noChangeAspect="1" noChangeArrowheads="1"/>
            </p:cNvPicPr>
            <p:nvPr/>
          </p:nvPicPr>
          <p:blipFill>
            <a:blip r:embed="rId3" cstate="print"/>
            <a:srcRect/>
            <a:stretch>
              <a:fillRect/>
            </a:stretch>
          </p:blipFill>
          <p:spPr bwMode="auto">
            <a:xfrm>
              <a:off x="5495248" y="1676400"/>
              <a:ext cx="1134152" cy="1134152"/>
            </a:xfrm>
            <a:prstGeom prst="rect">
              <a:avLst/>
            </a:prstGeom>
            <a:noFill/>
          </p:spPr>
        </p:pic>
      </p:grpSp>
      <p:sp>
        <p:nvSpPr>
          <p:cNvPr id="36" name="Oval 35"/>
          <p:cNvSpPr/>
          <p:nvPr/>
        </p:nvSpPr>
        <p:spPr>
          <a:xfrm rot="21105088">
            <a:off x="6574417" y="3478969"/>
            <a:ext cx="500066" cy="500066"/>
          </a:xfrm>
          <a:prstGeom prst="ellipse">
            <a:avLst/>
          </a:prstGeom>
          <a:solidFill>
            <a:srgbClr val="00B0F0"/>
          </a:solidFill>
          <a:ln>
            <a:solidFill>
              <a:srgbClr val="00B0F0"/>
            </a:solidFill>
          </a:ln>
          <a:scene3d>
            <a:camera prst="isometricOffAxis2Right"/>
            <a:lightRig rig="threePt" dir="t"/>
          </a:scene3d>
          <a:sp3d extrusionH="6350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7" name="Oval 36"/>
          <p:cNvSpPr/>
          <p:nvPr/>
        </p:nvSpPr>
        <p:spPr>
          <a:xfrm>
            <a:off x="6367988" y="4878637"/>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Oval 37"/>
          <p:cNvSpPr/>
          <p:nvPr/>
        </p:nvSpPr>
        <p:spPr>
          <a:xfrm>
            <a:off x="6406088" y="4929437"/>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Oval 38"/>
          <p:cNvSpPr/>
          <p:nvPr/>
        </p:nvSpPr>
        <p:spPr>
          <a:xfrm>
            <a:off x="6452126" y="4983413"/>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Oval 39"/>
          <p:cNvSpPr/>
          <p:nvPr/>
        </p:nvSpPr>
        <p:spPr>
          <a:xfrm>
            <a:off x="6393388"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Oval 41"/>
          <p:cNvSpPr/>
          <p:nvPr/>
        </p:nvSpPr>
        <p:spPr>
          <a:xfrm>
            <a:off x="640767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3" name="Oval 42"/>
          <p:cNvSpPr/>
          <p:nvPr/>
        </p:nvSpPr>
        <p:spPr>
          <a:xfrm>
            <a:off x="640767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4" name="Oval 43"/>
          <p:cNvSpPr/>
          <p:nvPr/>
        </p:nvSpPr>
        <p:spPr>
          <a:xfrm>
            <a:off x="640767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5" name="Oval 44"/>
          <p:cNvSpPr/>
          <p:nvPr/>
        </p:nvSpPr>
        <p:spPr>
          <a:xfrm>
            <a:off x="640767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6" name="Oval 45"/>
          <p:cNvSpPr/>
          <p:nvPr/>
        </p:nvSpPr>
        <p:spPr>
          <a:xfrm>
            <a:off x="640767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7" name="Oval 46"/>
          <p:cNvSpPr/>
          <p:nvPr/>
        </p:nvSpPr>
        <p:spPr>
          <a:xfrm>
            <a:off x="642194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8" name="Oval 47"/>
          <p:cNvSpPr/>
          <p:nvPr/>
        </p:nvSpPr>
        <p:spPr>
          <a:xfrm>
            <a:off x="642194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Oval 48"/>
          <p:cNvSpPr/>
          <p:nvPr/>
        </p:nvSpPr>
        <p:spPr>
          <a:xfrm>
            <a:off x="642194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0" name="Oval 49"/>
          <p:cNvSpPr/>
          <p:nvPr/>
        </p:nvSpPr>
        <p:spPr>
          <a:xfrm>
            <a:off x="6421944" y="490495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3" name="Rectangle 52"/>
          <p:cNvSpPr/>
          <p:nvPr/>
        </p:nvSpPr>
        <p:spPr>
          <a:xfrm>
            <a:off x="6364676" y="249946"/>
            <a:ext cx="2621230" cy="2308324"/>
          </a:xfrm>
          <a:prstGeom prst="rect">
            <a:avLst/>
          </a:prstGeom>
        </p:spPr>
        <p:txBody>
          <a:bodyPr wrap="none">
            <a:spAutoFit/>
          </a:bodyPr>
          <a:lstStyle/>
          <a:p>
            <a:pPr marL="571500" indent="-571500">
              <a:buFont typeface="Arial"/>
              <a:buChar char="•"/>
            </a:pPr>
            <a:r>
              <a:rPr lang="en-US" sz="2400" dirty="0" smtClean="0">
                <a:solidFill>
                  <a:schemeClr val="bg1"/>
                </a:solidFill>
              </a:rPr>
              <a:t>BOINC </a:t>
            </a:r>
          </a:p>
          <a:p>
            <a:pPr marL="571500" indent="-571500">
              <a:buFont typeface="Arial"/>
              <a:buChar char="•"/>
            </a:pPr>
            <a:r>
              <a:rPr lang="en-US" sz="2400" dirty="0" smtClean="0">
                <a:solidFill>
                  <a:schemeClr val="bg1"/>
                </a:solidFill>
              </a:rPr>
              <a:t>Mini</a:t>
            </a:r>
            <a:r>
              <a:rPr lang="en-US" sz="2400" dirty="0">
                <a:solidFill>
                  <a:schemeClr val="bg1"/>
                </a:solidFill>
              </a:rPr>
              <a:t>-</a:t>
            </a:r>
            <a:r>
              <a:rPr lang="en-US" sz="2400" dirty="0" smtClean="0">
                <a:solidFill>
                  <a:schemeClr val="bg1"/>
                </a:solidFill>
              </a:rPr>
              <a:t>Grid</a:t>
            </a:r>
            <a:endParaRPr lang="en-US" sz="2400" dirty="0">
              <a:solidFill>
                <a:schemeClr val="bg1"/>
              </a:solidFill>
            </a:endParaRPr>
          </a:p>
          <a:p>
            <a:pPr marL="571500" indent="-571500">
              <a:buFont typeface="Arial"/>
              <a:buChar char="•"/>
            </a:pPr>
            <a:r>
              <a:rPr lang="en-US" sz="2400" dirty="0" err="1" smtClean="0">
                <a:solidFill>
                  <a:schemeClr val="bg1"/>
                </a:solidFill>
              </a:rPr>
              <a:t>distributed.net</a:t>
            </a:r>
            <a:endParaRPr lang="en-US" sz="2400" dirty="0" smtClean="0">
              <a:solidFill>
                <a:schemeClr val="bg1"/>
              </a:solidFill>
            </a:endParaRPr>
          </a:p>
          <a:p>
            <a:pPr marL="571500" indent="-571500">
              <a:buFont typeface="Arial"/>
              <a:buChar char="•"/>
            </a:pPr>
            <a:r>
              <a:rPr lang="en-US" sz="2400" dirty="0" err="1" smtClean="0">
                <a:solidFill>
                  <a:schemeClr val="bg1"/>
                </a:solidFill>
              </a:rPr>
              <a:t>OurGrid</a:t>
            </a:r>
            <a:endParaRPr lang="en-US" sz="2400" dirty="0" smtClean="0">
              <a:solidFill>
                <a:schemeClr val="bg1"/>
              </a:solidFill>
            </a:endParaRPr>
          </a:p>
          <a:p>
            <a:pPr marL="571500" indent="-571500">
              <a:buFont typeface="Arial"/>
              <a:buChar char="•"/>
            </a:pPr>
            <a:r>
              <a:rPr lang="en-US" sz="2400" dirty="0" smtClean="0">
                <a:solidFill>
                  <a:schemeClr val="bg1"/>
                </a:solidFill>
              </a:rPr>
              <a:t>IBM’s WCG</a:t>
            </a:r>
          </a:p>
          <a:p>
            <a:pPr marL="571500" indent="-571500">
              <a:buFont typeface="Arial"/>
              <a:buChar char="•"/>
            </a:pPr>
            <a:r>
              <a:rPr lang="en-US" sz="2400" dirty="0" smtClean="0">
                <a:solidFill>
                  <a:schemeClr val="bg1"/>
                </a:solidFill>
              </a:rPr>
              <a:t>+12 more…</a:t>
            </a:r>
          </a:p>
        </p:txBody>
      </p:sp>
    </p:spTree>
    <p:extLst>
      <p:ext uri="{BB962C8B-B14F-4D97-AF65-F5344CB8AC3E}">
        <p14:creationId xmlns:p14="http://schemas.microsoft.com/office/powerpoint/2010/main" val="14788856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27" presetClass="emph" presetSubtype="0" fill="hold" grpId="1" nodeType="afterEffect">
                                  <p:stCondLst>
                                    <p:cond delay="2000"/>
                                  </p:stCondLst>
                                  <p:childTnLst>
                                    <p:animClr clrSpc="rgb" dir="cw">
                                      <p:cBhvr override="childStyle">
                                        <p:cTn id="10" dur="250" autoRev="1" fill="hold"/>
                                        <p:tgtEl>
                                          <p:spTgt spid="40"/>
                                        </p:tgtEl>
                                        <p:attrNameLst>
                                          <p:attrName>style.color</p:attrName>
                                        </p:attrNameLst>
                                      </p:cBhvr>
                                      <p:to>
                                        <a:schemeClr val="bg1"/>
                                      </p:to>
                                    </p:animClr>
                                    <p:animClr clrSpc="rgb" dir="cw">
                                      <p:cBhvr>
                                        <p:cTn id="11" dur="250" autoRev="1" fill="hold"/>
                                        <p:tgtEl>
                                          <p:spTgt spid="40"/>
                                        </p:tgtEl>
                                        <p:attrNameLst>
                                          <p:attrName>fillcolor</p:attrName>
                                        </p:attrNameLst>
                                      </p:cBhvr>
                                      <p:to>
                                        <a:schemeClr val="bg1"/>
                                      </p:to>
                                    </p:animClr>
                                    <p:set>
                                      <p:cBhvr>
                                        <p:cTn id="12" dur="250" autoRev="1" fill="hold"/>
                                        <p:tgtEl>
                                          <p:spTgt spid="40"/>
                                        </p:tgtEl>
                                        <p:attrNameLst>
                                          <p:attrName>fill.type</p:attrName>
                                        </p:attrNameLst>
                                      </p:cBhvr>
                                      <p:to>
                                        <p:strVal val="solid"/>
                                      </p:to>
                                    </p:set>
                                    <p:set>
                                      <p:cBhvr>
                                        <p:cTn id="13" dur="250" autoRev="1" fill="hold"/>
                                        <p:tgtEl>
                                          <p:spTgt spid="40"/>
                                        </p:tgtEl>
                                        <p:attrNameLst>
                                          <p:attrName>fill.on</p:attrName>
                                        </p:attrNameLst>
                                      </p:cBhvr>
                                      <p:to>
                                        <p:strVal val="true"/>
                                      </p:to>
                                    </p:set>
                                  </p:childTnLst>
                                </p:cTn>
                              </p:par>
                            </p:childTnLst>
                          </p:cTn>
                        </p:par>
                        <p:par>
                          <p:cTn id="14" fill="hold">
                            <p:stCondLst>
                              <p:cond delay="3000"/>
                            </p:stCondLst>
                            <p:childTnLst>
                              <p:par>
                                <p:cTn id="15" presetID="10" presetClass="exit" presetSubtype="0" fill="hold" grpId="2" nodeType="afterEffect">
                                  <p:stCondLst>
                                    <p:cond delay="1000"/>
                                  </p:stCondLst>
                                  <p:childTnLst>
                                    <p:animEffect transition="out" filter="fade">
                                      <p:cBhvr>
                                        <p:cTn id="16" dur="500"/>
                                        <p:tgtEl>
                                          <p:spTgt spid="40"/>
                                        </p:tgtEl>
                                      </p:cBhvr>
                                    </p:animEffect>
                                    <p:set>
                                      <p:cBhvr>
                                        <p:cTn id="17" dur="1" fill="hold">
                                          <p:stCondLst>
                                            <p:cond delay="499"/>
                                          </p:stCondLst>
                                        </p:cTn>
                                        <p:tgtEl>
                                          <p:spTgt spid="4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blinds(horizontal)">
                                      <p:cBhvr>
                                        <p:cTn id="43" dur="500"/>
                                        <p:tgtEl>
                                          <p:spTgt spid="3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linds(horizontal)">
                                      <p:cBhvr>
                                        <p:cTn id="46" dur="500"/>
                                        <p:tgtEl>
                                          <p:spTgt spid="3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blinds(horizontal)">
                                      <p:cBhvr>
                                        <p:cTn id="49" dur="500"/>
                                        <p:tgtEl>
                                          <p:spTgt spid="39"/>
                                        </p:tgtEl>
                                      </p:cBhvr>
                                    </p:animEffect>
                                  </p:childTnLst>
                                </p:cTn>
                              </p:par>
                              <p:par>
                                <p:cTn id="50" presetID="0" presetClass="path" presetSubtype="0" accel="50000" decel="50000" fill="hold" grpId="1" nodeType="withEffect">
                                  <p:stCondLst>
                                    <p:cond delay="0"/>
                                  </p:stCondLst>
                                  <p:childTnLst>
                                    <p:animMotion origin="layout" path="M -1.66667E-6 1.85014E-8 L 0.00278 -0.17206 L -0.55972 -0.16836 L -0.56337 0.00254 " pathEditMode="relative" rAng="0" ptsTypes="AAAA">
                                      <p:cBhvr>
                                        <p:cTn id="51" dur="2000" fill="hold"/>
                                        <p:tgtEl>
                                          <p:spTgt spid="37"/>
                                        </p:tgtEl>
                                        <p:attrNameLst>
                                          <p:attrName>ppt_x</p:attrName>
                                          <p:attrName>ppt_y</p:attrName>
                                        </p:attrNameLst>
                                      </p:cBhvr>
                                      <p:rCtr x="-28000" y="-8500"/>
                                    </p:animMotion>
                                  </p:childTnLst>
                                </p:cTn>
                              </p:par>
                              <p:par>
                                <p:cTn id="52" presetID="0" presetClass="path" presetSubtype="0" accel="50000" decel="50000" fill="hold" grpId="1" nodeType="withEffect">
                                  <p:stCondLst>
                                    <p:cond delay="0"/>
                                  </p:stCondLst>
                                  <p:childTnLst>
                                    <p:animMotion origin="layout" path="M 1.66667E-6 -5.3654E-7 L -0.00261 -0.18131 L -0.44931 -0.17761 L -0.45347 -0.00324 " pathEditMode="relative" rAng="0" ptsTypes="AAAA">
                                      <p:cBhvr>
                                        <p:cTn id="53" dur="2000" fill="hold"/>
                                        <p:tgtEl>
                                          <p:spTgt spid="38"/>
                                        </p:tgtEl>
                                        <p:attrNameLst>
                                          <p:attrName>ppt_x</p:attrName>
                                          <p:attrName>ppt_y</p:attrName>
                                        </p:attrNameLst>
                                      </p:cBhvr>
                                      <p:rCtr x="-22700" y="-9100"/>
                                    </p:animMotion>
                                  </p:childTnLst>
                                </p:cTn>
                              </p:par>
                              <p:par>
                                <p:cTn id="54" presetID="0" presetClass="path" presetSubtype="0" accel="50000" decel="50000" fill="hold" grpId="1" nodeType="withEffect">
                                  <p:stCondLst>
                                    <p:cond delay="0"/>
                                  </p:stCondLst>
                                  <p:childTnLst>
                                    <p:animMotion origin="layout" path="M -3.05556E-6 -0.0037 L -3.05556E-6 -0.1901 L -0.57274 -0.18709 L -0.56875 -0.46808 " pathEditMode="relative" rAng="0" ptsTypes="AAAA">
                                      <p:cBhvr>
                                        <p:cTn id="55" dur="2000" fill="hold"/>
                                        <p:tgtEl>
                                          <p:spTgt spid="39"/>
                                        </p:tgtEl>
                                        <p:attrNameLst>
                                          <p:attrName>ppt_x</p:attrName>
                                          <p:attrName>ppt_y</p:attrName>
                                        </p:attrNameLst>
                                      </p:cBhvr>
                                      <p:rCtr x="-28600" y="-23200"/>
                                    </p:animMotion>
                                  </p:childTnLst>
                                </p:cTn>
                              </p:par>
                            </p:childTnLst>
                          </p:cTn>
                        </p:par>
                        <p:par>
                          <p:cTn id="56" fill="hold">
                            <p:stCondLst>
                              <p:cond delay="2000"/>
                            </p:stCondLst>
                            <p:childTnLst>
                              <p:par>
                                <p:cTn id="57" presetID="27" presetClass="emph" presetSubtype="0" fill="hold" grpId="2" nodeType="afterEffect">
                                  <p:stCondLst>
                                    <p:cond delay="2000"/>
                                  </p:stCondLst>
                                  <p:childTnLst>
                                    <p:animClr clrSpc="rgb" dir="cw">
                                      <p:cBhvr override="childStyle">
                                        <p:cTn id="58" dur="250" autoRev="1" fill="hold"/>
                                        <p:tgtEl>
                                          <p:spTgt spid="37"/>
                                        </p:tgtEl>
                                        <p:attrNameLst>
                                          <p:attrName>style.color</p:attrName>
                                        </p:attrNameLst>
                                      </p:cBhvr>
                                      <p:to>
                                        <a:schemeClr val="bg1"/>
                                      </p:to>
                                    </p:animClr>
                                    <p:animClr clrSpc="rgb" dir="cw">
                                      <p:cBhvr>
                                        <p:cTn id="59" dur="250" autoRev="1" fill="hold"/>
                                        <p:tgtEl>
                                          <p:spTgt spid="37"/>
                                        </p:tgtEl>
                                        <p:attrNameLst>
                                          <p:attrName>fillcolor</p:attrName>
                                        </p:attrNameLst>
                                      </p:cBhvr>
                                      <p:to>
                                        <a:schemeClr val="bg1"/>
                                      </p:to>
                                    </p:animClr>
                                    <p:set>
                                      <p:cBhvr>
                                        <p:cTn id="60" dur="250" autoRev="1" fill="hold"/>
                                        <p:tgtEl>
                                          <p:spTgt spid="37"/>
                                        </p:tgtEl>
                                        <p:attrNameLst>
                                          <p:attrName>fill.type</p:attrName>
                                        </p:attrNameLst>
                                      </p:cBhvr>
                                      <p:to>
                                        <p:strVal val="solid"/>
                                      </p:to>
                                    </p:set>
                                    <p:set>
                                      <p:cBhvr>
                                        <p:cTn id="61" dur="250" autoRev="1" fill="hold"/>
                                        <p:tgtEl>
                                          <p:spTgt spid="37"/>
                                        </p:tgtEl>
                                        <p:attrNameLst>
                                          <p:attrName>fill.on</p:attrName>
                                        </p:attrNameLst>
                                      </p:cBhvr>
                                      <p:to>
                                        <p:strVal val="true"/>
                                      </p:to>
                                    </p:set>
                                  </p:childTnLst>
                                </p:cTn>
                              </p:par>
                              <p:par>
                                <p:cTn id="62" presetID="27" presetClass="emph" presetSubtype="0" fill="hold" grpId="2" nodeType="withEffect">
                                  <p:stCondLst>
                                    <p:cond delay="2000"/>
                                  </p:stCondLst>
                                  <p:childTnLst>
                                    <p:animClr clrSpc="rgb" dir="cw">
                                      <p:cBhvr override="childStyle">
                                        <p:cTn id="63" dur="250" autoRev="1" fill="hold"/>
                                        <p:tgtEl>
                                          <p:spTgt spid="38"/>
                                        </p:tgtEl>
                                        <p:attrNameLst>
                                          <p:attrName>style.color</p:attrName>
                                        </p:attrNameLst>
                                      </p:cBhvr>
                                      <p:to>
                                        <a:schemeClr val="bg1"/>
                                      </p:to>
                                    </p:animClr>
                                    <p:animClr clrSpc="rgb" dir="cw">
                                      <p:cBhvr>
                                        <p:cTn id="64" dur="250" autoRev="1" fill="hold"/>
                                        <p:tgtEl>
                                          <p:spTgt spid="38"/>
                                        </p:tgtEl>
                                        <p:attrNameLst>
                                          <p:attrName>fillcolor</p:attrName>
                                        </p:attrNameLst>
                                      </p:cBhvr>
                                      <p:to>
                                        <a:schemeClr val="bg1"/>
                                      </p:to>
                                    </p:animClr>
                                    <p:set>
                                      <p:cBhvr>
                                        <p:cTn id="65" dur="250" autoRev="1" fill="hold"/>
                                        <p:tgtEl>
                                          <p:spTgt spid="38"/>
                                        </p:tgtEl>
                                        <p:attrNameLst>
                                          <p:attrName>fill.type</p:attrName>
                                        </p:attrNameLst>
                                      </p:cBhvr>
                                      <p:to>
                                        <p:strVal val="solid"/>
                                      </p:to>
                                    </p:set>
                                    <p:set>
                                      <p:cBhvr>
                                        <p:cTn id="66" dur="250" autoRev="1" fill="hold"/>
                                        <p:tgtEl>
                                          <p:spTgt spid="38"/>
                                        </p:tgtEl>
                                        <p:attrNameLst>
                                          <p:attrName>fill.on</p:attrName>
                                        </p:attrNameLst>
                                      </p:cBhvr>
                                      <p:to>
                                        <p:strVal val="true"/>
                                      </p:to>
                                    </p:set>
                                  </p:childTnLst>
                                </p:cTn>
                              </p:par>
                              <p:par>
                                <p:cTn id="67" presetID="27" presetClass="emph" presetSubtype="0" fill="hold" grpId="2" nodeType="withEffect">
                                  <p:stCondLst>
                                    <p:cond delay="2000"/>
                                  </p:stCondLst>
                                  <p:childTnLst>
                                    <p:animClr clrSpc="rgb" dir="cw">
                                      <p:cBhvr override="childStyle">
                                        <p:cTn id="68" dur="250" autoRev="1" fill="hold"/>
                                        <p:tgtEl>
                                          <p:spTgt spid="39"/>
                                        </p:tgtEl>
                                        <p:attrNameLst>
                                          <p:attrName>style.color</p:attrName>
                                        </p:attrNameLst>
                                      </p:cBhvr>
                                      <p:to>
                                        <a:schemeClr val="bg1"/>
                                      </p:to>
                                    </p:animClr>
                                    <p:animClr clrSpc="rgb" dir="cw">
                                      <p:cBhvr>
                                        <p:cTn id="69" dur="250" autoRev="1" fill="hold"/>
                                        <p:tgtEl>
                                          <p:spTgt spid="39"/>
                                        </p:tgtEl>
                                        <p:attrNameLst>
                                          <p:attrName>fillcolor</p:attrName>
                                        </p:attrNameLst>
                                      </p:cBhvr>
                                      <p:to>
                                        <a:schemeClr val="bg1"/>
                                      </p:to>
                                    </p:animClr>
                                    <p:set>
                                      <p:cBhvr>
                                        <p:cTn id="70" dur="250" autoRev="1" fill="hold"/>
                                        <p:tgtEl>
                                          <p:spTgt spid="39"/>
                                        </p:tgtEl>
                                        <p:attrNameLst>
                                          <p:attrName>fill.type</p:attrName>
                                        </p:attrNameLst>
                                      </p:cBhvr>
                                      <p:to>
                                        <p:strVal val="solid"/>
                                      </p:to>
                                    </p:set>
                                    <p:set>
                                      <p:cBhvr>
                                        <p:cTn id="71" dur="250" autoRev="1" fill="hold"/>
                                        <p:tgtEl>
                                          <p:spTgt spid="39"/>
                                        </p:tgtEl>
                                        <p:attrNameLst>
                                          <p:attrName>fill.on</p:attrName>
                                        </p:attrNameLst>
                                      </p:cBhvr>
                                      <p:to>
                                        <p:strVal val="true"/>
                                      </p:to>
                                    </p:set>
                                  </p:childTnLst>
                                </p:cTn>
                              </p:par>
                            </p:childTnLst>
                          </p:cTn>
                        </p:par>
                        <p:par>
                          <p:cTn id="72" fill="hold">
                            <p:stCondLst>
                              <p:cond delay="4500"/>
                            </p:stCondLst>
                            <p:childTnLst>
                              <p:par>
                                <p:cTn id="73" presetID="10" presetClass="exit" presetSubtype="0" fill="hold" grpId="3" nodeType="afterEffect">
                                  <p:stCondLst>
                                    <p:cond delay="1000"/>
                                  </p:stCondLst>
                                  <p:childTnLst>
                                    <p:animEffect transition="out" filter="fade">
                                      <p:cBhvr>
                                        <p:cTn id="74" dur="500"/>
                                        <p:tgtEl>
                                          <p:spTgt spid="37"/>
                                        </p:tgtEl>
                                      </p:cBhvr>
                                    </p:animEffect>
                                    <p:set>
                                      <p:cBhvr>
                                        <p:cTn id="75" dur="1" fill="hold">
                                          <p:stCondLst>
                                            <p:cond delay="499"/>
                                          </p:stCondLst>
                                        </p:cTn>
                                        <p:tgtEl>
                                          <p:spTgt spid="37"/>
                                        </p:tgtEl>
                                        <p:attrNameLst>
                                          <p:attrName>style.visibility</p:attrName>
                                        </p:attrNameLst>
                                      </p:cBhvr>
                                      <p:to>
                                        <p:strVal val="hidden"/>
                                      </p:to>
                                    </p:set>
                                  </p:childTnLst>
                                </p:cTn>
                              </p:par>
                              <p:par>
                                <p:cTn id="76" presetID="10" presetClass="exit" presetSubtype="0" fill="hold" grpId="3" nodeType="withEffect">
                                  <p:stCondLst>
                                    <p:cond delay="1000"/>
                                  </p:stCondLst>
                                  <p:childTnLst>
                                    <p:animEffect transition="out" filter="fade">
                                      <p:cBhvr>
                                        <p:cTn id="77" dur="500"/>
                                        <p:tgtEl>
                                          <p:spTgt spid="38"/>
                                        </p:tgtEl>
                                      </p:cBhvr>
                                    </p:animEffect>
                                    <p:set>
                                      <p:cBhvr>
                                        <p:cTn id="78" dur="1" fill="hold">
                                          <p:stCondLst>
                                            <p:cond delay="499"/>
                                          </p:stCondLst>
                                        </p:cTn>
                                        <p:tgtEl>
                                          <p:spTgt spid="38"/>
                                        </p:tgtEl>
                                        <p:attrNameLst>
                                          <p:attrName>style.visibility</p:attrName>
                                        </p:attrNameLst>
                                      </p:cBhvr>
                                      <p:to>
                                        <p:strVal val="hidden"/>
                                      </p:to>
                                    </p:set>
                                  </p:childTnLst>
                                </p:cTn>
                              </p:par>
                              <p:par>
                                <p:cTn id="79" presetID="10" presetClass="exit" presetSubtype="0" fill="hold" grpId="3" nodeType="withEffect">
                                  <p:stCondLst>
                                    <p:cond delay="1000"/>
                                  </p:stCondLst>
                                  <p:childTnLst>
                                    <p:animEffect transition="out" filter="fade">
                                      <p:cBhvr>
                                        <p:cTn id="80" dur="500"/>
                                        <p:tgtEl>
                                          <p:spTgt spid="39"/>
                                        </p:tgtEl>
                                      </p:cBhvr>
                                    </p:animEffect>
                                    <p:set>
                                      <p:cBhvr>
                                        <p:cTn id="81" dur="1" fill="hold">
                                          <p:stCondLst>
                                            <p:cond delay="499"/>
                                          </p:stCondLst>
                                        </p:cTn>
                                        <p:tgtEl>
                                          <p:spTgt spid="39"/>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additive="base">
                                        <p:cTn id="86" dur="500" fill="hold"/>
                                        <p:tgtEl>
                                          <p:spTgt spid="24"/>
                                        </p:tgtEl>
                                        <p:attrNameLst>
                                          <p:attrName>ppt_x</p:attrName>
                                        </p:attrNameLst>
                                      </p:cBhvr>
                                      <p:tavLst>
                                        <p:tav tm="0">
                                          <p:val>
                                            <p:strVal val="#ppt_x"/>
                                          </p:val>
                                        </p:tav>
                                        <p:tav tm="100000">
                                          <p:val>
                                            <p:strVal val="#ppt_x"/>
                                          </p:val>
                                        </p:tav>
                                      </p:tavLst>
                                    </p:anim>
                                    <p:anim calcmode="lin" valueType="num">
                                      <p:cBhvr additive="base">
                                        <p:cTn id="87" dur="500" fill="hold"/>
                                        <p:tgtEl>
                                          <p:spTgt spid="24"/>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fill="hold"/>
                                        <p:tgtEl>
                                          <p:spTgt spid="18"/>
                                        </p:tgtEl>
                                        <p:attrNameLst>
                                          <p:attrName>ppt_x</p:attrName>
                                        </p:attrNameLst>
                                      </p:cBhvr>
                                      <p:tavLst>
                                        <p:tav tm="0">
                                          <p:val>
                                            <p:strVal val="#ppt_x"/>
                                          </p:val>
                                        </p:tav>
                                        <p:tav tm="100000">
                                          <p:val>
                                            <p:strVal val="#ppt_x"/>
                                          </p:val>
                                        </p:tav>
                                      </p:tavLst>
                                    </p:anim>
                                    <p:anim calcmode="lin" valueType="num">
                                      <p:cBhvr additive="base">
                                        <p:cTn id="91" dur="500" fill="hold"/>
                                        <p:tgtEl>
                                          <p:spTgt spid="18"/>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additive="base">
                                        <p:cTn id="94" dur="500" fill="hold"/>
                                        <p:tgtEl>
                                          <p:spTgt spid="21"/>
                                        </p:tgtEl>
                                        <p:attrNameLst>
                                          <p:attrName>ppt_x</p:attrName>
                                        </p:attrNameLst>
                                      </p:cBhvr>
                                      <p:tavLst>
                                        <p:tav tm="0">
                                          <p:val>
                                            <p:strVal val="#ppt_x"/>
                                          </p:val>
                                        </p:tav>
                                        <p:tav tm="100000">
                                          <p:val>
                                            <p:strVal val="#ppt_x"/>
                                          </p:val>
                                        </p:tav>
                                      </p:tavLst>
                                    </p:anim>
                                    <p:anim calcmode="lin" valueType="num">
                                      <p:cBhvr additive="base">
                                        <p:cTn id="95" dur="500" fill="hold"/>
                                        <p:tgtEl>
                                          <p:spTgt spid="21"/>
                                        </p:tgtEl>
                                        <p:attrNameLst>
                                          <p:attrName>ppt_y</p:attrName>
                                        </p:attrNameLst>
                                      </p:cBhvr>
                                      <p:tavLst>
                                        <p:tav tm="0">
                                          <p:val>
                                            <p:strVal val="1+#ppt_h/2"/>
                                          </p:val>
                                        </p:tav>
                                        <p:tav tm="100000">
                                          <p:val>
                                            <p:strVal val="#ppt_y"/>
                                          </p:val>
                                        </p:tav>
                                      </p:tavLst>
                                    </p:anim>
                                  </p:childTnLst>
                                </p:cTn>
                              </p:par>
                              <p:par>
                                <p:cTn id="96" presetID="2" presetClass="entr" presetSubtype="1" fill="hold"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0-#ppt_h/2"/>
                                          </p:val>
                                        </p:tav>
                                        <p:tav tm="100000">
                                          <p:val>
                                            <p:strVal val="#ppt_y"/>
                                          </p:val>
                                        </p:tav>
                                      </p:tavLst>
                                    </p:anim>
                                  </p:childTnLst>
                                </p:cTn>
                              </p:par>
                              <p:par>
                                <p:cTn id="100" presetID="2" presetClass="entr" presetSubtype="1" fill="hold" nodeType="with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additive="base">
                                        <p:cTn id="102" dur="500" fill="hold"/>
                                        <p:tgtEl>
                                          <p:spTgt spid="30"/>
                                        </p:tgtEl>
                                        <p:attrNameLst>
                                          <p:attrName>ppt_x</p:attrName>
                                        </p:attrNameLst>
                                      </p:cBhvr>
                                      <p:tavLst>
                                        <p:tav tm="0">
                                          <p:val>
                                            <p:strVal val="#ppt_x"/>
                                          </p:val>
                                        </p:tav>
                                        <p:tav tm="100000">
                                          <p:val>
                                            <p:strVal val="#ppt_x"/>
                                          </p:val>
                                        </p:tav>
                                      </p:tavLst>
                                    </p:anim>
                                    <p:anim calcmode="lin" valueType="num">
                                      <p:cBhvr additive="base">
                                        <p:cTn id="103" dur="500" fill="hold"/>
                                        <p:tgtEl>
                                          <p:spTgt spid="30"/>
                                        </p:tgtEl>
                                        <p:attrNameLst>
                                          <p:attrName>ppt_y</p:attrName>
                                        </p:attrNameLst>
                                      </p:cBhvr>
                                      <p:tavLst>
                                        <p:tav tm="0">
                                          <p:val>
                                            <p:strVal val="0-#ppt_h/2"/>
                                          </p:val>
                                        </p:tav>
                                        <p:tav tm="100000">
                                          <p:val>
                                            <p:strVal val="#ppt_y"/>
                                          </p:val>
                                        </p:tav>
                                      </p:tavLst>
                                    </p:anim>
                                  </p:childTnLst>
                                </p:cTn>
                              </p:par>
                              <p:par>
                                <p:cTn id="104" presetID="2" presetClass="entr" presetSubtype="1" fill="hold" nodeType="with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ppt_x"/>
                                          </p:val>
                                        </p:tav>
                                        <p:tav tm="100000">
                                          <p:val>
                                            <p:strVal val="#ppt_x"/>
                                          </p:val>
                                        </p:tav>
                                      </p:tavLst>
                                    </p:anim>
                                    <p:anim calcmode="lin" valueType="num">
                                      <p:cBhvr additive="base">
                                        <p:cTn id="107"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blinds(horizontal)">
                                      <p:cBhvr>
                                        <p:cTn id="112" dur="500"/>
                                        <p:tgtEl>
                                          <p:spTgt spid="42"/>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blinds(horizontal)">
                                      <p:cBhvr>
                                        <p:cTn id="115" dur="500"/>
                                        <p:tgtEl>
                                          <p:spTgt spid="43"/>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blinds(horizontal)">
                                      <p:cBhvr>
                                        <p:cTn id="118" dur="500"/>
                                        <p:tgtEl>
                                          <p:spTgt spid="44"/>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blinds(horizontal)">
                                      <p:cBhvr>
                                        <p:cTn id="121" dur="500"/>
                                        <p:tgtEl>
                                          <p:spTgt spid="45"/>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46"/>
                                        </p:tgtEl>
                                        <p:attrNameLst>
                                          <p:attrName>style.visibility</p:attrName>
                                        </p:attrNameLst>
                                      </p:cBhvr>
                                      <p:to>
                                        <p:strVal val="visible"/>
                                      </p:to>
                                    </p:set>
                                    <p:animEffect transition="in" filter="blinds(horizontal)">
                                      <p:cBhvr>
                                        <p:cTn id="124" dur="500"/>
                                        <p:tgtEl>
                                          <p:spTgt spid="46"/>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blinds(horizontal)">
                                      <p:cBhvr>
                                        <p:cTn id="127" dur="500"/>
                                        <p:tgtEl>
                                          <p:spTgt spid="47"/>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blinds(horizontal)">
                                      <p:cBhvr>
                                        <p:cTn id="130" dur="500"/>
                                        <p:tgtEl>
                                          <p:spTgt spid="48"/>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49"/>
                                        </p:tgtEl>
                                        <p:attrNameLst>
                                          <p:attrName>style.visibility</p:attrName>
                                        </p:attrNameLst>
                                      </p:cBhvr>
                                      <p:to>
                                        <p:strVal val="visible"/>
                                      </p:to>
                                    </p:set>
                                    <p:animEffect transition="in" filter="blinds(horizontal)">
                                      <p:cBhvr>
                                        <p:cTn id="133" dur="500"/>
                                        <p:tgtEl>
                                          <p:spTgt spid="49"/>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blinds(horizontal)">
                                      <p:cBhvr>
                                        <p:cTn id="136" dur="500"/>
                                        <p:tgtEl>
                                          <p:spTgt spid="50"/>
                                        </p:tgtEl>
                                      </p:cBhvr>
                                    </p:animEffect>
                                  </p:childTnLst>
                                </p:cTn>
                              </p:par>
                              <p:par>
                                <p:cTn id="137" presetID="0" presetClass="path" presetSubtype="0" accel="50000" decel="50000" fill="hold" grpId="1" nodeType="withEffect">
                                  <p:stCondLst>
                                    <p:cond delay="0"/>
                                  </p:stCondLst>
                                  <p:childTnLst>
                                    <p:animMotion origin="layout" path="M 1.38889E-6 -0.00023 L 0.00278 -0.18773 L -0.56337 -0.18773 L -0.56337 0.00255 " pathEditMode="relative" rAng="0" ptsTypes="AAAA">
                                      <p:cBhvr>
                                        <p:cTn id="138" dur="2000" fill="hold"/>
                                        <p:tgtEl>
                                          <p:spTgt spid="42"/>
                                        </p:tgtEl>
                                        <p:attrNameLst>
                                          <p:attrName>ppt_x</p:attrName>
                                          <p:attrName>ppt_y</p:attrName>
                                        </p:attrNameLst>
                                      </p:cBhvr>
                                      <p:rCtr x="-28000" y="-9200"/>
                                    </p:animMotion>
                                  </p:childTnLst>
                                </p:cTn>
                              </p:par>
                              <p:par>
                                <p:cTn id="139" presetID="0" presetClass="path" presetSubtype="0" accel="50000" decel="50000" fill="hold" grpId="1" nodeType="withEffect">
                                  <p:stCondLst>
                                    <p:cond delay="0"/>
                                  </p:stCondLst>
                                  <p:childTnLst>
                                    <p:animMotion origin="layout" path="M -1.94444E-6 4.07407E-6 L -0.0026 -0.18774 L -0.4533 -0.18264 L -0.4533 -0.00348 " pathEditMode="relative" rAng="0" ptsTypes="AAAA">
                                      <p:cBhvr>
                                        <p:cTn id="140" dur="2000" fill="hold"/>
                                        <p:tgtEl>
                                          <p:spTgt spid="43"/>
                                        </p:tgtEl>
                                        <p:attrNameLst>
                                          <p:attrName>ppt_x</p:attrName>
                                          <p:attrName>ppt_y</p:attrName>
                                        </p:attrNameLst>
                                      </p:cBhvr>
                                      <p:rCtr x="-22700" y="-9400"/>
                                    </p:animMotion>
                                  </p:childTnLst>
                                </p:cTn>
                              </p:par>
                              <p:par>
                                <p:cTn id="141" presetID="0" presetClass="path" presetSubtype="0" accel="50000" decel="50000" fill="hold" grpId="1" nodeType="withEffect">
                                  <p:stCondLst>
                                    <p:cond delay="0"/>
                                  </p:stCondLst>
                                  <p:childTnLst>
                                    <p:animMotion origin="layout" path="M 5.55556E-7 -2.22222E-6 L 5.55556E-7 -0.18657 L -0.56007 -0.18356 L -0.55625 -0.46481 " pathEditMode="relative" rAng="0" ptsTypes="AAAA">
                                      <p:cBhvr>
                                        <p:cTn id="142" dur="2000" fill="hold"/>
                                        <p:tgtEl>
                                          <p:spTgt spid="44"/>
                                        </p:tgtEl>
                                        <p:attrNameLst>
                                          <p:attrName>ppt_x</p:attrName>
                                          <p:attrName>ppt_y</p:attrName>
                                        </p:attrNameLst>
                                      </p:cBhvr>
                                      <p:rCtr x="-28000" y="-23200"/>
                                    </p:animMotion>
                                  </p:childTnLst>
                                </p:cTn>
                              </p:par>
                              <p:par>
                                <p:cTn id="143" presetID="0" presetClass="path" presetSubtype="0" accel="50000" decel="50000" fill="hold" grpId="1" nodeType="withEffect">
                                  <p:stCondLst>
                                    <p:cond delay="0"/>
                                  </p:stCondLst>
                                  <p:childTnLst>
                                    <p:animMotion origin="layout" path="M -1.94444E-6 -4.81481E-6 L 0.00139 -0.1875 L -0.23142 -0.1875 L -0.23142 0.00278 " pathEditMode="relative" rAng="0" ptsTypes="AAAA">
                                      <p:cBhvr>
                                        <p:cTn id="144" dur="2000" fill="hold"/>
                                        <p:tgtEl>
                                          <p:spTgt spid="45"/>
                                        </p:tgtEl>
                                        <p:attrNameLst>
                                          <p:attrName>ppt_x</p:attrName>
                                          <p:attrName>ppt_y</p:attrName>
                                        </p:attrNameLst>
                                      </p:cBhvr>
                                      <p:rCtr x="-11500" y="-9200"/>
                                    </p:animMotion>
                                  </p:childTnLst>
                                </p:cTn>
                              </p:par>
                              <p:par>
                                <p:cTn id="145" presetID="0" presetClass="path" presetSubtype="0" accel="50000" decel="50000" fill="hold" grpId="1" nodeType="withEffect">
                                  <p:stCondLst>
                                    <p:cond delay="0"/>
                                  </p:stCondLst>
                                  <p:childTnLst>
                                    <p:animMotion origin="layout" path="M -1.94444E-6 -4.81481E-6 L -0.00225 -0.18773 L -0.34496 -0.18263 L -0.34496 -0.00347 " pathEditMode="relative" rAng="0" ptsTypes="AAAA">
                                      <p:cBhvr>
                                        <p:cTn id="146" dur="2000" fill="hold"/>
                                        <p:tgtEl>
                                          <p:spTgt spid="46"/>
                                        </p:tgtEl>
                                        <p:attrNameLst>
                                          <p:attrName>ppt_x</p:attrName>
                                          <p:attrName>ppt_y</p:attrName>
                                        </p:attrNameLst>
                                      </p:cBhvr>
                                      <p:rCtr x="-17300" y="-9400"/>
                                    </p:animMotion>
                                  </p:childTnLst>
                                </p:cTn>
                              </p:par>
                              <p:par>
                                <p:cTn id="147" presetID="0" presetClass="path" presetSubtype="0" accel="50000" decel="50000" fill="hold" grpId="1" nodeType="withEffect">
                                  <p:stCondLst>
                                    <p:cond delay="0"/>
                                  </p:stCondLst>
                                  <p:childTnLst>
                                    <p:animMotion origin="layout" path="M -4.44444E-6 -4.81481E-6 L -4.44444E-6 -0.18634 L -0.34652 -0.18333 L -0.34427 -0.46435 " pathEditMode="relative" rAng="0" ptsTypes="AAAA">
                                      <p:cBhvr>
                                        <p:cTn id="148" dur="2000" fill="hold"/>
                                        <p:tgtEl>
                                          <p:spTgt spid="47"/>
                                        </p:tgtEl>
                                        <p:attrNameLst>
                                          <p:attrName>ppt_x</p:attrName>
                                          <p:attrName>ppt_y</p:attrName>
                                        </p:attrNameLst>
                                      </p:cBhvr>
                                      <p:rCtr x="-17300" y="-23200"/>
                                    </p:animMotion>
                                  </p:childTnLst>
                                </p:cTn>
                              </p:par>
                              <p:par>
                                <p:cTn id="149" presetID="0" presetClass="path" presetSubtype="0" accel="50000" decel="50000" fill="hold" grpId="1" nodeType="withEffect">
                                  <p:stCondLst>
                                    <p:cond delay="0"/>
                                  </p:stCondLst>
                                  <p:childTnLst>
                                    <p:animMotion origin="layout" path="M -1.94444E-6 2.96296E-6 L -1.94444E-6 -0.18635 L -0.1283 -0.18334 L -0.1276 -0.46435 " pathEditMode="relative" rAng="0" ptsTypes="AAAA">
                                      <p:cBhvr>
                                        <p:cTn id="150" dur="2000" fill="hold"/>
                                        <p:tgtEl>
                                          <p:spTgt spid="48"/>
                                        </p:tgtEl>
                                        <p:attrNameLst>
                                          <p:attrName>ppt_x</p:attrName>
                                          <p:attrName>ppt_y</p:attrName>
                                        </p:attrNameLst>
                                      </p:cBhvr>
                                      <p:rCtr x="-6400" y="-23200"/>
                                    </p:animMotion>
                                  </p:childTnLst>
                                </p:cTn>
                              </p:par>
                              <p:par>
                                <p:cTn id="151" presetID="0" presetClass="path" presetSubtype="0" accel="50000" decel="50000" fill="hold" grpId="1" nodeType="withEffect">
                                  <p:stCondLst>
                                    <p:cond delay="0"/>
                                  </p:stCondLst>
                                  <p:childTnLst>
                                    <p:animMotion origin="layout" path="M -4.44444E-6 -4.81481E-6 L -4.44444E-6 -0.18634 L -0.23819 -0.18333 L -0.2368 -0.46435 " pathEditMode="relative" rAng="0" ptsTypes="AAAA">
                                      <p:cBhvr>
                                        <p:cTn id="152" dur="2000" fill="hold"/>
                                        <p:tgtEl>
                                          <p:spTgt spid="49"/>
                                        </p:tgtEl>
                                        <p:attrNameLst>
                                          <p:attrName>ppt_x</p:attrName>
                                          <p:attrName>ppt_y</p:attrName>
                                        </p:attrNameLst>
                                      </p:cBhvr>
                                      <p:rCtr x="-11900" y="-23200"/>
                                    </p:animMotion>
                                  </p:childTnLst>
                                </p:cTn>
                              </p:par>
                              <p:par>
                                <p:cTn id="153" presetID="0" presetClass="path" presetSubtype="0" accel="50000" decel="50000" fill="hold" grpId="1" nodeType="withEffect">
                                  <p:stCondLst>
                                    <p:cond delay="0"/>
                                  </p:stCondLst>
                                  <p:childTnLst>
                                    <p:animMotion origin="layout" path="M -4.44444E-6 -4.81481E-6 L -4.44444E-6 -0.18634 L -0.12152 -0.18333 L -0.12152 -4.81481E-6 " pathEditMode="relative" rAng="0" ptsTypes="AAAA">
                                      <p:cBhvr>
                                        <p:cTn id="154" dur="2000" fill="hold"/>
                                        <p:tgtEl>
                                          <p:spTgt spid="50"/>
                                        </p:tgtEl>
                                        <p:attrNameLst>
                                          <p:attrName>ppt_x</p:attrName>
                                          <p:attrName>ppt_y</p:attrName>
                                        </p:attrNameLst>
                                      </p:cBhvr>
                                      <p:rCtr x="-6100" y="-9300"/>
                                    </p:animMotion>
                                  </p:childTnLst>
                                </p:cTn>
                              </p:par>
                            </p:childTnLst>
                          </p:cTn>
                        </p:par>
                        <p:par>
                          <p:cTn id="155" fill="hold">
                            <p:stCondLst>
                              <p:cond delay="2000"/>
                            </p:stCondLst>
                            <p:childTnLst>
                              <p:par>
                                <p:cTn id="156" presetID="27" presetClass="emph" presetSubtype="0" fill="hold" grpId="2" nodeType="afterEffect">
                                  <p:stCondLst>
                                    <p:cond delay="2000"/>
                                  </p:stCondLst>
                                  <p:childTnLst>
                                    <p:animClr clrSpc="rgb" dir="cw">
                                      <p:cBhvr override="childStyle">
                                        <p:cTn id="157" dur="250" autoRev="1" fill="hold"/>
                                        <p:tgtEl>
                                          <p:spTgt spid="42"/>
                                        </p:tgtEl>
                                        <p:attrNameLst>
                                          <p:attrName>style.color</p:attrName>
                                        </p:attrNameLst>
                                      </p:cBhvr>
                                      <p:to>
                                        <a:schemeClr val="bg1"/>
                                      </p:to>
                                    </p:animClr>
                                    <p:animClr clrSpc="rgb" dir="cw">
                                      <p:cBhvr>
                                        <p:cTn id="158" dur="250" autoRev="1" fill="hold"/>
                                        <p:tgtEl>
                                          <p:spTgt spid="42"/>
                                        </p:tgtEl>
                                        <p:attrNameLst>
                                          <p:attrName>fillcolor</p:attrName>
                                        </p:attrNameLst>
                                      </p:cBhvr>
                                      <p:to>
                                        <a:schemeClr val="bg1"/>
                                      </p:to>
                                    </p:animClr>
                                    <p:set>
                                      <p:cBhvr>
                                        <p:cTn id="159" dur="250" autoRev="1" fill="hold"/>
                                        <p:tgtEl>
                                          <p:spTgt spid="42"/>
                                        </p:tgtEl>
                                        <p:attrNameLst>
                                          <p:attrName>fill.type</p:attrName>
                                        </p:attrNameLst>
                                      </p:cBhvr>
                                      <p:to>
                                        <p:strVal val="solid"/>
                                      </p:to>
                                    </p:set>
                                    <p:set>
                                      <p:cBhvr>
                                        <p:cTn id="160" dur="250" autoRev="1" fill="hold"/>
                                        <p:tgtEl>
                                          <p:spTgt spid="42"/>
                                        </p:tgtEl>
                                        <p:attrNameLst>
                                          <p:attrName>fill.on</p:attrName>
                                        </p:attrNameLst>
                                      </p:cBhvr>
                                      <p:to>
                                        <p:strVal val="true"/>
                                      </p:to>
                                    </p:set>
                                  </p:childTnLst>
                                </p:cTn>
                              </p:par>
                              <p:par>
                                <p:cTn id="161" presetID="27" presetClass="emph" presetSubtype="0" fill="hold" grpId="2" nodeType="withEffect">
                                  <p:stCondLst>
                                    <p:cond delay="2000"/>
                                  </p:stCondLst>
                                  <p:childTnLst>
                                    <p:animClr clrSpc="rgb" dir="cw">
                                      <p:cBhvr override="childStyle">
                                        <p:cTn id="162" dur="250" autoRev="1" fill="hold"/>
                                        <p:tgtEl>
                                          <p:spTgt spid="43"/>
                                        </p:tgtEl>
                                        <p:attrNameLst>
                                          <p:attrName>style.color</p:attrName>
                                        </p:attrNameLst>
                                      </p:cBhvr>
                                      <p:to>
                                        <a:schemeClr val="bg1"/>
                                      </p:to>
                                    </p:animClr>
                                    <p:animClr clrSpc="rgb" dir="cw">
                                      <p:cBhvr>
                                        <p:cTn id="163" dur="250" autoRev="1" fill="hold"/>
                                        <p:tgtEl>
                                          <p:spTgt spid="43"/>
                                        </p:tgtEl>
                                        <p:attrNameLst>
                                          <p:attrName>fillcolor</p:attrName>
                                        </p:attrNameLst>
                                      </p:cBhvr>
                                      <p:to>
                                        <a:schemeClr val="bg1"/>
                                      </p:to>
                                    </p:animClr>
                                    <p:set>
                                      <p:cBhvr>
                                        <p:cTn id="164" dur="250" autoRev="1" fill="hold"/>
                                        <p:tgtEl>
                                          <p:spTgt spid="43"/>
                                        </p:tgtEl>
                                        <p:attrNameLst>
                                          <p:attrName>fill.type</p:attrName>
                                        </p:attrNameLst>
                                      </p:cBhvr>
                                      <p:to>
                                        <p:strVal val="solid"/>
                                      </p:to>
                                    </p:set>
                                    <p:set>
                                      <p:cBhvr>
                                        <p:cTn id="165" dur="250" autoRev="1" fill="hold"/>
                                        <p:tgtEl>
                                          <p:spTgt spid="43"/>
                                        </p:tgtEl>
                                        <p:attrNameLst>
                                          <p:attrName>fill.on</p:attrName>
                                        </p:attrNameLst>
                                      </p:cBhvr>
                                      <p:to>
                                        <p:strVal val="true"/>
                                      </p:to>
                                    </p:set>
                                  </p:childTnLst>
                                </p:cTn>
                              </p:par>
                              <p:par>
                                <p:cTn id="166" presetID="27" presetClass="emph" presetSubtype="0" fill="hold" grpId="2" nodeType="withEffect">
                                  <p:stCondLst>
                                    <p:cond delay="2000"/>
                                  </p:stCondLst>
                                  <p:childTnLst>
                                    <p:animClr clrSpc="rgb" dir="cw">
                                      <p:cBhvr override="childStyle">
                                        <p:cTn id="167" dur="250" autoRev="1" fill="hold"/>
                                        <p:tgtEl>
                                          <p:spTgt spid="44"/>
                                        </p:tgtEl>
                                        <p:attrNameLst>
                                          <p:attrName>style.color</p:attrName>
                                        </p:attrNameLst>
                                      </p:cBhvr>
                                      <p:to>
                                        <a:schemeClr val="bg1"/>
                                      </p:to>
                                    </p:animClr>
                                    <p:animClr clrSpc="rgb" dir="cw">
                                      <p:cBhvr>
                                        <p:cTn id="168" dur="250" autoRev="1" fill="hold"/>
                                        <p:tgtEl>
                                          <p:spTgt spid="44"/>
                                        </p:tgtEl>
                                        <p:attrNameLst>
                                          <p:attrName>fillcolor</p:attrName>
                                        </p:attrNameLst>
                                      </p:cBhvr>
                                      <p:to>
                                        <a:schemeClr val="bg1"/>
                                      </p:to>
                                    </p:animClr>
                                    <p:set>
                                      <p:cBhvr>
                                        <p:cTn id="169" dur="250" autoRev="1" fill="hold"/>
                                        <p:tgtEl>
                                          <p:spTgt spid="44"/>
                                        </p:tgtEl>
                                        <p:attrNameLst>
                                          <p:attrName>fill.type</p:attrName>
                                        </p:attrNameLst>
                                      </p:cBhvr>
                                      <p:to>
                                        <p:strVal val="solid"/>
                                      </p:to>
                                    </p:set>
                                    <p:set>
                                      <p:cBhvr>
                                        <p:cTn id="170" dur="250" autoRev="1" fill="hold"/>
                                        <p:tgtEl>
                                          <p:spTgt spid="44"/>
                                        </p:tgtEl>
                                        <p:attrNameLst>
                                          <p:attrName>fill.on</p:attrName>
                                        </p:attrNameLst>
                                      </p:cBhvr>
                                      <p:to>
                                        <p:strVal val="true"/>
                                      </p:to>
                                    </p:set>
                                  </p:childTnLst>
                                </p:cTn>
                              </p:par>
                              <p:par>
                                <p:cTn id="171" presetID="27" presetClass="emph" presetSubtype="0" fill="hold" grpId="2" nodeType="withEffect">
                                  <p:stCondLst>
                                    <p:cond delay="2000"/>
                                  </p:stCondLst>
                                  <p:childTnLst>
                                    <p:animClr clrSpc="rgb" dir="cw">
                                      <p:cBhvr override="childStyle">
                                        <p:cTn id="172" dur="250" autoRev="1" fill="hold"/>
                                        <p:tgtEl>
                                          <p:spTgt spid="45"/>
                                        </p:tgtEl>
                                        <p:attrNameLst>
                                          <p:attrName>style.color</p:attrName>
                                        </p:attrNameLst>
                                      </p:cBhvr>
                                      <p:to>
                                        <a:schemeClr val="bg1"/>
                                      </p:to>
                                    </p:animClr>
                                    <p:animClr clrSpc="rgb" dir="cw">
                                      <p:cBhvr>
                                        <p:cTn id="173" dur="250" autoRev="1" fill="hold"/>
                                        <p:tgtEl>
                                          <p:spTgt spid="45"/>
                                        </p:tgtEl>
                                        <p:attrNameLst>
                                          <p:attrName>fillcolor</p:attrName>
                                        </p:attrNameLst>
                                      </p:cBhvr>
                                      <p:to>
                                        <a:schemeClr val="bg1"/>
                                      </p:to>
                                    </p:animClr>
                                    <p:set>
                                      <p:cBhvr>
                                        <p:cTn id="174" dur="250" autoRev="1" fill="hold"/>
                                        <p:tgtEl>
                                          <p:spTgt spid="45"/>
                                        </p:tgtEl>
                                        <p:attrNameLst>
                                          <p:attrName>fill.type</p:attrName>
                                        </p:attrNameLst>
                                      </p:cBhvr>
                                      <p:to>
                                        <p:strVal val="solid"/>
                                      </p:to>
                                    </p:set>
                                    <p:set>
                                      <p:cBhvr>
                                        <p:cTn id="175" dur="250" autoRev="1" fill="hold"/>
                                        <p:tgtEl>
                                          <p:spTgt spid="45"/>
                                        </p:tgtEl>
                                        <p:attrNameLst>
                                          <p:attrName>fill.on</p:attrName>
                                        </p:attrNameLst>
                                      </p:cBhvr>
                                      <p:to>
                                        <p:strVal val="true"/>
                                      </p:to>
                                    </p:set>
                                  </p:childTnLst>
                                </p:cTn>
                              </p:par>
                              <p:par>
                                <p:cTn id="176" presetID="27" presetClass="emph" presetSubtype="0" fill="hold" grpId="2" nodeType="withEffect">
                                  <p:stCondLst>
                                    <p:cond delay="2000"/>
                                  </p:stCondLst>
                                  <p:childTnLst>
                                    <p:animClr clrSpc="rgb" dir="cw">
                                      <p:cBhvr override="childStyle">
                                        <p:cTn id="177" dur="250" autoRev="1" fill="hold"/>
                                        <p:tgtEl>
                                          <p:spTgt spid="46"/>
                                        </p:tgtEl>
                                        <p:attrNameLst>
                                          <p:attrName>style.color</p:attrName>
                                        </p:attrNameLst>
                                      </p:cBhvr>
                                      <p:to>
                                        <a:schemeClr val="bg1"/>
                                      </p:to>
                                    </p:animClr>
                                    <p:animClr clrSpc="rgb" dir="cw">
                                      <p:cBhvr>
                                        <p:cTn id="178" dur="250" autoRev="1" fill="hold"/>
                                        <p:tgtEl>
                                          <p:spTgt spid="46"/>
                                        </p:tgtEl>
                                        <p:attrNameLst>
                                          <p:attrName>fillcolor</p:attrName>
                                        </p:attrNameLst>
                                      </p:cBhvr>
                                      <p:to>
                                        <a:schemeClr val="bg1"/>
                                      </p:to>
                                    </p:animClr>
                                    <p:set>
                                      <p:cBhvr>
                                        <p:cTn id="179" dur="250" autoRev="1" fill="hold"/>
                                        <p:tgtEl>
                                          <p:spTgt spid="46"/>
                                        </p:tgtEl>
                                        <p:attrNameLst>
                                          <p:attrName>fill.type</p:attrName>
                                        </p:attrNameLst>
                                      </p:cBhvr>
                                      <p:to>
                                        <p:strVal val="solid"/>
                                      </p:to>
                                    </p:set>
                                    <p:set>
                                      <p:cBhvr>
                                        <p:cTn id="180" dur="250" autoRev="1" fill="hold"/>
                                        <p:tgtEl>
                                          <p:spTgt spid="46"/>
                                        </p:tgtEl>
                                        <p:attrNameLst>
                                          <p:attrName>fill.on</p:attrName>
                                        </p:attrNameLst>
                                      </p:cBhvr>
                                      <p:to>
                                        <p:strVal val="true"/>
                                      </p:to>
                                    </p:set>
                                  </p:childTnLst>
                                </p:cTn>
                              </p:par>
                              <p:par>
                                <p:cTn id="181" presetID="27" presetClass="emph" presetSubtype="0" fill="hold" grpId="2" nodeType="withEffect">
                                  <p:stCondLst>
                                    <p:cond delay="2000"/>
                                  </p:stCondLst>
                                  <p:childTnLst>
                                    <p:animClr clrSpc="rgb" dir="cw">
                                      <p:cBhvr override="childStyle">
                                        <p:cTn id="182" dur="250" autoRev="1" fill="hold"/>
                                        <p:tgtEl>
                                          <p:spTgt spid="47"/>
                                        </p:tgtEl>
                                        <p:attrNameLst>
                                          <p:attrName>style.color</p:attrName>
                                        </p:attrNameLst>
                                      </p:cBhvr>
                                      <p:to>
                                        <a:schemeClr val="bg1"/>
                                      </p:to>
                                    </p:animClr>
                                    <p:animClr clrSpc="rgb" dir="cw">
                                      <p:cBhvr>
                                        <p:cTn id="183" dur="250" autoRev="1" fill="hold"/>
                                        <p:tgtEl>
                                          <p:spTgt spid="47"/>
                                        </p:tgtEl>
                                        <p:attrNameLst>
                                          <p:attrName>fillcolor</p:attrName>
                                        </p:attrNameLst>
                                      </p:cBhvr>
                                      <p:to>
                                        <a:schemeClr val="bg1"/>
                                      </p:to>
                                    </p:animClr>
                                    <p:set>
                                      <p:cBhvr>
                                        <p:cTn id="184" dur="250" autoRev="1" fill="hold"/>
                                        <p:tgtEl>
                                          <p:spTgt spid="47"/>
                                        </p:tgtEl>
                                        <p:attrNameLst>
                                          <p:attrName>fill.type</p:attrName>
                                        </p:attrNameLst>
                                      </p:cBhvr>
                                      <p:to>
                                        <p:strVal val="solid"/>
                                      </p:to>
                                    </p:set>
                                    <p:set>
                                      <p:cBhvr>
                                        <p:cTn id="185" dur="250" autoRev="1" fill="hold"/>
                                        <p:tgtEl>
                                          <p:spTgt spid="47"/>
                                        </p:tgtEl>
                                        <p:attrNameLst>
                                          <p:attrName>fill.on</p:attrName>
                                        </p:attrNameLst>
                                      </p:cBhvr>
                                      <p:to>
                                        <p:strVal val="true"/>
                                      </p:to>
                                    </p:set>
                                  </p:childTnLst>
                                </p:cTn>
                              </p:par>
                              <p:par>
                                <p:cTn id="186" presetID="27" presetClass="emph" presetSubtype="0" fill="hold" grpId="2" nodeType="withEffect">
                                  <p:stCondLst>
                                    <p:cond delay="2000"/>
                                  </p:stCondLst>
                                  <p:childTnLst>
                                    <p:animClr clrSpc="rgb" dir="cw">
                                      <p:cBhvr override="childStyle">
                                        <p:cTn id="187" dur="250" autoRev="1" fill="hold"/>
                                        <p:tgtEl>
                                          <p:spTgt spid="48"/>
                                        </p:tgtEl>
                                        <p:attrNameLst>
                                          <p:attrName>style.color</p:attrName>
                                        </p:attrNameLst>
                                      </p:cBhvr>
                                      <p:to>
                                        <a:schemeClr val="bg1"/>
                                      </p:to>
                                    </p:animClr>
                                    <p:animClr clrSpc="rgb" dir="cw">
                                      <p:cBhvr>
                                        <p:cTn id="188" dur="250" autoRev="1" fill="hold"/>
                                        <p:tgtEl>
                                          <p:spTgt spid="48"/>
                                        </p:tgtEl>
                                        <p:attrNameLst>
                                          <p:attrName>fillcolor</p:attrName>
                                        </p:attrNameLst>
                                      </p:cBhvr>
                                      <p:to>
                                        <a:schemeClr val="bg1"/>
                                      </p:to>
                                    </p:animClr>
                                    <p:set>
                                      <p:cBhvr>
                                        <p:cTn id="189" dur="250" autoRev="1" fill="hold"/>
                                        <p:tgtEl>
                                          <p:spTgt spid="48"/>
                                        </p:tgtEl>
                                        <p:attrNameLst>
                                          <p:attrName>fill.type</p:attrName>
                                        </p:attrNameLst>
                                      </p:cBhvr>
                                      <p:to>
                                        <p:strVal val="solid"/>
                                      </p:to>
                                    </p:set>
                                    <p:set>
                                      <p:cBhvr>
                                        <p:cTn id="190" dur="250" autoRev="1" fill="hold"/>
                                        <p:tgtEl>
                                          <p:spTgt spid="48"/>
                                        </p:tgtEl>
                                        <p:attrNameLst>
                                          <p:attrName>fill.on</p:attrName>
                                        </p:attrNameLst>
                                      </p:cBhvr>
                                      <p:to>
                                        <p:strVal val="true"/>
                                      </p:to>
                                    </p:set>
                                  </p:childTnLst>
                                </p:cTn>
                              </p:par>
                              <p:par>
                                <p:cTn id="191" presetID="27" presetClass="emph" presetSubtype="0" fill="hold" grpId="2" nodeType="withEffect">
                                  <p:stCondLst>
                                    <p:cond delay="2000"/>
                                  </p:stCondLst>
                                  <p:childTnLst>
                                    <p:animClr clrSpc="rgb" dir="cw">
                                      <p:cBhvr override="childStyle">
                                        <p:cTn id="192" dur="250" autoRev="1" fill="hold"/>
                                        <p:tgtEl>
                                          <p:spTgt spid="50"/>
                                        </p:tgtEl>
                                        <p:attrNameLst>
                                          <p:attrName>style.color</p:attrName>
                                        </p:attrNameLst>
                                      </p:cBhvr>
                                      <p:to>
                                        <a:schemeClr val="bg1"/>
                                      </p:to>
                                    </p:animClr>
                                    <p:animClr clrSpc="rgb" dir="cw">
                                      <p:cBhvr>
                                        <p:cTn id="193" dur="250" autoRev="1" fill="hold"/>
                                        <p:tgtEl>
                                          <p:spTgt spid="50"/>
                                        </p:tgtEl>
                                        <p:attrNameLst>
                                          <p:attrName>fillcolor</p:attrName>
                                        </p:attrNameLst>
                                      </p:cBhvr>
                                      <p:to>
                                        <a:schemeClr val="bg1"/>
                                      </p:to>
                                    </p:animClr>
                                    <p:set>
                                      <p:cBhvr>
                                        <p:cTn id="194" dur="250" autoRev="1" fill="hold"/>
                                        <p:tgtEl>
                                          <p:spTgt spid="50"/>
                                        </p:tgtEl>
                                        <p:attrNameLst>
                                          <p:attrName>fill.type</p:attrName>
                                        </p:attrNameLst>
                                      </p:cBhvr>
                                      <p:to>
                                        <p:strVal val="solid"/>
                                      </p:to>
                                    </p:set>
                                    <p:set>
                                      <p:cBhvr>
                                        <p:cTn id="195" dur="250" autoRev="1" fill="hold"/>
                                        <p:tgtEl>
                                          <p:spTgt spid="50"/>
                                        </p:tgtEl>
                                        <p:attrNameLst>
                                          <p:attrName>fill.on</p:attrName>
                                        </p:attrNameLst>
                                      </p:cBhvr>
                                      <p:to>
                                        <p:strVal val="true"/>
                                      </p:to>
                                    </p:set>
                                  </p:childTnLst>
                                </p:cTn>
                              </p:par>
                              <p:par>
                                <p:cTn id="196" presetID="27" presetClass="emph" presetSubtype="0" fill="hold" grpId="2" nodeType="withEffect">
                                  <p:stCondLst>
                                    <p:cond delay="2000"/>
                                  </p:stCondLst>
                                  <p:childTnLst>
                                    <p:animClr clrSpc="rgb" dir="cw">
                                      <p:cBhvr override="childStyle">
                                        <p:cTn id="197" dur="250" autoRev="1" fill="hold"/>
                                        <p:tgtEl>
                                          <p:spTgt spid="49"/>
                                        </p:tgtEl>
                                        <p:attrNameLst>
                                          <p:attrName>style.color</p:attrName>
                                        </p:attrNameLst>
                                      </p:cBhvr>
                                      <p:to>
                                        <a:schemeClr val="bg1"/>
                                      </p:to>
                                    </p:animClr>
                                    <p:animClr clrSpc="rgb" dir="cw">
                                      <p:cBhvr>
                                        <p:cTn id="198" dur="250" autoRev="1" fill="hold"/>
                                        <p:tgtEl>
                                          <p:spTgt spid="49"/>
                                        </p:tgtEl>
                                        <p:attrNameLst>
                                          <p:attrName>fillcolor</p:attrName>
                                        </p:attrNameLst>
                                      </p:cBhvr>
                                      <p:to>
                                        <a:schemeClr val="bg1"/>
                                      </p:to>
                                    </p:animClr>
                                    <p:set>
                                      <p:cBhvr>
                                        <p:cTn id="199" dur="250" autoRev="1" fill="hold"/>
                                        <p:tgtEl>
                                          <p:spTgt spid="49"/>
                                        </p:tgtEl>
                                        <p:attrNameLst>
                                          <p:attrName>fill.type</p:attrName>
                                        </p:attrNameLst>
                                      </p:cBhvr>
                                      <p:to>
                                        <p:strVal val="solid"/>
                                      </p:to>
                                    </p:set>
                                    <p:set>
                                      <p:cBhvr>
                                        <p:cTn id="200" dur="250" autoRev="1" fill="hold"/>
                                        <p:tgtEl>
                                          <p:spTgt spid="49"/>
                                        </p:tgtEl>
                                        <p:attrNameLst>
                                          <p:attrName>fill.on</p:attrName>
                                        </p:attrNameLst>
                                      </p:cBhvr>
                                      <p:to>
                                        <p:strVal val="true"/>
                                      </p:to>
                                    </p:set>
                                  </p:childTnLst>
                                </p:cTn>
                              </p:par>
                            </p:childTnLst>
                          </p:cTn>
                        </p:par>
                        <p:par>
                          <p:cTn id="201" fill="hold">
                            <p:stCondLst>
                              <p:cond delay="4500"/>
                            </p:stCondLst>
                            <p:childTnLst>
                              <p:par>
                                <p:cTn id="202" presetID="10" presetClass="exit" presetSubtype="0" fill="hold" grpId="3" nodeType="afterEffect">
                                  <p:stCondLst>
                                    <p:cond delay="1000"/>
                                  </p:stCondLst>
                                  <p:childTnLst>
                                    <p:animEffect transition="out" filter="fade">
                                      <p:cBhvr>
                                        <p:cTn id="203" dur="500"/>
                                        <p:tgtEl>
                                          <p:spTgt spid="42"/>
                                        </p:tgtEl>
                                      </p:cBhvr>
                                    </p:animEffect>
                                    <p:set>
                                      <p:cBhvr>
                                        <p:cTn id="204" dur="1" fill="hold">
                                          <p:stCondLst>
                                            <p:cond delay="499"/>
                                          </p:stCondLst>
                                        </p:cTn>
                                        <p:tgtEl>
                                          <p:spTgt spid="42"/>
                                        </p:tgtEl>
                                        <p:attrNameLst>
                                          <p:attrName>style.visibility</p:attrName>
                                        </p:attrNameLst>
                                      </p:cBhvr>
                                      <p:to>
                                        <p:strVal val="hidden"/>
                                      </p:to>
                                    </p:set>
                                  </p:childTnLst>
                                </p:cTn>
                              </p:par>
                              <p:par>
                                <p:cTn id="205" presetID="10" presetClass="exit" presetSubtype="0" fill="hold" grpId="3" nodeType="withEffect">
                                  <p:stCondLst>
                                    <p:cond delay="1000"/>
                                  </p:stCondLst>
                                  <p:childTnLst>
                                    <p:animEffect transition="out" filter="fade">
                                      <p:cBhvr>
                                        <p:cTn id="206" dur="500"/>
                                        <p:tgtEl>
                                          <p:spTgt spid="43"/>
                                        </p:tgtEl>
                                      </p:cBhvr>
                                    </p:animEffect>
                                    <p:set>
                                      <p:cBhvr>
                                        <p:cTn id="207" dur="1" fill="hold">
                                          <p:stCondLst>
                                            <p:cond delay="499"/>
                                          </p:stCondLst>
                                        </p:cTn>
                                        <p:tgtEl>
                                          <p:spTgt spid="43"/>
                                        </p:tgtEl>
                                        <p:attrNameLst>
                                          <p:attrName>style.visibility</p:attrName>
                                        </p:attrNameLst>
                                      </p:cBhvr>
                                      <p:to>
                                        <p:strVal val="hidden"/>
                                      </p:to>
                                    </p:set>
                                  </p:childTnLst>
                                </p:cTn>
                              </p:par>
                              <p:par>
                                <p:cTn id="208" presetID="10" presetClass="exit" presetSubtype="0" fill="hold" grpId="3" nodeType="withEffect">
                                  <p:stCondLst>
                                    <p:cond delay="1000"/>
                                  </p:stCondLst>
                                  <p:childTnLst>
                                    <p:animEffect transition="out" filter="fade">
                                      <p:cBhvr>
                                        <p:cTn id="209" dur="500"/>
                                        <p:tgtEl>
                                          <p:spTgt spid="44"/>
                                        </p:tgtEl>
                                      </p:cBhvr>
                                    </p:animEffect>
                                    <p:set>
                                      <p:cBhvr>
                                        <p:cTn id="210" dur="1" fill="hold">
                                          <p:stCondLst>
                                            <p:cond delay="499"/>
                                          </p:stCondLst>
                                        </p:cTn>
                                        <p:tgtEl>
                                          <p:spTgt spid="44"/>
                                        </p:tgtEl>
                                        <p:attrNameLst>
                                          <p:attrName>style.visibility</p:attrName>
                                        </p:attrNameLst>
                                      </p:cBhvr>
                                      <p:to>
                                        <p:strVal val="hidden"/>
                                      </p:to>
                                    </p:set>
                                  </p:childTnLst>
                                </p:cTn>
                              </p:par>
                              <p:par>
                                <p:cTn id="211" presetID="10" presetClass="exit" presetSubtype="0" fill="hold" grpId="3" nodeType="withEffect">
                                  <p:stCondLst>
                                    <p:cond delay="1000"/>
                                  </p:stCondLst>
                                  <p:childTnLst>
                                    <p:animEffect transition="out" filter="fade">
                                      <p:cBhvr>
                                        <p:cTn id="212" dur="500"/>
                                        <p:tgtEl>
                                          <p:spTgt spid="45"/>
                                        </p:tgtEl>
                                      </p:cBhvr>
                                    </p:animEffect>
                                    <p:set>
                                      <p:cBhvr>
                                        <p:cTn id="213" dur="1" fill="hold">
                                          <p:stCondLst>
                                            <p:cond delay="499"/>
                                          </p:stCondLst>
                                        </p:cTn>
                                        <p:tgtEl>
                                          <p:spTgt spid="45"/>
                                        </p:tgtEl>
                                        <p:attrNameLst>
                                          <p:attrName>style.visibility</p:attrName>
                                        </p:attrNameLst>
                                      </p:cBhvr>
                                      <p:to>
                                        <p:strVal val="hidden"/>
                                      </p:to>
                                    </p:set>
                                  </p:childTnLst>
                                </p:cTn>
                              </p:par>
                              <p:par>
                                <p:cTn id="214" presetID="10" presetClass="exit" presetSubtype="0" fill="hold" grpId="3" nodeType="withEffect">
                                  <p:stCondLst>
                                    <p:cond delay="1000"/>
                                  </p:stCondLst>
                                  <p:childTnLst>
                                    <p:animEffect transition="out" filter="fade">
                                      <p:cBhvr>
                                        <p:cTn id="215" dur="500"/>
                                        <p:tgtEl>
                                          <p:spTgt spid="46"/>
                                        </p:tgtEl>
                                      </p:cBhvr>
                                    </p:animEffect>
                                    <p:set>
                                      <p:cBhvr>
                                        <p:cTn id="216" dur="1" fill="hold">
                                          <p:stCondLst>
                                            <p:cond delay="499"/>
                                          </p:stCondLst>
                                        </p:cTn>
                                        <p:tgtEl>
                                          <p:spTgt spid="46"/>
                                        </p:tgtEl>
                                        <p:attrNameLst>
                                          <p:attrName>style.visibility</p:attrName>
                                        </p:attrNameLst>
                                      </p:cBhvr>
                                      <p:to>
                                        <p:strVal val="hidden"/>
                                      </p:to>
                                    </p:set>
                                  </p:childTnLst>
                                </p:cTn>
                              </p:par>
                              <p:par>
                                <p:cTn id="217" presetID="10" presetClass="exit" presetSubtype="0" fill="hold" grpId="3" nodeType="withEffect">
                                  <p:stCondLst>
                                    <p:cond delay="1000"/>
                                  </p:stCondLst>
                                  <p:childTnLst>
                                    <p:animEffect transition="out" filter="fade">
                                      <p:cBhvr>
                                        <p:cTn id="218" dur="500"/>
                                        <p:tgtEl>
                                          <p:spTgt spid="47"/>
                                        </p:tgtEl>
                                      </p:cBhvr>
                                    </p:animEffect>
                                    <p:set>
                                      <p:cBhvr>
                                        <p:cTn id="219" dur="1" fill="hold">
                                          <p:stCondLst>
                                            <p:cond delay="499"/>
                                          </p:stCondLst>
                                        </p:cTn>
                                        <p:tgtEl>
                                          <p:spTgt spid="47"/>
                                        </p:tgtEl>
                                        <p:attrNameLst>
                                          <p:attrName>style.visibility</p:attrName>
                                        </p:attrNameLst>
                                      </p:cBhvr>
                                      <p:to>
                                        <p:strVal val="hidden"/>
                                      </p:to>
                                    </p:set>
                                  </p:childTnLst>
                                </p:cTn>
                              </p:par>
                              <p:par>
                                <p:cTn id="220" presetID="10" presetClass="exit" presetSubtype="0" fill="hold" grpId="3" nodeType="withEffect">
                                  <p:stCondLst>
                                    <p:cond delay="1000"/>
                                  </p:stCondLst>
                                  <p:childTnLst>
                                    <p:animEffect transition="out" filter="fad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par>
                                <p:cTn id="223" presetID="10" presetClass="exit" presetSubtype="0" fill="hold" grpId="3" nodeType="withEffect">
                                  <p:stCondLst>
                                    <p:cond delay="1000"/>
                                  </p:stCondLst>
                                  <p:childTnLst>
                                    <p:animEffect transition="out" filter="fade">
                                      <p:cBhvr>
                                        <p:cTn id="224" dur="500"/>
                                        <p:tgtEl>
                                          <p:spTgt spid="48"/>
                                        </p:tgtEl>
                                      </p:cBhvr>
                                    </p:animEffect>
                                    <p:set>
                                      <p:cBhvr>
                                        <p:cTn id="225" dur="1" fill="hold">
                                          <p:stCondLst>
                                            <p:cond delay="499"/>
                                          </p:stCondLst>
                                        </p:cTn>
                                        <p:tgtEl>
                                          <p:spTgt spid="48"/>
                                        </p:tgtEl>
                                        <p:attrNameLst>
                                          <p:attrName>style.visibility</p:attrName>
                                        </p:attrNameLst>
                                      </p:cBhvr>
                                      <p:to>
                                        <p:strVal val="hidden"/>
                                      </p:to>
                                    </p:set>
                                  </p:childTnLst>
                                </p:cTn>
                              </p:par>
                              <p:par>
                                <p:cTn id="226" presetID="10" presetClass="exit" presetSubtype="0" fill="hold" grpId="3" nodeType="withEffect">
                                  <p:stCondLst>
                                    <p:cond delay="1000"/>
                                  </p:stCondLst>
                                  <p:childTnLst>
                                    <p:animEffect transition="out" filter="fade">
                                      <p:cBhvr>
                                        <p:cTn id="227" dur="500"/>
                                        <p:tgtEl>
                                          <p:spTgt spid="49"/>
                                        </p:tgtEl>
                                      </p:cBhvr>
                                    </p:animEffect>
                                    <p:set>
                                      <p:cBhvr>
                                        <p:cTn id="228"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7" grpId="1" animBg="1"/>
      <p:bldP spid="37" grpId="2" animBg="1"/>
      <p:bldP spid="37" grpId="3" animBg="1"/>
      <p:bldP spid="38" grpId="0" animBg="1"/>
      <p:bldP spid="38" grpId="1" animBg="1"/>
      <p:bldP spid="38" grpId="2" animBg="1"/>
      <p:bldP spid="38" grpId="3" animBg="1"/>
      <p:bldP spid="39" grpId="0" animBg="1"/>
      <p:bldP spid="39" grpId="1" animBg="1"/>
      <p:bldP spid="39" grpId="2" animBg="1"/>
      <p:bldP spid="39" grpId="3" animBg="1"/>
      <p:bldP spid="40" grpId="0" animBg="1"/>
      <p:bldP spid="40" grpId="1" animBg="1"/>
      <p:bldP spid="40" grpId="2" animBg="1"/>
      <p:bldP spid="42" grpId="0" animBg="1"/>
      <p:bldP spid="42" grpId="1" animBg="1"/>
      <p:bldP spid="42" grpId="2" animBg="1"/>
      <p:bldP spid="42" grpId="3" animBg="1"/>
      <p:bldP spid="43" grpId="0" animBg="1"/>
      <p:bldP spid="43" grpId="1" animBg="1"/>
      <p:bldP spid="43" grpId="2" animBg="1"/>
      <p:bldP spid="43" grpId="3" animBg="1"/>
      <p:bldP spid="44" grpId="0" animBg="1"/>
      <p:bldP spid="44" grpId="1" animBg="1"/>
      <p:bldP spid="44" grpId="2" animBg="1"/>
      <p:bldP spid="44" grpId="3" animBg="1"/>
      <p:bldP spid="45" grpId="0" animBg="1"/>
      <p:bldP spid="45" grpId="1" animBg="1"/>
      <p:bldP spid="45" grpId="2" animBg="1"/>
      <p:bldP spid="45" grpId="3" animBg="1"/>
      <p:bldP spid="46" grpId="0" animBg="1"/>
      <p:bldP spid="46" grpId="1" animBg="1"/>
      <p:bldP spid="46" grpId="2" animBg="1"/>
      <p:bldP spid="46" grpId="3" animBg="1"/>
      <p:bldP spid="47" grpId="0" animBg="1"/>
      <p:bldP spid="47" grpId="1" animBg="1"/>
      <p:bldP spid="47" grpId="2" animBg="1"/>
      <p:bldP spid="47" grpId="3" animBg="1"/>
      <p:bldP spid="48" grpId="0" animBg="1"/>
      <p:bldP spid="48" grpId="1" animBg="1"/>
      <p:bldP spid="48" grpId="2" animBg="1"/>
      <p:bldP spid="48" grpId="3" animBg="1"/>
      <p:bldP spid="49" grpId="0" animBg="1"/>
      <p:bldP spid="49" grpId="1" animBg="1"/>
      <p:bldP spid="49" grpId="2" animBg="1"/>
      <p:bldP spid="49" grpId="3" animBg="1"/>
      <p:bldP spid="50" grpId="0" animBg="1"/>
      <p:bldP spid="50" grpId="1" animBg="1"/>
      <p:bldP spid="50" grpId="2" animBg="1"/>
      <p:bldP spid="50" grpId="3"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090" y="770659"/>
            <a:ext cx="7533820" cy="1200329"/>
          </a:xfrm>
          <a:prstGeom prst="rect">
            <a:avLst/>
          </a:prstGeom>
        </p:spPr>
        <p:txBody>
          <a:bodyPr wrap="square">
            <a:spAutoFit/>
          </a:bodyPr>
          <a:lstStyle/>
          <a:p>
            <a:r>
              <a:rPr lang="en-US" b="1" i="1" dirty="0" smtClean="0"/>
              <a:t>Participative </a:t>
            </a:r>
            <a:r>
              <a:rPr lang="en-US" b="1" i="1" dirty="0"/>
              <a:t>Computational Infrastructures </a:t>
            </a:r>
            <a:r>
              <a:rPr lang="en-US" i="1" dirty="0"/>
              <a:t>are </a:t>
            </a:r>
            <a:r>
              <a:rPr lang="en-US" i="1" dirty="0" smtClean="0"/>
              <a:t>infrastructures that </a:t>
            </a:r>
            <a:r>
              <a:rPr lang="en-US" i="1" dirty="0"/>
              <a:t>depend on their participants’ use of a computational </a:t>
            </a:r>
            <a:r>
              <a:rPr lang="en-US" i="1" dirty="0" smtClean="0"/>
              <a:t>system to </a:t>
            </a:r>
            <a:r>
              <a:rPr lang="en-US" i="1" dirty="0"/>
              <a:t>provide a service, with every instance of the system </a:t>
            </a:r>
            <a:r>
              <a:rPr lang="en-US" i="1" dirty="0" smtClean="0"/>
              <a:t>executing tasks </a:t>
            </a:r>
            <a:r>
              <a:rPr lang="en-US" i="1" dirty="0"/>
              <a:t>of a similar nature, and collaborating with others.</a:t>
            </a:r>
          </a:p>
        </p:txBody>
      </p:sp>
      <p:grpSp>
        <p:nvGrpSpPr>
          <p:cNvPr id="53" name="Group 52"/>
          <p:cNvGrpSpPr/>
          <p:nvPr/>
        </p:nvGrpSpPr>
        <p:grpSpPr>
          <a:xfrm>
            <a:off x="2990995" y="4314095"/>
            <a:ext cx="2694933" cy="1620000"/>
            <a:chOff x="3548875" y="3593278"/>
            <a:chExt cx="2694933" cy="1620000"/>
          </a:xfrm>
        </p:grpSpPr>
        <p:pic>
          <p:nvPicPr>
            <p:cNvPr id="11" name="Picture 10" descr="C:\Documents and Settings\jdhr.001A6BD0B1DD\Local Settings\Temporary Internet Files\Content.IE5\46B2SYT2\MC900433949[1].png"/>
            <p:cNvPicPr>
              <a:picLocks noChangeAspect="1" noChangeArrowheads="1"/>
            </p:cNvPicPr>
            <p:nvPr/>
          </p:nvPicPr>
          <p:blipFill>
            <a:blip r:embed="rId3" cstate="print"/>
            <a:srcRect/>
            <a:stretch>
              <a:fillRect/>
            </a:stretch>
          </p:blipFill>
          <p:spPr bwMode="auto">
            <a:xfrm>
              <a:off x="4623808" y="3593278"/>
              <a:ext cx="1620000" cy="1620000"/>
            </a:xfrm>
            <a:prstGeom prst="rect">
              <a:avLst/>
            </a:prstGeom>
            <a:noFill/>
          </p:spPr>
        </p:pic>
        <p:pic>
          <p:nvPicPr>
            <p:cNvPr id="20"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3548875" y="3836202"/>
              <a:ext cx="1134152" cy="1134152"/>
            </a:xfrm>
            <a:prstGeom prst="rect">
              <a:avLst/>
            </a:prstGeom>
            <a:noFill/>
          </p:spPr>
        </p:pic>
      </p:grpSp>
      <p:grpSp>
        <p:nvGrpSpPr>
          <p:cNvPr id="54" name="Group 53"/>
          <p:cNvGrpSpPr/>
          <p:nvPr/>
        </p:nvGrpSpPr>
        <p:grpSpPr>
          <a:xfrm flipH="1">
            <a:off x="558935" y="4314095"/>
            <a:ext cx="2394716" cy="1620000"/>
            <a:chOff x="6029532" y="4555678"/>
            <a:chExt cx="2394716" cy="1620000"/>
          </a:xfrm>
        </p:grpSpPr>
        <p:pic>
          <p:nvPicPr>
            <p:cNvPr id="13" name="Picture 9" descr="C:\Documents and Settings\jdhr.001A6BD0B1DD\Local Settings\Temporary Internet Files\Content.IE5\3CWJ5FBW\MC900433932[1].png"/>
            <p:cNvPicPr>
              <a:picLocks noChangeAspect="1" noChangeArrowheads="1"/>
            </p:cNvPicPr>
            <p:nvPr/>
          </p:nvPicPr>
          <p:blipFill>
            <a:blip r:embed="rId5" cstate="print"/>
            <a:srcRect/>
            <a:stretch>
              <a:fillRect/>
            </a:stretch>
          </p:blipFill>
          <p:spPr bwMode="auto">
            <a:xfrm>
              <a:off x="6804248" y="4555678"/>
              <a:ext cx="1620000" cy="1620000"/>
            </a:xfrm>
            <a:prstGeom prst="rect">
              <a:avLst/>
            </a:prstGeom>
            <a:noFill/>
          </p:spPr>
        </p:pic>
        <p:pic>
          <p:nvPicPr>
            <p:cNvPr id="28"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6029532" y="4798602"/>
              <a:ext cx="1134152" cy="1134152"/>
            </a:xfrm>
            <a:prstGeom prst="rect">
              <a:avLst/>
            </a:prstGeom>
            <a:noFill/>
          </p:spPr>
        </p:pic>
      </p:grpSp>
      <p:grpSp>
        <p:nvGrpSpPr>
          <p:cNvPr id="31" name="Group 30"/>
          <p:cNvGrpSpPr/>
          <p:nvPr/>
        </p:nvGrpSpPr>
        <p:grpSpPr>
          <a:xfrm flipH="1">
            <a:off x="641082" y="2807975"/>
            <a:ext cx="2312569" cy="1620000"/>
            <a:chOff x="377678" y="66527"/>
            <a:chExt cx="2312569" cy="1620000"/>
          </a:xfrm>
        </p:grpSpPr>
        <p:pic>
          <p:nvPicPr>
            <p:cNvPr id="32" name="Picture 31" descr="C:\Documents and Settings\jdhr.001A6BD0B1DD\Local Settings\Temporary Internet Files\Content.IE5\ZMDUZXEQ\MC900433935[1].png"/>
            <p:cNvPicPr>
              <a:picLocks noChangeAspect="1" noChangeArrowheads="1"/>
            </p:cNvPicPr>
            <p:nvPr/>
          </p:nvPicPr>
          <p:blipFill>
            <a:blip r:embed="rId6" cstate="print"/>
            <a:srcRect/>
            <a:stretch>
              <a:fillRect/>
            </a:stretch>
          </p:blipFill>
          <p:spPr bwMode="auto">
            <a:xfrm>
              <a:off x="1070247" y="66527"/>
              <a:ext cx="1620000" cy="1620000"/>
            </a:xfrm>
            <a:prstGeom prst="rect">
              <a:avLst/>
            </a:prstGeom>
            <a:noFill/>
          </p:spPr>
        </p:pic>
        <p:pic>
          <p:nvPicPr>
            <p:cNvPr id="33"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377678" y="309451"/>
              <a:ext cx="1134152" cy="1134152"/>
            </a:xfrm>
            <a:prstGeom prst="rect">
              <a:avLst/>
            </a:prstGeom>
            <a:noFill/>
          </p:spPr>
        </p:pic>
      </p:grpSp>
      <p:grpSp>
        <p:nvGrpSpPr>
          <p:cNvPr id="41" name="Group 40"/>
          <p:cNvGrpSpPr/>
          <p:nvPr/>
        </p:nvGrpSpPr>
        <p:grpSpPr>
          <a:xfrm>
            <a:off x="2990995" y="2807975"/>
            <a:ext cx="2480657" cy="1620000"/>
            <a:chOff x="3963551" y="280803"/>
            <a:chExt cx="2480657" cy="1620000"/>
          </a:xfrm>
        </p:grpSpPr>
        <p:pic>
          <p:nvPicPr>
            <p:cNvPr id="42" name="Picture 41" descr="C:\Documents and Settings\jdhr.001A6BD0B1DD\Local Settings\Temporary Internet Files\Content.IE5\3CWJ5FBW\MC900433951[1].png"/>
            <p:cNvPicPr>
              <a:picLocks noChangeAspect="1" noChangeArrowheads="1"/>
            </p:cNvPicPr>
            <p:nvPr/>
          </p:nvPicPr>
          <p:blipFill>
            <a:blip r:embed="rId7" cstate="print"/>
            <a:srcRect/>
            <a:stretch>
              <a:fillRect/>
            </a:stretch>
          </p:blipFill>
          <p:spPr bwMode="auto">
            <a:xfrm>
              <a:off x="4824208" y="280803"/>
              <a:ext cx="1620000" cy="1620000"/>
            </a:xfrm>
            <a:prstGeom prst="rect">
              <a:avLst/>
            </a:prstGeom>
            <a:noFill/>
          </p:spPr>
        </p:pic>
        <p:pic>
          <p:nvPicPr>
            <p:cNvPr id="43"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3963551" y="523727"/>
              <a:ext cx="1134152" cy="1134152"/>
            </a:xfrm>
            <a:prstGeom prst="rect">
              <a:avLst/>
            </a:prstGeom>
            <a:noFill/>
          </p:spPr>
        </p:pic>
      </p:grpSp>
      <p:sp>
        <p:nvSpPr>
          <p:cNvPr id="55" name="Rectangle 54"/>
          <p:cNvSpPr/>
          <p:nvPr/>
        </p:nvSpPr>
        <p:spPr>
          <a:xfrm>
            <a:off x="5899660" y="3713930"/>
            <a:ext cx="3344915" cy="1200329"/>
          </a:xfrm>
          <a:prstGeom prst="rect">
            <a:avLst/>
          </a:prstGeom>
        </p:spPr>
        <p:txBody>
          <a:bodyPr wrap="square">
            <a:spAutoFit/>
          </a:bodyPr>
          <a:lstStyle/>
          <a:p>
            <a:pPr marL="457200" indent="-457200">
              <a:buFont typeface="Arial"/>
              <a:buChar char="•"/>
            </a:pPr>
            <a:r>
              <a:rPr lang="en-US" dirty="0" smtClean="0"/>
              <a:t>Computing Power</a:t>
            </a:r>
          </a:p>
          <a:p>
            <a:pPr marL="457200" indent="-457200">
              <a:buFont typeface="Arial"/>
              <a:buChar char="•"/>
            </a:pPr>
            <a:r>
              <a:rPr lang="en-US" dirty="0" smtClean="0"/>
              <a:t>Storage</a:t>
            </a:r>
          </a:p>
          <a:p>
            <a:pPr marL="457200" indent="-457200">
              <a:buFont typeface="Arial"/>
              <a:buChar char="•"/>
            </a:pPr>
            <a:r>
              <a:rPr lang="en-US" dirty="0" smtClean="0"/>
              <a:t>Network</a:t>
            </a:r>
          </a:p>
          <a:p>
            <a:pPr marL="457200" indent="-457200">
              <a:buFont typeface="Arial"/>
              <a:buChar char="•"/>
            </a:pPr>
            <a:r>
              <a:rPr lang="en-US" dirty="0" smtClean="0"/>
              <a:t>Reasoning</a:t>
            </a:r>
            <a:endParaRPr lang="en-US" dirty="0"/>
          </a:p>
        </p:txBody>
      </p:sp>
      <p:pic>
        <p:nvPicPr>
          <p:cNvPr id="56" name="Picture 55" descr="ITU-ENG-HORISONTAL.gi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17" name="Rectangle 16"/>
          <p:cNvSpPr/>
          <p:nvPr/>
        </p:nvSpPr>
        <p:spPr>
          <a:xfrm>
            <a:off x="3241260" y="6506972"/>
            <a:ext cx="5902740" cy="369332"/>
          </a:xfrm>
          <a:prstGeom prst="rect">
            <a:avLst/>
          </a:prstGeom>
        </p:spPr>
        <p:txBody>
          <a:bodyPr wrap="none" anchor="ctr">
            <a:spAutoFit/>
          </a:bodyPr>
          <a:lstStyle/>
          <a:p>
            <a:pPr algn="r"/>
            <a:r>
              <a:rPr lang="en-US" i="1" dirty="0" smtClean="0">
                <a:solidFill>
                  <a:srgbClr val="000000"/>
                </a:solidFill>
              </a:rPr>
              <a:t>[Participative Computational Infrastructures – Page 21 &amp; 47]</a:t>
            </a:r>
            <a:endParaRPr lang="en-US" i="1" dirty="0">
              <a:solidFill>
                <a:srgbClr val="000000"/>
              </a:solidFill>
            </a:endParaRPr>
          </a:p>
        </p:txBody>
      </p:sp>
    </p:spTree>
    <p:extLst>
      <p:ext uri="{BB962C8B-B14F-4D97-AF65-F5344CB8AC3E}">
        <p14:creationId xmlns:p14="http://schemas.microsoft.com/office/powerpoint/2010/main" val="18659173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ldIt-U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933" y="0"/>
            <a:ext cx="7518400" cy="6375366"/>
          </a:xfrm>
          <a:prstGeom prst="rect">
            <a:avLst/>
          </a:prstGeom>
        </p:spPr>
      </p:pic>
      <p:sp>
        <p:nvSpPr>
          <p:cNvPr id="3" name="Rectangle 2"/>
          <p:cNvSpPr/>
          <p:nvPr/>
        </p:nvSpPr>
        <p:spPr>
          <a:xfrm>
            <a:off x="5450962" y="6506972"/>
            <a:ext cx="3693038" cy="369332"/>
          </a:xfrm>
          <a:prstGeom prst="rect">
            <a:avLst/>
          </a:prstGeom>
        </p:spPr>
        <p:txBody>
          <a:bodyPr wrap="none" anchor="ctr">
            <a:spAutoFit/>
          </a:bodyPr>
          <a:lstStyle/>
          <a:p>
            <a:pPr algn="r"/>
            <a:r>
              <a:rPr lang="en-US" i="1" dirty="0" smtClean="0">
                <a:solidFill>
                  <a:srgbClr val="000000"/>
                </a:solidFill>
              </a:rPr>
              <a:t>[</a:t>
            </a:r>
            <a:r>
              <a:rPr lang="en-US" i="1" dirty="0" err="1" smtClean="0">
                <a:solidFill>
                  <a:srgbClr val="000000"/>
                </a:solidFill>
              </a:rPr>
              <a:t>FoldIt</a:t>
            </a:r>
            <a:r>
              <a:rPr lang="en-US" i="1" dirty="0" smtClean="0">
                <a:solidFill>
                  <a:srgbClr val="000000"/>
                </a:solidFill>
              </a:rPr>
              <a:t> – 57.000 participants Aug/10]</a:t>
            </a:r>
            <a:endParaRPr lang="en-US" i="1" dirty="0">
              <a:solidFill>
                <a:srgbClr val="000000"/>
              </a:solidFill>
            </a:endParaRPr>
          </a:p>
        </p:txBody>
      </p:sp>
    </p:spTree>
    <p:extLst>
      <p:ext uri="{BB962C8B-B14F-4D97-AF65-F5344CB8AC3E}">
        <p14:creationId xmlns:p14="http://schemas.microsoft.com/office/powerpoint/2010/main" val="81378214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uze-Swarm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9150"/>
            <a:ext cx="9144000" cy="5219700"/>
          </a:xfrm>
          <a:prstGeom prst="rect">
            <a:avLst/>
          </a:prstGeom>
        </p:spPr>
      </p:pic>
      <p:sp>
        <p:nvSpPr>
          <p:cNvPr id="3" name="Rectangle 2"/>
          <p:cNvSpPr/>
          <p:nvPr/>
        </p:nvSpPr>
        <p:spPr>
          <a:xfrm>
            <a:off x="5246504" y="6506972"/>
            <a:ext cx="3897496" cy="369332"/>
          </a:xfrm>
          <a:prstGeom prst="rect">
            <a:avLst/>
          </a:prstGeom>
        </p:spPr>
        <p:txBody>
          <a:bodyPr wrap="none" anchor="ctr">
            <a:spAutoFit/>
          </a:bodyPr>
          <a:lstStyle/>
          <a:p>
            <a:pPr algn="r"/>
            <a:r>
              <a:rPr lang="en-US" i="1" dirty="0" smtClean="0">
                <a:solidFill>
                  <a:srgbClr val="000000"/>
                </a:solidFill>
              </a:rPr>
              <a:t>[</a:t>
            </a:r>
            <a:r>
              <a:rPr lang="en-US" i="1" dirty="0" err="1" smtClean="0">
                <a:solidFill>
                  <a:srgbClr val="000000"/>
                </a:solidFill>
              </a:rPr>
              <a:t>BitTorrent</a:t>
            </a:r>
            <a:r>
              <a:rPr lang="en-US" i="1" dirty="0" smtClean="0">
                <a:solidFill>
                  <a:srgbClr val="000000"/>
                </a:solidFill>
              </a:rPr>
              <a:t> – </a:t>
            </a:r>
            <a:r>
              <a:rPr lang="en-US" i="1" dirty="0" err="1" smtClean="0">
                <a:solidFill>
                  <a:srgbClr val="000000"/>
                </a:solidFill>
              </a:rPr>
              <a:t>Vuze</a:t>
            </a:r>
            <a:r>
              <a:rPr lang="en-US" i="1" dirty="0" smtClean="0">
                <a:solidFill>
                  <a:srgbClr val="000000"/>
                </a:solidFill>
              </a:rPr>
              <a:t> client’s Swarm view]</a:t>
            </a:r>
            <a:endParaRPr lang="en-US" i="1" dirty="0">
              <a:solidFill>
                <a:srgbClr val="000000"/>
              </a:solidFill>
            </a:endParaRPr>
          </a:p>
        </p:txBody>
      </p:sp>
    </p:spTree>
    <p:extLst>
      <p:ext uri="{BB962C8B-B14F-4D97-AF65-F5344CB8AC3E}">
        <p14:creationId xmlns:p14="http://schemas.microsoft.com/office/powerpoint/2010/main" val="157281198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ome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0238"/>
            <a:ext cx="9144000" cy="3057525"/>
          </a:xfrm>
          <a:prstGeom prst="rect">
            <a:avLst/>
          </a:prstGeom>
        </p:spPr>
      </p:pic>
      <p:sp>
        <p:nvSpPr>
          <p:cNvPr id="8" name="Rectangle 7"/>
          <p:cNvSpPr/>
          <p:nvPr/>
        </p:nvSpPr>
        <p:spPr>
          <a:xfrm>
            <a:off x="3777427" y="6506972"/>
            <a:ext cx="5366573" cy="369332"/>
          </a:xfrm>
          <a:prstGeom prst="rect">
            <a:avLst/>
          </a:prstGeom>
        </p:spPr>
        <p:txBody>
          <a:bodyPr wrap="none" anchor="ctr">
            <a:spAutoFit/>
          </a:bodyPr>
          <a:lstStyle/>
          <a:p>
            <a:pPr algn="r"/>
            <a:r>
              <a:rPr lang="en-US" i="1" dirty="0" smtClean="0">
                <a:solidFill>
                  <a:srgbClr val="000000"/>
                </a:solidFill>
              </a:rPr>
              <a:t>[FON </a:t>
            </a:r>
            <a:r>
              <a:rPr lang="en-US" i="1" dirty="0" err="1" smtClean="0">
                <a:solidFill>
                  <a:srgbClr val="000000"/>
                </a:solidFill>
              </a:rPr>
              <a:t>WiFi</a:t>
            </a:r>
            <a:r>
              <a:rPr lang="en-US" i="1" dirty="0" smtClean="0">
                <a:solidFill>
                  <a:srgbClr val="000000"/>
                </a:solidFill>
              </a:rPr>
              <a:t> network – over 4 million FON spots May/11]</a:t>
            </a:r>
            <a:endParaRPr lang="en-US" i="1" dirty="0">
              <a:solidFill>
                <a:srgbClr val="000000"/>
              </a:solidFill>
            </a:endParaRPr>
          </a:p>
        </p:txBody>
      </p:sp>
    </p:spTree>
    <p:extLst>
      <p:ext uri="{BB962C8B-B14F-4D97-AF65-F5344CB8AC3E}">
        <p14:creationId xmlns:p14="http://schemas.microsoft.com/office/powerpoint/2010/main" val="35428755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crui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1" y="1"/>
            <a:ext cx="10706102" cy="6858000"/>
          </a:xfrm>
          <a:prstGeom prst="rect">
            <a:avLst/>
          </a:prstGeom>
        </p:spPr>
      </p:pic>
      <p:sp>
        <p:nvSpPr>
          <p:cNvPr id="5" name="Rectangle 4"/>
          <p:cNvSpPr/>
          <p:nvPr/>
        </p:nvSpPr>
        <p:spPr>
          <a:xfrm>
            <a:off x="0" y="5934670"/>
            <a:ext cx="9144000" cy="923330"/>
          </a:xfrm>
          <a:prstGeom prst="rect">
            <a:avLst/>
          </a:prstGeom>
          <a:solidFill>
            <a:schemeClr val="bg1">
              <a:lumMod val="85000"/>
            </a:schemeClr>
          </a:solidFill>
        </p:spPr>
        <p:txBody>
          <a:bodyPr wrap="square" anchor="ctr">
            <a:spAutoFit/>
          </a:bodyPr>
          <a:lstStyle/>
          <a:p>
            <a:r>
              <a:rPr lang="en-US" dirty="0" smtClean="0"/>
              <a:t>Regardless </a:t>
            </a:r>
            <a:r>
              <a:rPr lang="en-US" dirty="0"/>
              <a:t>of how good, efficient or secure the computational </a:t>
            </a:r>
            <a:r>
              <a:rPr lang="en-US" dirty="0" smtClean="0"/>
              <a:t>aspect is</a:t>
            </a:r>
            <a:r>
              <a:rPr lang="en-US" dirty="0"/>
              <a:t>, these infrastructures cannot provide the service they are designed </a:t>
            </a:r>
            <a:r>
              <a:rPr lang="en-US" dirty="0" smtClean="0"/>
              <a:t>for without </a:t>
            </a:r>
            <a:r>
              <a:rPr lang="en-US" dirty="0"/>
              <a:t>a good number of </a:t>
            </a:r>
            <a:r>
              <a:rPr lang="en-US" dirty="0" smtClean="0"/>
              <a:t>participants [Butler’01 cited in page 17].</a:t>
            </a:r>
            <a:endParaRPr lang="en-US" dirty="0"/>
          </a:p>
        </p:txBody>
      </p:sp>
    </p:spTree>
    <p:extLst>
      <p:ext uri="{BB962C8B-B14F-4D97-AF65-F5344CB8AC3E}">
        <p14:creationId xmlns:p14="http://schemas.microsoft.com/office/powerpoint/2010/main" val="79895534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0" y="0"/>
            <a:ext cx="4572000" cy="6858000"/>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553229" y="1149762"/>
            <a:ext cx="8116126" cy="584776"/>
            <a:chOff x="553229" y="917975"/>
            <a:chExt cx="8116126" cy="584776"/>
          </a:xfrm>
        </p:grpSpPr>
        <p:sp>
          <p:nvSpPr>
            <p:cNvPr id="2" name="Rectangle 1"/>
            <p:cNvSpPr/>
            <p:nvPr/>
          </p:nvSpPr>
          <p:spPr>
            <a:xfrm>
              <a:off x="553229" y="917975"/>
              <a:ext cx="3465544" cy="584776"/>
            </a:xfrm>
            <a:prstGeom prst="rect">
              <a:avLst/>
            </a:prstGeom>
          </p:spPr>
          <p:txBody>
            <a:bodyPr wrap="square">
              <a:spAutoFit/>
            </a:bodyPr>
            <a:lstStyle/>
            <a:p>
              <a:pPr algn="ctr"/>
              <a:r>
                <a:rPr lang="en-US" sz="3200" dirty="0"/>
                <a:t>Technical </a:t>
              </a:r>
              <a:r>
                <a:rPr lang="en-US" sz="3200" dirty="0" smtClean="0"/>
                <a:t>Support</a:t>
              </a:r>
              <a:endParaRPr lang="en-US" sz="3200" dirty="0"/>
            </a:p>
          </p:txBody>
        </p:sp>
        <p:sp>
          <p:nvSpPr>
            <p:cNvPr id="3" name="Rectangle 2"/>
            <p:cNvSpPr/>
            <p:nvPr/>
          </p:nvSpPr>
          <p:spPr>
            <a:xfrm>
              <a:off x="5046649" y="917975"/>
              <a:ext cx="3622706" cy="584776"/>
            </a:xfrm>
            <a:prstGeom prst="rect">
              <a:avLst/>
            </a:prstGeom>
          </p:spPr>
          <p:txBody>
            <a:bodyPr wrap="none">
              <a:spAutoFit/>
            </a:bodyPr>
            <a:lstStyle/>
            <a:p>
              <a:pPr algn="ctr"/>
              <a:r>
                <a:rPr lang="en-US" sz="3200" dirty="0">
                  <a:solidFill>
                    <a:schemeClr val="bg1"/>
                  </a:solidFill>
                </a:rPr>
                <a:t>Motivational Factors</a:t>
              </a:r>
            </a:p>
          </p:txBody>
        </p:sp>
      </p:grpSp>
      <p:sp>
        <p:nvSpPr>
          <p:cNvPr id="5" name="Rectangle 4"/>
          <p:cNvSpPr/>
          <p:nvPr/>
        </p:nvSpPr>
        <p:spPr>
          <a:xfrm>
            <a:off x="2857742" y="150927"/>
            <a:ext cx="3033252" cy="707886"/>
          </a:xfrm>
          <a:prstGeom prst="rect">
            <a:avLst/>
          </a:prstGeom>
        </p:spPr>
        <p:txBody>
          <a:bodyPr wrap="none">
            <a:spAutoFit/>
          </a:bodyPr>
          <a:lstStyle/>
          <a:p>
            <a:r>
              <a:rPr lang="en-US" sz="4000" dirty="0"/>
              <a:t>Related </a:t>
            </a:r>
            <a:r>
              <a:rPr lang="en-US" sz="4000" dirty="0">
                <a:solidFill>
                  <a:srgbClr val="FFFFFF"/>
                </a:solidFill>
              </a:rPr>
              <a:t>Work</a:t>
            </a:r>
          </a:p>
        </p:txBody>
      </p:sp>
      <p:sp>
        <p:nvSpPr>
          <p:cNvPr id="7" name="Rectangle 6"/>
          <p:cNvSpPr/>
          <p:nvPr/>
        </p:nvSpPr>
        <p:spPr>
          <a:xfrm>
            <a:off x="7027903" y="6506972"/>
            <a:ext cx="2116097" cy="369332"/>
          </a:xfrm>
          <a:prstGeom prst="rect">
            <a:avLst/>
          </a:prstGeom>
        </p:spPr>
        <p:txBody>
          <a:bodyPr wrap="none" anchor="ctr">
            <a:spAutoFit/>
          </a:bodyPr>
          <a:lstStyle/>
          <a:p>
            <a:pPr algn="r"/>
            <a:r>
              <a:rPr lang="en-US" i="1" dirty="0" smtClean="0">
                <a:solidFill>
                  <a:schemeClr val="bg1"/>
                </a:solidFill>
              </a:rPr>
              <a:t>[Led by researchers]</a:t>
            </a:r>
            <a:endParaRPr lang="en-US" i="1" dirty="0">
              <a:solidFill>
                <a:schemeClr val="bg1"/>
              </a:solidFill>
            </a:endParaRPr>
          </a:p>
        </p:txBody>
      </p:sp>
      <p:sp>
        <p:nvSpPr>
          <p:cNvPr id="8" name="Rectangle 7"/>
          <p:cNvSpPr/>
          <p:nvPr/>
        </p:nvSpPr>
        <p:spPr>
          <a:xfrm>
            <a:off x="0" y="6506972"/>
            <a:ext cx="2221031" cy="369332"/>
          </a:xfrm>
          <a:prstGeom prst="rect">
            <a:avLst/>
          </a:prstGeom>
        </p:spPr>
        <p:txBody>
          <a:bodyPr wrap="none" anchor="ctr">
            <a:spAutoFit/>
          </a:bodyPr>
          <a:lstStyle/>
          <a:p>
            <a:pPr algn="r"/>
            <a:r>
              <a:rPr lang="en-US" i="1" dirty="0" smtClean="0">
                <a:solidFill>
                  <a:srgbClr val="000000"/>
                </a:solidFill>
              </a:rPr>
              <a:t>[Led by practitioners]</a:t>
            </a:r>
            <a:endParaRPr lang="en-US" i="1" dirty="0">
              <a:solidFill>
                <a:srgbClr val="000000"/>
              </a:solidFill>
            </a:endParaRPr>
          </a:p>
        </p:txBody>
      </p:sp>
    </p:spTree>
    <p:extLst>
      <p:ext uri="{BB962C8B-B14F-4D97-AF65-F5344CB8AC3E}">
        <p14:creationId xmlns:p14="http://schemas.microsoft.com/office/powerpoint/2010/main" val="31065180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Rectangle 2"/>
          <p:cNvSpPr/>
          <p:nvPr/>
        </p:nvSpPr>
        <p:spPr>
          <a:xfrm>
            <a:off x="5046649" y="1149762"/>
            <a:ext cx="3622706" cy="584776"/>
          </a:xfrm>
          <a:prstGeom prst="rect">
            <a:avLst/>
          </a:prstGeom>
        </p:spPr>
        <p:txBody>
          <a:bodyPr wrap="none">
            <a:spAutoFit/>
          </a:bodyPr>
          <a:lstStyle/>
          <a:p>
            <a:pPr algn="ctr"/>
            <a:r>
              <a:rPr lang="en-US" sz="3200" dirty="0">
                <a:solidFill>
                  <a:schemeClr val="bg1"/>
                </a:solidFill>
              </a:rPr>
              <a:t>Motivational Factors</a:t>
            </a:r>
          </a:p>
        </p:txBody>
      </p:sp>
      <p:sp>
        <p:nvSpPr>
          <p:cNvPr id="5" name="Rectangle 4"/>
          <p:cNvSpPr/>
          <p:nvPr/>
        </p:nvSpPr>
        <p:spPr>
          <a:xfrm>
            <a:off x="2857742" y="150927"/>
            <a:ext cx="3033252" cy="707886"/>
          </a:xfrm>
          <a:prstGeom prst="rect">
            <a:avLst/>
          </a:prstGeom>
        </p:spPr>
        <p:txBody>
          <a:bodyPr wrap="none">
            <a:spAutoFit/>
          </a:bodyPr>
          <a:lstStyle/>
          <a:p>
            <a:r>
              <a:rPr lang="en-US" sz="4000" dirty="0">
                <a:solidFill>
                  <a:schemeClr val="bg1"/>
                </a:solidFill>
              </a:rPr>
              <a:t>Related Work</a:t>
            </a:r>
          </a:p>
        </p:txBody>
      </p:sp>
      <p:pic>
        <p:nvPicPr>
          <p:cNvPr id="4" name="Picture 3" descr="holohan.image003.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6649" y="2667000"/>
            <a:ext cx="3462533" cy="2196917"/>
          </a:xfrm>
          <a:prstGeom prst="rect">
            <a:avLst/>
          </a:prstGeom>
        </p:spPr>
      </p:pic>
      <p:pic>
        <p:nvPicPr>
          <p:cNvPr id="6" name="Picture 5" descr="Motivation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36" y="1149762"/>
            <a:ext cx="3657600" cy="2133600"/>
          </a:xfrm>
          <a:prstGeom prst="rect">
            <a:avLst/>
          </a:prstGeom>
        </p:spPr>
      </p:pic>
      <p:pic>
        <p:nvPicPr>
          <p:cNvPr id="7" name="Picture 6" descr="FoldIt-UI.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802" y="3765458"/>
            <a:ext cx="2590800" cy="2196917"/>
          </a:xfrm>
          <a:prstGeom prst="rect">
            <a:avLst/>
          </a:prstGeom>
        </p:spPr>
      </p:pic>
      <p:sp>
        <p:nvSpPr>
          <p:cNvPr id="8" name="Rectangle 7"/>
          <p:cNvSpPr/>
          <p:nvPr/>
        </p:nvSpPr>
        <p:spPr>
          <a:xfrm>
            <a:off x="1346327" y="3283362"/>
            <a:ext cx="2133918" cy="369332"/>
          </a:xfrm>
          <a:prstGeom prst="rect">
            <a:avLst/>
          </a:prstGeom>
        </p:spPr>
        <p:txBody>
          <a:bodyPr wrap="none" anchor="ctr">
            <a:spAutoFit/>
          </a:bodyPr>
          <a:lstStyle/>
          <a:p>
            <a:pPr algn="ctr"/>
            <a:r>
              <a:rPr lang="en-US" dirty="0" smtClean="0">
                <a:solidFill>
                  <a:schemeClr val="bg1"/>
                </a:solidFill>
              </a:rPr>
              <a:t>Motivational Models</a:t>
            </a:r>
            <a:endParaRPr lang="en-US" dirty="0">
              <a:solidFill>
                <a:schemeClr val="bg1"/>
              </a:solidFill>
            </a:endParaRPr>
          </a:p>
        </p:txBody>
      </p:sp>
      <p:sp>
        <p:nvSpPr>
          <p:cNvPr id="9" name="Rectangle 8"/>
          <p:cNvSpPr/>
          <p:nvPr/>
        </p:nvSpPr>
        <p:spPr>
          <a:xfrm>
            <a:off x="5986738" y="4863917"/>
            <a:ext cx="1556836" cy="369332"/>
          </a:xfrm>
          <a:prstGeom prst="rect">
            <a:avLst/>
          </a:prstGeom>
        </p:spPr>
        <p:txBody>
          <a:bodyPr wrap="none" anchor="ctr">
            <a:spAutoFit/>
          </a:bodyPr>
          <a:lstStyle/>
          <a:p>
            <a:pPr algn="ctr"/>
            <a:r>
              <a:rPr lang="en-US" dirty="0" smtClean="0">
                <a:solidFill>
                  <a:schemeClr val="bg1"/>
                </a:solidFill>
              </a:rPr>
              <a:t>Survey Studies</a:t>
            </a:r>
            <a:endParaRPr lang="en-US" dirty="0">
              <a:solidFill>
                <a:schemeClr val="bg1"/>
              </a:solidFill>
            </a:endParaRPr>
          </a:p>
        </p:txBody>
      </p:sp>
      <p:sp>
        <p:nvSpPr>
          <p:cNvPr id="10" name="Rectangle 9"/>
          <p:cNvSpPr/>
          <p:nvPr/>
        </p:nvSpPr>
        <p:spPr>
          <a:xfrm>
            <a:off x="1196559" y="5979308"/>
            <a:ext cx="2467342" cy="646331"/>
          </a:xfrm>
          <a:prstGeom prst="rect">
            <a:avLst/>
          </a:prstGeom>
        </p:spPr>
        <p:txBody>
          <a:bodyPr wrap="none" anchor="ctr">
            <a:spAutoFit/>
          </a:bodyPr>
          <a:lstStyle/>
          <a:p>
            <a:pPr algn="ctr"/>
            <a:r>
              <a:rPr lang="en-US" dirty="0" smtClean="0">
                <a:solidFill>
                  <a:schemeClr val="bg1"/>
                </a:solidFill>
              </a:rPr>
              <a:t>Motivation Techniques</a:t>
            </a:r>
            <a:br>
              <a:rPr lang="en-US" dirty="0" smtClean="0">
                <a:solidFill>
                  <a:schemeClr val="bg1"/>
                </a:solidFill>
              </a:rPr>
            </a:br>
            <a:r>
              <a:rPr lang="en-US" dirty="0" smtClean="0">
                <a:solidFill>
                  <a:schemeClr val="bg1"/>
                </a:solidFill>
              </a:rPr>
              <a:t>Persuasive Technologies</a:t>
            </a:r>
            <a:endParaRPr lang="en-US" dirty="0">
              <a:solidFill>
                <a:schemeClr val="bg1"/>
              </a:solidFill>
            </a:endParaRPr>
          </a:p>
        </p:txBody>
      </p:sp>
    </p:spTree>
    <p:extLst>
      <p:ext uri="{BB962C8B-B14F-4D97-AF65-F5344CB8AC3E}">
        <p14:creationId xmlns:p14="http://schemas.microsoft.com/office/powerpoint/2010/main" val="192003878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Rectangle 2"/>
          <p:cNvSpPr/>
          <p:nvPr/>
        </p:nvSpPr>
        <p:spPr>
          <a:xfrm>
            <a:off x="5046649" y="1149762"/>
            <a:ext cx="3622706" cy="584776"/>
          </a:xfrm>
          <a:prstGeom prst="rect">
            <a:avLst/>
          </a:prstGeom>
        </p:spPr>
        <p:txBody>
          <a:bodyPr wrap="none">
            <a:spAutoFit/>
          </a:bodyPr>
          <a:lstStyle/>
          <a:p>
            <a:pPr algn="ctr"/>
            <a:r>
              <a:rPr lang="en-US" sz="3200" dirty="0">
                <a:solidFill>
                  <a:schemeClr val="bg1"/>
                </a:solidFill>
              </a:rPr>
              <a:t>Motivational Factors</a:t>
            </a:r>
          </a:p>
        </p:txBody>
      </p:sp>
      <p:sp>
        <p:nvSpPr>
          <p:cNvPr id="5" name="Rectangle 4"/>
          <p:cNvSpPr/>
          <p:nvPr/>
        </p:nvSpPr>
        <p:spPr>
          <a:xfrm>
            <a:off x="2857742" y="150927"/>
            <a:ext cx="3033252" cy="707886"/>
          </a:xfrm>
          <a:prstGeom prst="rect">
            <a:avLst/>
          </a:prstGeom>
        </p:spPr>
        <p:txBody>
          <a:bodyPr wrap="none">
            <a:spAutoFit/>
          </a:bodyPr>
          <a:lstStyle/>
          <a:p>
            <a:r>
              <a:rPr lang="en-US" sz="4000" dirty="0">
                <a:solidFill>
                  <a:schemeClr val="bg1"/>
                </a:solidFill>
              </a:rPr>
              <a:t>Related Work</a:t>
            </a:r>
          </a:p>
        </p:txBody>
      </p:sp>
      <p:sp>
        <p:nvSpPr>
          <p:cNvPr id="11" name="Rectangle 10"/>
          <p:cNvSpPr/>
          <p:nvPr/>
        </p:nvSpPr>
        <p:spPr>
          <a:xfrm>
            <a:off x="4594921" y="6506972"/>
            <a:ext cx="4549079" cy="369332"/>
          </a:xfrm>
          <a:prstGeom prst="rect">
            <a:avLst/>
          </a:prstGeom>
        </p:spPr>
        <p:txBody>
          <a:bodyPr wrap="none" anchor="ctr">
            <a:spAutoFit/>
          </a:bodyPr>
          <a:lstStyle/>
          <a:p>
            <a:pPr algn="r"/>
            <a:r>
              <a:rPr lang="en-US" i="1" dirty="0" smtClean="0">
                <a:solidFill>
                  <a:schemeClr val="bg1"/>
                </a:solidFill>
              </a:rPr>
              <a:t>[</a:t>
            </a:r>
            <a:r>
              <a:rPr lang="en-US" i="1" dirty="0" err="1" smtClean="0">
                <a:solidFill>
                  <a:schemeClr val="bg1"/>
                </a:solidFill>
              </a:rPr>
              <a:t>Hologan</a:t>
            </a:r>
            <a:r>
              <a:rPr lang="en-US" i="1" dirty="0" smtClean="0">
                <a:solidFill>
                  <a:schemeClr val="bg1"/>
                </a:solidFill>
              </a:rPr>
              <a:t> and Garg’05 – Motivational Models]</a:t>
            </a:r>
            <a:endParaRPr lang="en-US" i="1" dirty="0">
              <a:solidFill>
                <a:schemeClr val="bg1"/>
              </a:solidFill>
            </a:endParaRPr>
          </a:p>
        </p:txBody>
      </p:sp>
      <p:sp>
        <p:nvSpPr>
          <p:cNvPr id="8" name="Rectangle 7"/>
          <p:cNvSpPr/>
          <p:nvPr/>
        </p:nvSpPr>
        <p:spPr>
          <a:xfrm>
            <a:off x="2048943" y="2828836"/>
            <a:ext cx="6620412" cy="1477328"/>
          </a:xfrm>
          <a:prstGeom prst="rect">
            <a:avLst/>
          </a:prstGeom>
        </p:spPr>
        <p:txBody>
          <a:bodyPr wrap="square">
            <a:spAutoFit/>
          </a:bodyPr>
          <a:lstStyle/>
          <a:p>
            <a:pPr marL="285750" indent="-285750">
              <a:buFont typeface="Arial"/>
              <a:buChar char="•"/>
            </a:pPr>
            <a:r>
              <a:rPr lang="en-US" dirty="0" smtClean="0">
                <a:solidFill>
                  <a:srgbClr val="FFFFFF"/>
                </a:solidFill>
              </a:rPr>
              <a:t>Contributing to scientific research</a:t>
            </a:r>
          </a:p>
          <a:p>
            <a:pPr marL="285750" indent="-285750">
              <a:buFont typeface="Arial"/>
              <a:buChar char="•"/>
            </a:pPr>
            <a:r>
              <a:rPr lang="en-US" dirty="0" smtClean="0">
                <a:solidFill>
                  <a:srgbClr val="FFFFFF"/>
                </a:solidFill>
              </a:rPr>
              <a:t>Friendly competition</a:t>
            </a:r>
          </a:p>
          <a:p>
            <a:pPr marL="285750" indent="-285750">
              <a:buFont typeface="Arial"/>
              <a:buChar char="•"/>
            </a:pPr>
            <a:r>
              <a:rPr lang="en-US" dirty="0" smtClean="0">
                <a:solidFill>
                  <a:srgbClr val="FFFFFF"/>
                </a:solidFill>
              </a:rPr>
              <a:t>Prospective gain of technical knowledge</a:t>
            </a:r>
            <a:endParaRPr lang="en-US" dirty="0">
              <a:solidFill>
                <a:srgbClr val="FFFFFF"/>
              </a:solidFill>
            </a:endParaRPr>
          </a:p>
          <a:p>
            <a:pPr marL="285750" indent="-285750">
              <a:buFont typeface="Arial"/>
              <a:buChar char="•"/>
            </a:pPr>
            <a:r>
              <a:rPr lang="en-US" dirty="0" smtClean="0">
                <a:solidFill>
                  <a:srgbClr val="FFFFFF"/>
                </a:solidFill>
              </a:rPr>
              <a:t>Point systems and rewards</a:t>
            </a:r>
          </a:p>
          <a:p>
            <a:pPr marL="285750" indent="-285750">
              <a:buFont typeface="Arial"/>
              <a:buChar char="•"/>
            </a:pPr>
            <a:r>
              <a:rPr lang="en-US" dirty="0" smtClean="0">
                <a:solidFill>
                  <a:srgbClr val="FFFFFF"/>
                </a:solidFill>
              </a:rPr>
              <a:t>Sense of community</a:t>
            </a:r>
          </a:p>
        </p:txBody>
      </p:sp>
    </p:spTree>
    <p:extLst>
      <p:ext uri="{BB962C8B-B14F-4D97-AF65-F5344CB8AC3E}">
        <p14:creationId xmlns:p14="http://schemas.microsoft.com/office/powerpoint/2010/main" val="229661220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2" name="Rectangle 11"/>
          <p:cNvSpPr/>
          <p:nvPr/>
        </p:nvSpPr>
        <p:spPr>
          <a:xfrm>
            <a:off x="1040676" y="1971600"/>
            <a:ext cx="7231982" cy="4218656"/>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5046649" y="1149762"/>
            <a:ext cx="3622706" cy="584776"/>
          </a:xfrm>
          <a:prstGeom prst="rect">
            <a:avLst/>
          </a:prstGeom>
        </p:spPr>
        <p:txBody>
          <a:bodyPr wrap="none">
            <a:spAutoFit/>
          </a:bodyPr>
          <a:lstStyle/>
          <a:p>
            <a:pPr algn="ctr"/>
            <a:r>
              <a:rPr lang="en-US" sz="3200" dirty="0">
                <a:solidFill>
                  <a:schemeClr val="bg1"/>
                </a:solidFill>
              </a:rPr>
              <a:t>Motivational Factors</a:t>
            </a:r>
          </a:p>
        </p:txBody>
      </p:sp>
      <p:sp>
        <p:nvSpPr>
          <p:cNvPr id="5" name="Rectangle 4"/>
          <p:cNvSpPr/>
          <p:nvPr/>
        </p:nvSpPr>
        <p:spPr>
          <a:xfrm>
            <a:off x="2857742" y="150927"/>
            <a:ext cx="3033252" cy="707886"/>
          </a:xfrm>
          <a:prstGeom prst="rect">
            <a:avLst/>
          </a:prstGeom>
        </p:spPr>
        <p:txBody>
          <a:bodyPr wrap="none">
            <a:spAutoFit/>
          </a:bodyPr>
          <a:lstStyle/>
          <a:p>
            <a:r>
              <a:rPr lang="en-US" sz="4000" dirty="0">
                <a:solidFill>
                  <a:schemeClr val="bg1"/>
                </a:solidFill>
              </a:rPr>
              <a:t>Related Work</a:t>
            </a:r>
          </a:p>
        </p:txBody>
      </p:sp>
      <p:sp>
        <p:nvSpPr>
          <p:cNvPr id="11" name="Rectangle 10"/>
          <p:cNvSpPr/>
          <p:nvPr/>
        </p:nvSpPr>
        <p:spPr>
          <a:xfrm>
            <a:off x="6818148" y="6506972"/>
            <a:ext cx="2325852" cy="369332"/>
          </a:xfrm>
          <a:prstGeom prst="rect">
            <a:avLst/>
          </a:prstGeom>
        </p:spPr>
        <p:txBody>
          <a:bodyPr wrap="none" anchor="ctr">
            <a:spAutoFit/>
          </a:bodyPr>
          <a:lstStyle/>
          <a:p>
            <a:pPr algn="r"/>
            <a:r>
              <a:rPr lang="en-US" i="1" dirty="0" smtClean="0">
                <a:solidFill>
                  <a:schemeClr val="bg1"/>
                </a:solidFill>
              </a:rPr>
              <a:t>[Motivational Models]</a:t>
            </a:r>
            <a:endParaRPr lang="en-US" i="1" dirty="0">
              <a:solidFill>
                <a:schemeClr val="bg1"/>
              </a:solidFill>
            </a:endParaRPr>
          </a:p>
        </p:txBody>
      </p:sp>
      <p:sp>
        <p:nvSpPr>
          <p:cNvPr id="13" name="Rectangle 12"/>
          <p:cNvSpPr/>
          <p:nvPr/>
        </p:nvSpPr>
        <p:spPr>
          <a:xfrm>
            <a:off x="7269596" y="5820924"/>
            <a:ext cx="1003062" cy="369332"/>
          </a:xfrm>
          <a:prstGeom prst="rect">
            <a:avLst/>
          </a:prstGeom>
        </p:spPr>
        <p:txBody>
          <a:bodyPr wrap="none">
            <a:spAutoFit/>
          </a:bodyPr>
          <a:lstStyle/>
          <a:p>
            <a:r>
              <a:rPr lang="en-US" dirty="0" smtClean="0"/>
              <a:t>Krebs’</a:t>
            </a:r>
            <a:r>
              <a:rPr lang="en-US" dirty="0"/>
              <a:t>10</a:t>
            </a:r>
          </a:p>
        </p:txBody>
      </p:sp>
      <p:pic>
        <p:nvPicPr>
          <p:cNvPr id="4" name="Picture 3" descr="KrebsMotivation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515" y="2692400"/>
            <a:ext cx="6391438" cy="2777066"/>
          </a:xfrm>
          <a:prstGeom prst="rect">
            <a:avLst/>
          </a:prstGeom>
        </p:spPr>
      </p:pic>
    </p:spTree>
    <p:extLst>
      <p:ext uri="{BB962C8B-B14F-4D97-AF65-F5344CB8AC3E}">
        <p14:creationId xmlns:p14="http://schemas.microsoft.com/office/powerpoint/2010/main" val="217677408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2" name="Rectangle 11"/>
          <p:cNvSpPr/>
          <p:nvPr/>
        </p:nvSpPr>
        <p:spPr>
          <a:xfrm>
            <a:off x="1040676" y="1971600"/>
            <a:ext cx="7231982" cy="4218656"/>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5046649" y="1149762"/>
            <a:ext cx="3622706" cy="584776"/>
          </a:xfrm>
          <a:prstGeom prst="rect">
            <a:avLst/>
          </a:prstGeom>
        </p:spPr>
        <p:txBody>
          <a:bodyPr wrap="none">
            <a:spAutoFit/>
          </a:bodyPr>
          <a:lstStyle/>
          <a:p>
            <a:pPr algn="ctr"/>
            <a:r>
              <a:rPr lang="en-US" sz="3200" dirty="0">
                <a:solidFill>
                  <a:schemeClr val="bg1"/>
                </a:solidFill>
              </a:rPr>
              <a:t>Motivational Factors</a:t>
            </a:r>
          </a:p>
        </p:txBody>
      </p:sp>
      <p:sp>
        <p:nvSpPr>
          <p:cNvPr id="5" name="Rectangle 4"/>
          <p:cNvSpPr/>
          <p:nvPr/>
        </p:nvSpPr>
        <p:spPr>
          <a:xfrm>
            <a:off x="2857742" y="150927"/>
            <a:ext cx="3033252" cy="707886"/>
          </a:xfrm>
          <a:prstGeom prst="rect">
            <a:avLst/>
          </a:prstGeom>
        </p:spPr>
        <p:txBody>
          <a:bodyPr wrap="none">
            <a:spAutoFit/>
          </a:bodyPr>
          <a:lstStyle/>
          <a:p>
            <a:r>
              <a:rPr lang="en-US" sz="4000" dirty="0">
                <a:solidFill>
                  <a:schemeClr val="bg1"/>
                </a:solidFill>
              </a:rPr>
              <a:t>Related Work</a:t>
            </a:r>
          </a:p>
        </p:txBody>
      </p:sp>
      <p:sp>
        <p:nvSpPr>
          <p:cNvPr id="11" name="Rectangle 10"/>
          <p:cNvSpPr/>
          <p:nvPr/>
        </p:nvSpPr>
        <p:spPr>
          <a:xfrm>
            <a:off x="6818148" y="6506972"/>
            <a:ext cx="2325852" cy="369332"/>
          </a:xfrm>
          <a:prstGeom prst="rect">
            <a:avLst/>
          </a:prstGeom>
        </p:spPr>
        <p:txBody>
          <a:bodyPr wrap="none" anchor="ctr">
            <a:spAutoFit/>
          </a:bodyPr>
          <a:lstStyle/>
          <a:p>
            <a:pPr algn="r"/>
            <a:r>
              <a:rPr lang="en-US" i="1" dirty="0" smtClean="0">
                <a:solidFill>
                  <a:schemeClr val="bg1"/>
                </a:solidFill>
              </a:rPr>
              <a:t>[Motivational Models]</a:t>
            </a:r>
            <a:endParaRPr lang="en-US" i="1" dirty="0">
              <a:solidFill>
                <a:schemeClr val="bg1"/>
              </a:solidFill>
            </a:endParaRPr>
          </a:p>
        </p:txBody>
      </p:sp>
      <p:pic>
        <p:nvPicPr>
          <p:cNvPr id="2" name="Picture 1" descr="Motivation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676" y="1971600"/>
            <a:ext cx="7231982" cy="4218656"/>
          </a:xfrm>
          <a:prstGeom prst="rect">
            <a:avLst/>
          </a:prstGeom>
        </p:spPr>
      </p:pic>
      <p:sp>
        <p:nvSpPr>
          <p:cNvPr id="13" name="Rectangle 12"/>
          <p:cNvSpPr/>
          <p:nvPr/>
        </p:nvSpPr>
        <p:spPr>
          <a:xfrm>
            <a:off x="6903060" y="5820924"/>
            <a:ext cx="1369598" cy="369332"/>
          </a:xfrm>
          <a:prstGeom prst="rect">
            <a:avLst/>
          </a:prstGeom>
        </p:spPr>
        <p:txBody>
          <a:bodyPr wrap="none">
            <a:spAutoFit/>
          </a:bodyPr>
          <a:lstStyle/>
          <a:p>
            <a:pPr algn="r"/>
            <a:r>
              <a:rPr lang="en-US" dirty="0"/>
              <a:t>Nov et al.’</a:t>
            </a:r>
            <a:r>
              <a:rPr lang="en-US" dirty="0" smtClean="0"/>
              <a:t>10</a:t>
            </a:r>
            <a:endParaRPr lang="en-US" dirty="0"/>
          </a:p>
        </p:txBody>
      </p:sp>
    </p:spTree>
    <p:extLst>
      <p:ext uri="{BB962C8B-B14F-4D97-AF65-F5344CB8AC3E}">
        <p14:creationId xmlns:p14="http://schemas.microsoft.com/office/powerpoint/2010/main" val="141329759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Rectangle 2"/>
          <p:cNvSpPr/>
          <p:nvPr/>
        </p:nvSpPr>
        <p:spPr>
          <a:xfrm>
            <a:off x="5046649" y="1149762"/>
            <a:ext cx="3622706" cy="584776"/>
          </a:xfrm>
          <a:prstGeom prst="rect">
            <a:avLst/>
          </a:prstGeom>
        </p:spPr>
        <p:txBody>
          <a:bodyPr wrap="none">
            <a:spAutoFit/>
          </a:bodyPr>
          <a:lstStyle/>
          <a:p>
            <a:pPr algn="ctr"/>
            <a:r>
              <a:rPr lang="en-US" sz="3200" dirty="0">
                <a:solidFill>
                  <a:schemeClr val="bg1"/>
                </a:solidFill>
              </a:rPr>
              <a:t>Motivational Factors</a:t>
            </a:r>
          </a:p>
        </p:txBody>
      </p:sp>
      <p:sp>
        <p:nvSpPr>
          <p:cNvPr id="5" name="Rectangle 4"/>
          <p:cNvSpPr/>
          <p:nvPr/>
        </p:nvSpPr>
        <p:spPr>
          <a:xfrm>
            <a:off x="2857742" y="150927"/>
            <a:ext cx="3033252" cy="707886"/>
          </a:xfrm>
          <a:prstGeom prst="rect">
            <a:avLst/>
          </a:prstGeom>
        </p:spPr>
        <p:txBody>
          <a:bodyPr wrap="none">
            <a:spAutoFit/>
          </a:bodyPr>
          <a:lstStyle/>
          <a:p>
            <a:r>
              <a:rPr lang="en-US" sz="4000" dirty="0">
                <a:solidFill>
                  <a:schemeClr val="bg1"/>
                </a:solidFill>
              </a:rPr>
              <a:t>Related Work</a:t>
            </a:r>
          </a:p>
        </p:txBody>
      </p:sp>
      <p:sp>
        <p:nvSpPr>
          <p:cNvPr id="11" name="Rectangle 10"/>
          <p:cNvSpPr/>
          <p:nvPr/>
        </p:nvSpPr>
        <p:spPr>
          <a:xfrm>
            <a:off x="6459163" y="6506972"/>
            <a:ext cx="2684837" cy="369332"/>
          </a:xfrm>
          <a:prstGeom prst="rect">
            <a:avLst/>
          </a:prstGeom>
        </p:spPr>
        <p:txBody>
          <a:bodyPr wrap="none" anchor="ctr">
            <a:spAutoFit/>
          </a:bodyPr>
          <a:lstStyle/>
          <a:p>
            <a:pPr algn="r"/>
            <a:r>
              <a:rPr lang="en-US" i="1" dirty="0" smtClean="0">
                <a:solidFill>
                  <a:schemeClr val="bg1"/>
                </a:solidFill>
              </a:rPr>
              <a:t>[Motivational Techniques]</a:t>
            </a:r>
            <a:endParaRPr lang="en-US" i="1" dirty="0">
              <a:solidFill>
                <a:schemeClr val="bg1"/>
              </a:solidFill>
            </a:endParaRPr>
          </a:p>
        </p:txBody>
      </p:sp>
      <p:sp>
        <p:nvSpPr>
          <p:cNvPr id="8" name="Rectangle 7"/>
          <p:cNvSpPr/>
          <p:nvPr/>
        </p:nvSpPr>
        <p:spPr>
          <a:xfrm>
            <a:off x="2048942" y="2524036"/>
            <a:ext cx="7095057" cy="2862323"/>
          </a:xfrm>
          <a:prstGeom prst="rect">
            <a:avLst/>
          </a:prstGeom>
        </p:spPr>
        <p:txBody>
          <a:bodyPr wrap="square">
            <a:spAutoFit/>
          </a:bodyPr>
          <a:lstStyle/>
          <a:p>
            <a:pPr marL="285750" indent="-285750">
              <a:buFont typeface="Arial"/>
              <a:buChar char="•"/>
            </a:pPr>
            <a:r>
              <a:rPr lang="en-US" dirty="0" smtClean="0">
                <a:solidFill>
                  <a:srgbClr val="FFFFFF"/>
                </a:solidFill>
              </a:rPr>
              <a:t>Overview and statistics [Krebs’10]</a:t>
            </a:r>
          </a:p>
          <a:p>
            <a:pPr marL="285750" indent="-285750">
              <a:buFont typeface="Arial"/>
              <a:buChar char="•"/>
            </a:pPr>
            <a:r>
              <a:rPr lang="en-US" dirty="0" smtClean="0">
                <a:solidFill>
                  <a:srgbClr val="FFFFFF"/>
                </a:solidFill>
              </a:rPr>
              <a:t>Improved communication about what’s going on (results) </a:t>
            </a:r>
            <a:r>
              <a:rPr lang="en-US" dirty="0">
                <a:solidFill>
                  <a:srgbClr val="FFFFFF"/>
                </a:solidFill>
              </a:rPr>
              <a:t>[Krebs’10]</a:t>
            </a:r>
            <a:endParaRPr lang="en-US" dirty="0" smtClean="0">
              <a:solidFill>
                <a:srgbClr val="FFFFFF"/>
              </a:solidFill>
            </a:endParaRPr>
          </a:p>
          <a:p>
            <a:pPr marL="285750" indent="-285750">
              <a:buFont typeface="Arial"/>
              <a:buChar char="•"/>
            </a:pPr>
            <a:r>
              <a:rPr lang="en-US" dirty="0" smtClean="0">
                <a:solidFill>
                  <a:srgbClr val="FFFFFF"/>
                </a:solidFill>
              </a:rPr>
              <a:t>Increased awareness </a:t>
            </a:r>
            <a:r>
              <a:rPr lang="en-US" dirty="0">
                <a:solidFill>
                  <a:srgbClr val="FFFFFF"/>
                </a:solidFill>
              </a:rPr>
              <a:t>[Krebs’10]</a:t>
            </a:r>
            <a:r>
              <a:rPr lang="en-US" dirty="0" smtClean="0">
                <a:solidFill>
                  <a:srgbClr val="FFFFFF"/>
                </a:solidFill>
              </a:rPr>
              <a:t/>
            </a:r>
            <a:br>
              <a:rPr lang="en-US" dirty="0" smtClean="0">
                <a:solidFill>
                  <a:srgbClr val="FFFFFF"/>
                </a:solidFill>
              </a:rPr>
            </a:br>
            <a:endParaRPr lang="en-US" dirty="0" smtClean="0">
              <a:solidFill>
                <a:srgbClr val="FFFFFF"/>
              </a:solidFill>
            </a:endParaRPr>
          </a:p>
          <a:p>
            <a:pPr marL="285750" indent="-285750">
              <a:buFont typeface="Arial"/>
              <a:buChar char="•"/>
            </a:pPr>
            <a:r>
              <a:rPr lang="en-US" dirty="0" smtClean="0">
                <a:solidFill>
                  <a:srgbClr val="FFFFFF"/>
                </a:solidFill>
              </a:rPr>
              <a:t>Sense </a:t>
            </a:r>
            <a:r>
              <a:rPr lang="en-US" dirty="0">
                <a:solidFill>
                  <a:srgbClr val="FFFFFF"/>
                </a:solidFill>
              </a:rPr>
              <a:t>of community </a:t>
            </a:r>
            <a:r>
              <a:rPr lang="en-US" dirty="0">
                <a:solidFill>
                  <a:schemeClr val="bg1"/>
                </a:solidFill>
              </a:rPr>
              <a:t>[</a:t>
            </a:r>
            <a:r>
              <a:rPr lang="en-US" dirty="0" err="1">
                <a:solidFill>
                  <a:schemeClr val="bg1"/>
                </a:solidFill>
              </a:rPr>
              <a:t>Hologan</a:t>
            </a:r>
            <a:r>
              <a:rPr lang="en-US" dirty="0">
                <a:solidFill>
                  <a:schemeClr val="bg1"/>
                </a:solidFill>
              </a:rPr>
              <a:t> and Garg’</a:t>
            </a:r>
            <a:r>
              <a:rPr lang="en-US" dirty="0" smtClean="0">
                <a:solidFill>
                  <a:schemeClr val="bg1"/>
                </a:solidFill>
              </a:rPr>
              <a:t>05]</a:t>
            </a:r>
            <a:r>
              <a:rPr lang="en-US" i="1" dirty="0" smtClean="0">
                <a:solidFill>
                  <a:schemeClr val="bg1"/>
                </a:solidFill>
              </a:rPr>
              <a:t/>
            </a:r>
            <a:br>
              <a:rPr lang="en-US" i="1" dirty="0" smtClean="0">
                <a:solidFill>
                  <a:schemeClr val="bg1"/>
                </a:solidFill>
              </a:rPr>
            </a:br>
            <a:endParaRPr lang="en-US" dirty="0" smtClean="0">
              <a:solidFill>
                <a:srgbClr val="FFFFFF"/>
              </a:solidFill>
            </a:endParaRPr>
          </a:p>
          <a:p>
            <a:pPr marL="285750" indent="-285750">
              <a:buFont typeface="Arial"/>
              <a:buChar char="•"/>
            </a:pPr>
            <a:r>
              <a:rPr lang="en-US" dirty="0" smtClean="0">
                <a:solidFill>
                  <a:srgbClr val="FFFFFF"/>
                </a:solidFill>
              </a:rPr>
              <a:t>Up-to-date individual contributions [Nov et al.’10]</a:t>
            </a:r>
          </a:p>
          <a:p>
            <a:pPr marL="285750" indent="-285750">
              <a:buFont typeface="Arial"/>
              <a:buChar char="•"/>
            </a:pPr>
            <a:r>
              <a:rPr lang="en-US" dirty="0" smtClean="0">
                <a:solidFill>
                  <a:srgbClr val="FFFFFF"/>
                </a:solidFill>
              </a:rPr>
              <a:t>Multiple </a:t>
            </a:r>
            <a:r>
              <a:rPr lang="en-US" dirty="0">
                <a:solidFill>
                  <a:srgbClr val="FFFFFF"/>
                </a:solidFill>
              </a:rPr>
              <a:t>feedback channels [Nov et al.’10]</a:t>
            </a:r>
            <a:endParaRPr lang="en-US" dirty="0" smtClean="0">
              <a:solidFill>
                <a:srgbClr val="FFFFFF"/>
              </a:solidFill>
            </a:endParaRPr>
          </a:p>
          <a:p>
            <a:pPr marL="285750" indent="-285750">
              <a:buFont typeface="Arial"/>
              <a:buChar char="•"/>
            </a:pPr>
            <a:r>
              <a:rPr lang="en-US" dirty="0" smtClean="0">
                <a:solidFill>
                  <a:srgbClr val="FFFFFF"/>
                </a:solidFill>
              </a:rPr>
              <a:t>Contributions in relation to others </a:t>
            </a:r>
            <a:r>
              <a:rPr lang="en-US" dirty="0">
                <a:solidFill>
                  <a:srgbClr val="FFFFFF"/>
                </a:solidFill>
              </a:rPr>
              <a:t>[Nov et al.’10]</a:t>
            </a:r>
            <a:endParaRPr lang="en-US" dirty="0" smtClean="0">
              <a:solidFill>
                <a:srgbClr val="FFFFFF"/>
              </a:solidFill>
            </a:endParaRPr>
          </a:p>
          <a:p>
            <a:pPr marL="285750" indent="-285750">
              <a:buFont typeface="Arial"/>
              <a:buChar char="•"/>
            </a:pPr>
            <a:r>
              <a:rPr lang="en-US" dirty="0" smtClean="0">
                <a:solidFill>
                  <a:srgbClr val="FFFFFF"/>
                </a:solidFill>
              </a:rPr>
              <a:t>Enjoyable user interface </a:t>
            </a:r>
            <a:r>
              <a:rPr lang="en-US" dirty="0">
                <a:solidFill>
                  <a:srgbClr val="FFFFFF"/>
                </a:solidFill>
              </a:rPr>
              <a:t>[Nov et al.’10]</a:t>
            </a:r>
            <a:endParaRPr lang="en-US" dirty="0" smtClean="0">
              <a:solidFill>
                <a:srgbClr val="FFFFFF"/>
              </a:solidFill>
            </a:endParaRPr>
          </a:p>
        </p:txBody>
      </p:sp>
    </p:spTree>
    <p:extLst>
      <p:ext uri="{BB962C8B-B14F-4D97-AF65-F5344CB8AC3E}">
        <p14:creationId xmlns:p14="http://schemas.microsoft.com/office/powerpoint/2010/main" val="133175925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7269036" y="2105461"/>
            <a:ext cx="1248443" cy="336935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718094" y="2105461"/>
            <a:ext cx="1248443" cy="336935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696974" y="2105460"/>
            <a:ext cx="2719956" cy="3369351"/>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5966538" y="2105461"/>
            <a:ext cx="1302498" cy="3369350"/>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416932" y="2105461"/>
            <a:ext cx="1302498" cy="3369350"/>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53229" y="1149762"/>
            <a:ext cx="3465544" cy="584776"/>
          </a:xfrm>
          <a:prstGeom prst="rect">
            <a:avLst/>
          </a:prstGeom>
        </p:spPr>
        <p:txBody>
          <a:bodyPr wrap="square">
            <a:spAutoFit/>
          </a:bodyPr>
          <a:lstStyle/>
          <a:p>
            <a:pPr algn="ctr"/>
            <a:r>
              <a:rPr lang="en-US" sz="3200" dirty="0"/>
              <a:t>Technical </a:t>
            </a:r>
            <a:r>
              <a:rPr lang="en-US" sz="3200" dirty="0" smtClean="0"/>
              <a:t>Support</a:t>
            </a:r>
            <a:endParaRPr lang="en-US" sz="3200" dirty="0"/>
          </a:p>
        </p:txBody>
      </p:sp>
      <p:sp>
        <p:nvSpPr>
          <p:cNvPr id="5" name="Rectangle 4"/>
          <p:cNvSpPr/>
          <p:nvPr/>
        </p:nvSpPr>
        <p:spPr>
          <a:xfrm>
            <a:off x="2857742" y="150927"/>
            <a:ext cx="3033252" cy="707886"/>
          </a:xfrm>
          <a:prstGeom prst="rect">
            <a:avLst/>
          </a:prstGeom>
        </p:spPr>
        <p:txBody>
          <a:bodyPr wrap="none">
            <a:spAutoFit/>
          </a:bodyPr>
          <a:lstStyle/>
          <a:p>
            <a:r>
              <a:rPr lang="en-US" sz="4000" dirty="0"/>
              <a:t>Related Work</a:t>
            </a:r>
          </a:p>
        </p:txBody>
      </p:sp>
      <p:sp>
        <p:nvSpPr>
          <p:cNvPr id="7" name="Rectangle 6"/>
          <p:cNvSpPr/>
          <p:nvPr/>
        </p:nvSpPr>
        <p:spPr>
          <a:xfrm>
            <a:off x="1523515" y="2659459"/>
            <a:ext cx="1012078" cy="369332"/>
          </a:xfrm>
          <a:prstGeom prst="rect">
            <a:avLst/>
          </a:prstGeom>
        </p:spPr>
        <p:txBody>
          <a:bodyPr wrap="none">
            <a:spAutoFit/>
          </a:bodyPr>
          <a:lstStyle/>
          <a:p>
            <a:pPr algn="ctr"/>
            <a:r>
              <a:rPr lang="en-US" dirty="0"/>
              <a:t>Basic Set</a:t>
            </a:r>
          </a:p>
        </p:txBody>
      </p:sp>
      <p:sp>
        <p:nvSpPr>
          <p:cNvPr id="8" name="Rectangle 7"/>
          <p:cNvSpPr/>
          <p:nvPr/>
        </p:nvSpPr>
        <p:spPr>
          <a:xfrm>
            <a:off x="3465910" y="2382460"/>
            <a:ext cx="1076098" cy="646331"/>
          </a:xfrm>
          <a:prstGeom prst="rect">
            <a:avLst/>
          </a:prstGeom>
        </p:spPr>
        <p:txBody>
          <a:bodyPr wrap="none">
            <a:spAutoFit/>
          </a:bodyPr>
          <a:lstStyle/>
          <a:p>
            <a:pPr algn="ctr"/>
            <a:r>
              <a:rPr lang="en-US" dirty="0"/>
              <a:t>Active </a:t>
            </a:r>
            <a:r>
              <a:rPr lang="en-US" dirty="0" smtClean="0"/>
              <a:t/>
            </a:r>
            <a:br>
              <a:rPr lang="en-US" dirty="0" smtClean="0"/>
            </a:br>
            <a:r>
              <a:rPr lang="en-US" dirty="0" smtClean="0"/>
              <a:t>Feedback</a:t>
            </a:r>
            <a:endParaRPr lang="en-US" dirty="0"/>
          </a:p>
        </p:txBody>
      </p:sp>
      <p:sp>
        <p:nvSpPr>
          <p:cNvPr id="9" name="Rectangle 8"/>
          <p:cNvSpPr/>
          <p:nvPr/>
        </p:nvSpPr>
        <p:spPr>
          <a:xfrm>
            <a:off x="4655929" y="2105461"/>
            <a:ext cx="1364476" cy="923330"/>
          </a:xfrm>
          <a:prstGeom prst="rect">
            <a:avLst/>
          </a:prstGeom>
        </p:spPr>
        <p:txBody>
          <a:bodyPr wrap="none">
            <a:spAutoFit/>
          </a:bodyPr>
          <a:lstStyle/>
          <a:p>
            <a:pPr algn="ctr"/>
            <a:r>
              <a:rPr lang="en-US" dirty="0"/>
              <a:t>User </a:t>
            </a:r>
            <a:r>
              <a:rPr lang="en-US" dirty="0" smtClean="0"/>
              <a:t/>
            </a:r>
            <a:br>
              <a:rPr lang="en-US" dirty="0" smtClean="0"/>
            </a:br>
            <a:r>
              <a:rPr lang="en-US" dirty="0" smtClean="0"/>
              <a:t>Involvement </a:t>
            </a:r>
            <a:br>
              <a:rPr lang="en-US" dirty="0" smtClean="0"/>
            </a:br>
            <a:r>
              <a:rPr lang="en-US" dirty="0" smtClean="0"/>
              <a:t>(</a:t>
            </a:r>
            <a:r>
              <a:rPr lang="en-US" dirty="0"/>
              <a:t>Inwards)</a:t>
            </a:r>
          </a:p>
        </p:txBody>
      </p:sp>
      <p:sp>
        <p:nvSpPr>
          <p:cNvPr id="10" name="Rectangle 9"/>
          <p:cNvSpPr/>
          <p:nvPr/>
        </p:nvSpPr>
        <p:spPr>
          <a:xfrm>
            <a:off x="5938405" y="2105461"/>
            <a:ext cx="1364476" cy="923330"/>
          </a:xfrm>
          <a:prstGeom prst="rect">
            <a:avLst/>
          </a:prstGeom>
        </p:spPr>
        <p:txBody>
          <a:bodyPr wrap="none">
            <a:spAutoFit/>
          </a:bodyPr>
          <a:lstStyle/>
          <a:p>
            <a:pPr algn="ctr"/>
            <a:r>
              <a:rPr lang="en-US" dirty="0"/>
              <a:t>User </a:t>
            </a:r>
            <a:r>
              <a:rPr lang="en-US" dirty="0" smtClean="0"/>
              <a:t/>
            </a:r>
            <a:br>
              <a:rPr lang="en-US" dirty="0" smtClean="0"/>
            </a:br>
            <a:r>
              <a:rPr lang="en-US" dirty="0" smtClean="0"/>
              <a:t>Involvement </a:t>
            </a:r>
            <a:br>
              <a:rPr lang="en-US" dirty="0" smtClean="0"/>
            </a:br>
            <a:r>
              <a:rPr lang="en-US" dirty="0" smtClean="0"/>
              <a:t>(</a:t>
            </a:r>
            <a:r>
              <a:rPr lang="en-US" dirty="0"/>
              <a:t>Outwards)</a:t>
            </a:r>
          </a:p>
        </p:txBody>
      </p:sp>
      <p:sp>
        <p:nvSpPr>
          <p:cNvPr id="11" name="Rectangle 10"/>
          <p:cNvSpPr/>
          <p:nvPr/>
        </p:nvSpPr>
        <p:spPr>
          <a:xfrm>
            <a:off x="7305108" y="2382460"/>
            <a:ext cx="1216536" cy="646331"/>
          </a:xfrm>
          <a:prstGeom prst="rect">
            <a:avLst/>
          </a:prstGeom>
        </p:spPr>
        <p:txBody>
          <a:bodyPr wrap="none">
            <a:spAutoFit/>
          </a:bodyPr>
          <a:lstStyle/>
          <a:p>
            <a:pPr algn="ctr"/>
            <a:r>
              <a:rPr lang="en-US" dirty="0"/>
              <a:t>Improved </a:t>
            </a:r>
            <a:r>
              <a:rPr lang="en-US" dirty="0" smtClean="0"/>
              <a:t/>
            </a:r>
            <a:br>
              <a:rPr lang="en-US" dirty="0" smtClean="0"/>
            </a:br>
            <a:r>
              <a:rPr lang="en-US" dirty="0" smtClean="0"/>
              <a:t>Interaction</a:t>
            </a:r>
            <a:endParaRPr lang="en-US" dirty="0"/>
          </a:p>
        </p:txBody>
      </p:sp>
      <p:sp>
        <p:nvSpPr>
          <p:cNvPr id="21" name="Rectangle 20"/>
          <p:cNvSpPr/>
          <p:nvPr/>
        </p:nvSpPr>
        <p:spPr>
          <a:xfrm rot="16200000">
            <a:off x="3397268" y="4658054"/>
            <a:ext cx="1213381" cy="369332"/>
          </a:xfrm>
          <a:prstGeom prst="rect">
            <a:avLst/>
          </a:prstGeom>
        </p:spPr>
        <p:txBody>
          <a:bodyPr wrap="none">
            <a:spAutoFit/>
          </a:bodyPr>
          <a:lstStyle/>
          <a:p>
            <a:r>
              <a:rPr lang="en-US" dirty="0"/>
              <a:t>Newsletter</a:t>
            </a:r>
          </a:p>
        </p:txBody>
      </p:sp>
      <p:sp>
        <p:nvSpPr>
          <p:cNvPr id="22" name="Rectangle 21"/>
          <p:cNvSpPr/>
          <p:nvPr/>
        </p:nvSpPr>
        <p:spPr>
          <a:xfrm rot="16200000">
            <a:off x="3331258" y="4189683"/>
            <a:ext cx="2150123" cy="369332"/>
          </a:xfrm>
          <a:prstGeom prst="rect">
            <a:avLst/>
          </a:prstGeom>
        </p:spPr>
        <p:txBody>
          <a:bodyPr wrap="none">
            <a:spAutoFit/>
          </a:bodyPr>
          <a:lstStyle/>
          <a:p>
            <a:r>
              <a:rPr lang="en-US" dirty="0"/>
              <a:t>Result Dissemination</a:t>
            </a:r>
          </a:p>
        </p:txBody>
      </p:sp>
      <p:grpSp>
        <p:nvGrpSpPr>
          <p:cNvPr id="44" name="Group 43"/>
          <p:cNvGrpSpPr/>
          <p:nvPr/>
        </p:nvGrpSpPr>
        <p:grpSpPr>
          <a:xfrm>
            <a:off x="696975" y="3316983"/>
            <a:ext cx="2665159" cy="2132428"/>
            <a:chOff x="1323496" y="3333916"/>
            <a:chExt cx="2665159" cy="2132428"/>
          </a:xfrm>
        </p:grpSpPr>
        <p:sp>
          <p:nvSpPr>
            <p:cNvPr id="12" name="Rectangle 11"/>
            <p:cNvSpPr/>
            <p:nvPr/>
          </p:nvSpPr>
          <p:spPr>
            <a:xfrm rot="16200000">
              <a:off x="793156" y="4566672"/>
              <a:ext cx="1430011" cy="369332"/>
            </a:xfrm>
            <a:prstGeom prst="rect">
              <a:avLst/>
            </a:prstGeom>
          </p:spPr>
          <p:txBody>
            <a:bodyPr wrap="none">
              <a:spAutoFit/>
            </a:bodyPr>
            <a:lstStyle/>
            <a:p>
              <a:r>
                <a:rPr lang="en-US" dirty="0"/>
                <a:t>Catchy Name</a:t>
              </a:r>
            </a:p>
          </p:txBody>
        </p:sp>
        <p:sp>
          <p:nvSpPr>
            <p:cNvPr id="13" name="Rectangle 12"/>
            <p:cNvSpPr/>
            <p:nvPr/>
          </p:nvSpPr>
          <p:spPr>
            <a:xfrm rot="16200000">
              <a:off x="1141075" y="4586616"/>
              <a:ext cx="1390124" cy="369332"/>
            </a:xfrm>
            <a:prstGeom prst="rect">
              <a:avLst/>
            </a:prstGeom>
          </p:spPr>
          <p:txBody>
            <a:bodyPr wrap="none">
              <a:spAutoFit/>
            </a:bodyPr>
            <a:lstStyle/>
            <a:p>
              <a:r>
                <a:rPr lang="en-US" dirty="0"/>
                <a:t>Screen Saver</a:t>
              </a:r>
            </a:p>
          </p:txBody>
        </p:sp>
        <p:sp>
          <p:nvSpPr>
            <p:cNvPr id="14" name="Rectangle 13"/>
            <p:cNvSpPr/>
            <p:nvPr/>
          </p:nvSpPr>
          <p:spPr>
            <a:xfrm rot="16200000">
              <a:off x="1097898" y="4215464"/>
              <a:ext cx="2132427" cy="369332"/>
            </a:xfrm>
            <a:prstGeom prst="rect">
              <a:avLst/>
            </a:prstGeom>
          </p:spPr>
          <p:txBody>
            <a:bodyPr wrap="none">
              <a:spAutoFit/>
            </a:bodyPr>
            <a:lstStyle/>
            <a:p>
              <a:r>
                <a:rPr lang="en-US" dirty="0"/>
                <a:t>Information Website</a:t>
              </a:r>
            </a:p>
          </p:txBody>
        </p:sp>
        <p:sp>
          <p:nvSpPr>
            <p:cNvPr id="15" name="Rectangle 14"/>
            <p:cNvSpPr/>
            <p:nvPr/>
          </p:nvSpPr>
          <p:spPr>
            <a:xfrm rot="16200000">
              <a:off x="1803437" y="4593028"/>
              <a:ext cx="1377300" cy="369332"/>
            </a:xfrm>
            <a:prstGeom prst="rect">
              <a:avLst/>
            </a:prstGeom>
          </p:spPr>
          <p:txBody>
            <a:bodyPr wrap="none">
              <a:spAutoFit/>
            </a:bodyPr>
            <a:lstStyle/>
            <a:p>
              <a:r>
                <a:rPr lang="en-US" dirty="0"/>
                <a:t>User Profiles</a:t>
              </a:r>
            </a:p>
          </p:txBody>
        </p:sp>
        <p:sp>
          <p:nvSpPr>
            <p:cNvPr id="16" name="Rectangle 15"/>
            <p:cNvSpPr/>
            <p:nvPr/>
          </p:nvSpPr>
          <p:spPr>
            <a:xfrm rot="16200000">
              <a:off x="2436314" y="4897930"/>
              <a:ext cx="767495" cy="369332"/>
            </a:xfrm>
            <a:prstGeom prst="rect">
              <a:avLst/>
            </a:prstGeom>
          </p:spPr>
          <p:txBody>
            <a:bodyPr wrap="none">
              <a:spAutoFit/>
            </a:bodyPr>
            <a:lstStyle/>
            <a:p>
              <a:r>
                <a:rPr lang="en-US" dirty="0"/>
                <a:t>Points</a:t>
              </a:r>
            </a:p>
          </p:txBody>
        </p:sp>
        <p:sp>
          <p:nvSpPr>
            <p:cNvPr id="17" name="Rectangle 16"/>
            <p:cNvSpPr/>
            <p:nvPr/>
          </p:nvSpPr>
          <p:spPr>
            <a:xfrm rot="16200000">
              <a:off x="2382443" y="4516084"/>
              <a:ext cx="1531188" cy="369332"/>
            </a:xfrm>
            <a:prstGeom prst="rect">
              <a:avLst/>
            </a:prstGeom>
          </p:spPr>
          <p:txBody>
            <a:bodyPr wrap="none">
              <a:spAutoFit/>
            </a:bodyPr>
            <a:lstStyle/>
            <a:p>
              <a:r>
                <a:rPr lang="en-US" dirty="0"/>
                <a:t>Leader Boards</a:t>
              </a:r>
            </a:p>
          </p:txBody>
        </p:sp>
        <p:sp>
          <p:nvSpPr>
            <p:cNvPr id="18" name="Rectangle 17"/>
            <p:cNvSpPr/>
            <p:nvPr/>
          </p:nvSpPr>
          <p:spPr>
            <a:xfrm rot="16200000">
              <a:off x="3075902" y="4881568"/>
              <a:ext cx="800219" cy="369332"/>
            </a:xfrm>
            <a:prstGeom prst="rect">
              <a:avLst/>
            </a:prstGeom>
          </p:spPr>
          <p:txBody>
            <a:bodyPr wrap="none">
              <a:spAutoFit/>
            </a:bodyPr>
            <a:lstStyle/>
            <a:p>
              <a:r>
                <a:rPr lang="en-US" dirty="0"/>
                <a:t>Teams</a:t>
              </a:r>
            </a:p>
          </p:txBody>
        </p:sp>
        <p:sp>
          <p:nvSpPr>
            <p:cNvPr id="19" name="Rectangle 18"/>
            <p:cNvSpPr/>
            <p:nvPr/>
          </p:nvSpPr>
          <p:spPr>
            <a:xfrm rot="16200000">
              <a:off x="3404687" y="4882376"/>
              <a:ext cx="798604" cy="369332"/>
            </a:xfrm>
            <a:prstGeom prst="rect">
              <a:avLst/>
            </a:prstGeom>
          </p:spPr>
          <p:txBody>
            <a:bodyPr wrap="none">
              <a:spAutoFit/>
            </a:bodyPr>
            <a:lstStyle/>
            <a:p>
              <a:r>
                <a:rPr lang="en-US" dirty="0"/>
                <a:t>Forum</a:t>
              </a:r>
            </a:p>
          </p:txBody>
        </p:sp>
      </p:grpSp>
      <p:sp>
        <p:nvSpPr>
          <p:cNvPr id="23" name="Rectangle 22"/>
          <p:cNvSpPr/>
          <p:nvPr/>
        </p:nvSpPr>
        <p:spPr>
          <a:xfrm rot="16200000">
            <a:off x="4336924" y="4665863"/>
            <a:ext cx="1197764" cy="369332"/>
          </a:xfrm>
          <a:prstGeom prst="rect">
            <a:avLst/>
          </a:prstGeom>
        </p:spPr>
        <p:txBody>
          <a:bodyPr wrap="none">
            <a:spAutoFit/>
          </a:bodyPr>
          <a:lstStyle/>
          <a:p>
            <a:r>
              <a:rPr lang="en-US" dirty="0"/>
              <a:t>Challenges</a:t>
            </a:r>
          </a:p>
        </p:txBody>
      </p:sp>
      <p:sp>
        <p:nvSpPr>
          <p:cNvPr id="24" name="Rectangle 23"/>
          <p:cNvSpPr/>
          <p:nvPr/>
        </p:nvSpPr>
        <p:spPr>
          <a:xfrm rot="16200000">
            <a:off x="4097814" y="4024392"/>
            <a:ext cx="2480705" cy="369332"/>
          </a:xfrm>
          <a:prstGeom prst="rect">
            <a:avLst/>
          </a:prstGeom>
        </p:spPr>
        <p:txBody>
          <a:bodyPr wrap="none">
            <a:spAutoFit/>
          </a:bodyPr>
          <a:lstStyle/>
          <a:p>
            <a:r>
              <a:rPr lang="en-US" dirty="0"/>
              <a:t>User Generated Content</a:t>
            </a:r>
          </a:p>
        </p:txBody>
      </p:sp>
      <p:sp>
        <p:nvSpPr>
          <p:cNvPr id="25" name="Rectangle 24"/>
          <p:cNvSpPr/>
          <p:nvPr/>
        </p:nvSpPr>
        <p:spPr>
          <a:xfrm rot="16200000">
            <a:off x="5357738" y="4881955"/>
            <a:ext cx="765579" cy="369332"/>
          </a:xfrm>
          <a:prstGeom prst="rect">
            <a:avLst/>
          </a:prstGeom>
        </p:spPr>
        <p:txBody>
          <a:bodyPr wrap="none">
            <a:spAutoFit/>
          </a:bodyPr>
          <a:lstStyle/>
          <a:p>
            <a:r>
              <a:rPr lang="en-US" dirty="0"/>
              <a:t>Badge</a:t>
            </a:r>
          </a:p>
        </p:txBody>
      </p:sp>
      <p:sp>
        <p:nvSpPr>
          <p:cNvPr id="26" name="Rectangle 25"/>
          <p:cNvSpPr/>
          <p:nvPr/>
        </p:nvSpPr>
        <p:spPr>
          <a:xfrm rot="16200000">
            <a:off x="5638427" y="4576846"/>
            <a:ext cx="1375797" cy="369332"/>
          </a:xfrm>
          <a:prstGeom prst="rect">
            <a:avLst/>
          </a:prstGeom>
        </p:spPr>
        <p:txBody>
          <a:bodyPr wrap="none">
            <a:spAutoFit/>
          </a:bodyPr>
          <a:lstStyle/>
          <a:p>
            <a:r>
              <a:rPr lang="en-US" dirty="0"/>
              <a:t>Social Media</a:t>
            </a:r>
          </a:p>
        </p:txBody>
      </p:sp>
      <p:sp>
        <p:nvSpPr>
          <p:cNvPr id="27" name="Rectangle 26"/>
          <p:cNvSpPr/>
          <p:nvPr/>
        </p:nvSpPr>
        <p:spPr>
          <a:xfrm rot="16200000">
            <a:off x="5963418" y="4313202"/>
            <a:ext cx="1903085" cy="369332"/>
          </a:xfrm>
          <a:prstGeom prst="rect">
            <a:avLst/>
          </a:prstGeom>
        </p:spPr>
        <p:txBody>
          <a:bodyPr wrap="none">
            <a:spAutoFit/>
          </a:bodyPr>
          <a:lstStyle/>
          <a:p>
            <a:r>
              <a:rPr lang="en-US" dirty="0"/>
              <a:t>Promotional Tools</a:t>
            </a:r>
          </a:p>
        </p:txBody>
      </p:sp>
      <p:sp>
        <p:nvSpPr>
          <p:cNvPr id="28" name="Rectangle 27"/>
          <p:cNvSpPr/>
          <p:nvPr/>
        </p:nvSpPr>
        <p:spPr>
          <a:xfrm rot="16200000">
            <a:off x="6543382" y="4172138"/>
            <a:ext cx="2185214" cy="369332"/>
          </a:xfrm>
          <a:prstGeom prst="rect">
            <a:avLst/>
          </a:prstGeom>
        </p:spPr>
        <p:txBody>
          <a:bodyPr wrap="none">
            <a:spAutoFit/>
          </a:bodyPr>
          <a:lstStyle/>
          <a:p>
            <a:r>
              <a:rPr lang="en-US" dirty="0"/>
              <a:t>Fairness Mechanisms</a:t>
            </a:r>
          </a:p>
        </p:txBody>
      </p:sp>
      <p:sp>
        <p:nvSpPr>
          <p:cNvPr id="29" name="Rectangle 28"/>
          <p:cNvSpPr/>
          <p:nvPr/>
        </p:nvSpPr>
        <p:spPr>
          <a:xfrm rot="16200000">
            <a:off x="7555711" y="4646627"/>
            <a:ext cx="1236236" cy="369332"/>
          </a:xfrm>
          <a:prstGeom prst="rect">
            <a:avLst/>
          </a:prstGeom>
        </p:spPr>
        <p:txBody>
          <a:bodyPr wrap="none">
            <a:spAutoFit/>
          </a:bodyPr>
          <a:lstStyle/>
          <a:p>
            <a:r>
              <a:rPr lang="en-US" dirty="0"/>
              <a:t>Playfulness</a:t>
            </a:r>
          </a:p>
        </p:txBody>
      </p:sp>
      <p:sp>
        <p:nvSpPr>
          <p:cNvPr id="45" name="Rectangle 44"/>
          <p:cNvSpPr/>
          <p:nvPr/>
        </p:nvSpPr>
        <p:spPr>
          <a:xfrm>
            <a:off x="3225255" y="6506972"/>
            <a:ext cx="5918745" cy="369332"/>
          </a:xfrm>
          <a:prstGeom prst="rect">
            <a:avLst/>
          </a:prstGeom>
        </p:spPr>
        <p:txBody>
          <a:bodyPr wrap="none" anchor="ctr">
            <a:spAutoFit/>
          </a:bodyPr>
          <a:lstStyle/>
          <a:p>
            <a:pPr algn="r"/>
            <a:r>
              <a:rPr lang="en-US" i="1" dirty="0" smtClean="0"/>
              <a:t>[Technological Support for Recruiting Participants – Page 27]</a:t>
            </a:r>
            <a:endParaRPr lang="en-US" i="1" dirty="0"/>
          </a:p>
        </p:txBody>
      </p:sp>
      <p:pic>
        <p:nvPicPr>
          <p:cNvPr id="46" name="Picture 45" descr="RW-II-short-singl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201" y="5474811"/>
            <a:ext cx="1248443" cy="316522"/>
          </a:xfrm>
          <a:prstGeom prst="rect">
            <a:avLst/>
          </a:prstGeom>
        </p:spPr>
      </p:pic>
      <p:pic>
        <p:nvPicPr>
          <p:cNvPr id="47" name="Picture 46" descr="RW-UIO-short-single.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6538" y="5482158"/>
            <a:ext cx="1302497" cy="316523"/>
          </a:xfrm>
          <a:prstGeom prst="rect">
            <a:avLst/>
          </a:prstGeom>
        </p:spPr>
      </p:pic>
      <p:pic>
        <p:nvPicPr>
          <p:cNvPr id="48" name="Picture 47" descr="RW-UII-short-single.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9430" y="5482159"/>
            <a:ext cx="1247107" cy="316522"/>
          </a:xfrm>
          <a:prstGeom prst="rect">
            <a:avLst/>
          </a:prstGeom>
        </p:spPr>
      </p:pic>
      <p:pic>
        <p:nvPicPr>
          <p:cNvPr id="49" name="Picture 48" descr="RW-AF-short-single.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0860" y="5482159"/>
            <a:ext cx="1308570" cy="316522"/>
          </a:xfrm>
          <a:prstGeom prst="rect">
            <a:avLst/>
          </a:prstGeom>
        </p:spPr>
      </p:pic>
      <p:pic>
        <p:nvPicPr>
          <p:cNvPr id="50" name="Picture 49" descr="RW-BS-short-single.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974" y="5482158"/>
            <a:ext cx="2719958" cy="316522"/>
          </a:xfrm>
          <a:prstGeom prst="rect">
            <a:avLst/>
          </a:prstGeom>
        </p:spPr>
      </p:pic>
      <p:sp>
        <p:nvSpPr>
          <p:cNvPr id="51" name="Rectangle 50"/>
          <p:cNvSpPr/>
          <p:nvPr/>
        </p:nvSpPr>
        <p:spPr>
          <a:xfrm rot="16200000">
            <a:off x="3340238" y="4954403"/>
            <a:ext cx="620683" cy="369332"/>
          </a:xfrm>
          <a:prstGeom prst="rect">
            <a:avLst/>
          </a:prstGeom>
        </p:spPr>
        <p:txBody>
          <a:bodyPr wrap="none">
            <a:spAutoFit/>
          </a:bodyPr>
          <a:lstStyle/>
          <a:p>
            <a:r>
              <a:rPr lang="en-US" dirty="0" smtClean="0"/>
              <a:t>Chat</a:t>
            </a:r>
            <a:endParaRPr lang="en-US" dirty="0"/>
          </a:p>
        </p:txBody>
      </p:sp>
    </p:spTree>
    <p:extLst>
      <p:ext uri="{BB962C8B-B14F-4D97-AF65-F5344CB8AC3E}">
        <p14:creationId xmlns:p14="http://schemas.microsoft.com/office/powerpoint/2010/main" val="3598847795"/>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RecruitmentToolsNarrow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61" y="118531"/>
            <a:ext cx="8935478" cy="13597466"/>
          </a:xfrm>
          <a:prstGeom prst="rect">
            <a:avLst/>
          </a:prstGeom>
        </p:spPr>
      </p:pic>
    </p:spTree>
    <p:extLst>
      <p:ext uri="{BB962C8B-B14F-4D97-AF65-F5344CB8AC3E}">
        <p14:creationId xmlns:p14="http://schemas.microsoft.com/office/powerpoint/2010/main" val="109158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488668"/>
            <a:ext cx="9144000" cy="369332"/>
          </a:xfrm>
          <a:prstGeom prst="rect">
            <a:avLst/>
          </a:prstGeom>
        </p:spPr>
        <p:txBody>
          <a:bodyPr wrap="square">
            <a:spAutoFit/>
          </a:bodyPr>
          <a:lstStyle/>
          <a:p>
            <a:pPr algn="r"/>
            <a:r>
              <a:rPr lang="en-US" i="1" dirty="0" smtClean="0">
                <a:solidFill>
                  <a:srgbClr val="000000"/>
                </a:solidFill>
              </a:rPr>
              <a:t>[Technical properties </a:t>
            </a:r>
            <a:r>
              <a:rPr lang="en-US" i="1" dirty="0">
                <a:solidFill>
                  <a:srgbClr val="000000"/>
                </a:solidFill>
              </a:rPr>
              <a:t>derived from the ones identified by Venkataraman’</a:t>
            </a:r>
            <a:r>
              <a:rPr lang="en-US" i="1" dirty="0" smtClean="0">
                <a:solidFill>
                  <a:srgbClr val="000000"/>
                </a:solidFill>
              </a:rPr>
              <a:t>11 and Benkler’06]</a:t>
            </a:r>
            <a:endParaRPr lang="en-US" i="1" dirty="0">
              <a:solidFill>
                <a:srgbClr val="00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043" y="540717"/>
            <a:ext cx="5855913" cy="5600515"/>
          </a:xfrm>
          <a:prstGeom prst="rect">
            <a:avLst/>
          </a:prstGeom>
        </p:spPr>
      </p:pic>
    </p:spTree>
    <p:extLst>
      <p:ext uri="{BB962C8B-B14F-4D97-AF65-F5344CB8AC3E}">
        <p14:creationId xmlns:p14="http://schemas.microsoft.com/office/powerpoint/2010/main" val="2435547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665"/>
            <a:ext cx="9196198" cy="8795118"/>
          </a:xfrm>
          <a:prstGeom prst="rect">
            <a:avLst/>
          </a:prstGeom>
        </p:spPr>
      </p:pic>
      <p:sp>
        <p:nvSpPr>
          <p:cNvPr id="5" name="Rectangle 4"/>
          <p:cNvSpPr/>
          <p:nvPr/>
        </p:nvSpPr>
        <p:spPr>
          <a:xfrm>
            <a:off x="0" y="4375516"/>
            <a:ext cx="9170099" cy="5842000"/>
          </a:xfrm>
          <a:prstGeom prst="rect">
            <a:avLst/>
          </a:prstGeom>
          <a:solidFill>
            <a:schemeClr val="bg1">
              <a:alpha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5418667" y="3674534"/>
            <a:ext cx="1574800" cy="582448"/>
          </a:xfrm>
          <a:prstGeom prst="roundRect">
            <a:avLst/>
          </a:prstGeom>
          <a:noFill/>
          <a:ln w="381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ounded Rectangle 6"/>
          <p:cNvSpPr/>
          <p:nvPr/>
        </p:nvSpPr>
        <p:spPr>
          <a:xfrm>
            <a:off x="8517466" y="3674534"/>
            <a:ext cx="558799" cy="582448"/>
          </a:xfrm>
          <a:prstGeom prst="roundRect">
            <a:avLst/>
          </a:prstGeom>
          <a:noFill/>
          <a:ln w="381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459596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6" name="Rectangle 5"/>
          <p:cNvSpPr/>
          <p:nvPr/>
        </p:nvSpPr>
        <p:spPr>
          <a:xfrm>
            <a:off x="6479226" y="6506972"/>
            <a:ext cx="2664774" cy="369332"/>
          </a:xfrm>
          <a:prstGeom prst="rect">
            <a:avLst/>
          </a:prstGeom>
        </p:spPr>
        <p:txBody>
          <a:bodyPr wrap="none" anchor="ctr">
            <a:spAutoFit/>
          </a:bodyPr>
          <a:lstStyle/>
          <a:p>
            <a:pPr algn="r"/>
            <a:r>
              <a:rPr lang="en-US" i="1" dirty="0" smtClean="0">
                <a:solidFill>
                  <a:srgbClr val="000000"/>
                </a:solidFill>
              </a:rPr>
              <a:t>[The Mini-Grid is invisible]</a:t>
            </a:r>
            <a:endParaRPr lang="en-US" i="1" dirty="0">
              <a:solidFill>
                <a:srgbClr val="000000"/>
              </a:solidFill>
            </a:endParaRPr>
          </a:p>
        </p:txBody>
      </p:sp>
      <p:pic>
        <p:nvPicPr>
          <p:cNvPr id="7" name="Picture 6" descr="DesktopCle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1500"/>
            <a:ext cx="9144000" cy="5715000"/>
          </a:xfrm>
          <a:prstGeom prst="rect">
            <a:avLst/>
          </a:prstGeom>
        </p:spPr>
      </p:pic>
    </p:spTree>
    <p:extLst>
      <p:ext uri="{BB962C8B-B14F-4D97-AF65-F5344CB8AC3E}">
        <p14:creationId xmlns:p14="http://schemas.microsoft.com/office/powerpoint/2010/main" val="32655826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828836"/>
            <a:ext cx="7924800" cy="1200329"/>
          </a:xfrm>
          <a:prstGeom prst="rect">
            <a:avLst/>
          </a:prstGeom>
        </p:spPr>
        <p:txBody>
          <a:bodyPr wrap="square">
            <a:spAutoFit/>
          </a:bodyPr>
          <a:lstStyle/>
          <a:p>
            <a:r>
              <a:rPr lang="en-US" dirty="0" smtClean="0"/>
              <a:t>Poole </a:t>
            </a:r>
            <a:r>
              <a:rPr lang="en-US" dirty="0"/>
              <a:t>et al. studied this invisibility in home network systems </a:t>
            </a:r>
            <a:r>
              <a:rPr lang="en-US" dirty="0" smtClean="0"/>
              <a:t>[</a:t>
            </a:r>
            <a:r>
              <a:rPr lang="en-US" dirty="0">
                <a:solidFill>
                  <a:srgbClr val="000000"/>
                </a:solidFill>
              </a:rPr>
              <a:t>Poole et al.’</a:t>
            </a:r>
            <a:r>
              <a:rPr lang="en-US" dirty="0" smtClean="0">
                <a:solidFill>
                  <a:srgbClr val="000000"/>
                </a:solidFill>
              </a:rPr>
              <a:t>09</a:t>
            </a:r>
            <a:r>
              <a:rPr lang="en-US" dirty="0" smtClean="0"/>
              <a:t>] and RFID </a:t>
            </a:r>
            <a:r>
              <a:rPr lang="en-US" dirty="0"/>
              <a:t>technologies </a:t>
            </a:r>
            <a:r>
              <a:rPr lang="en-US" dirty="0" smtClean="0"/>
              <a:t>[</a:t>
            </a:r>
            <a:r>
              <a:rPr lang="en-US" dirty="0">
                <a:solidFill>
                  <a:srgbClr val="000000"/>
                </a:solidFill>
              </a:rPr>
              <a:t>Poole et al.’</a:t>
            </a:r>
            <a:r>
              <a:rPr lang="en-US" dirty="0" smtClean="0">
                <a:solidFill>
                  <a:srgbClr val="000000"/>
                </a:solidFill>
              </a:rPr>
              <a:t>08</a:t>
            </a:r>
            <a:r>
              <a:rPr lang="en-US" dirty="0" smtClean="0"/>
              <a:t>]</a:t>
            </a:r>
            <a:r>
              <a:rPr lang="en-US" dirty="0"/>
              <a:t>. Their findings suggest that invisibility hinders </a:t>
            </a:r>
            <a:r>
              <a:rPr lang="en-US" dirty="0" smtClean="0"/>
              <a:t>trust and </a:t>
            </a:r>
            <a:r>
              <a:rPr lang="en-US" dirty="0"/>
              <a:t>adoption, and keeps users from forming correct mental models of the</a:t>
            </a:r>
          </a:p>
          <a:p>
            <a:r>
              <a:rPr lang="en-US" dirty="0"/>
              <a:t>infrastructure.</a:t>
            </a:r>
          </a:p>
        </p:txBody>
      </p:sp>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4007809" y="6506972"/>
            <a:ext cx="5136191" cy="369332"/>
          </a:xfrm>
          <a:prstGeom prst="rect">
            <a:avLst/>
          </a:prstGeom>
        </p:spPr>
        <p:txBody>
          <a:bodyPr wrap="none" anchor="ctr">
            <a:spAutoFit/>
          </a:bodyPr>
          <a:lstStyle/>
          <a:p>
            <a:pPr algn="r"/>
            <a:r>
              <a:rPr lang="en-US" i="1" dirty="0" smtClean="0">
                <a:solidFill>
                  <a:srgbClr val="000000"/>
                </a:solidFill>
              </a:rPr>
              <a:t>[Why invisibility is not a desirable feature – Page 49]</a:t>
            </a:r>
            <a:endParaRPr lang="en-US" i="1" dirty="0">
              <a:solidFill>
                <a:srgbClr val="000000"/>
              </a:solidFill>
            </a:endParaRPr>
          </a:p>
        </p:txBody>
      </p:sp>
    </p:spTree>
    <p:extLst>
      <p:ext uri="{BB962C8B-B14F-4D97-AF65-F5344CB8AC3E}">
        <p14:creationId xmlns:p14="http://schemas.microsoft.com/office/powerpoint/2010/main" val="333089681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ymmetr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533" y="245533"/>
            <a:ext cx="6366934" cy="6366934"/>
          </a:xfrm>
          <a:prstGeom prst="rect">
            <a:avLst/>
          </a:prstGeom>
        </p:spPr>
      </p:pic>
      <p:pic>
        <p:nvPicPr>
          <p:cNvPr id="3" name="Picture 2"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4" name="Rectangle 3"/>
          <p:cNvSpPr/>
          <p:nvPr/>
        </p:nvSpPr>
        <p:spPr>
          <a:xfrm>
            <a:off x="6109420" y="6506972"/>
            <a:ext cx="3034580" cy="369332"/>
          </a:xfrm>
          <a:prstGeom prst="rect">
            <a:avLst/>
          </a:prstGeom>
        </p:spPr>
        <p:txBody>
          <a:bodyPr wrap="none" anchor="ctr">
            <a:spAutoFit/>
          </a:bodyPr>
          <a:lstStyle/>
          <a:p>
            <a:pPr algn="r"/>
            <a:r>
              <a:rPr lang="en-US" i="1" dirty="0" smtClean="0">
                <a:solidFill>
                  <a:srgbClr val="000000"/>
                </a:solidFill>
              </a:rPr>
              <a:t>[Symmetry – Page 52 bottom]</a:t>
            </a:r>
            <a:endParaRPr lang="en-US" i="1" dirty="0">
              <a:solidFill>
                <a:srgbClr val="000000"/>
              </a:solidFill>
            </a:endParaRPr>
          </a:p>
        </p:txBody>
      </p:sp>
    </p:spTree>
    <p:extLst>
      <p:ext uri="{BB962C8B-B14F-4D97-AF65-F5344CB8AC3E}">
        <p14:creationId xmlns:p14="http://schemas.microsoft.com/office/powerpoint/2010/main" val="6880106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erverRoo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3" y="0"/>
            <a:ext cx="10283505" cy="6858000"/>
          </a:xfrm>
          <a:prstGeom prst="rect">
            <a:avLst/>
          </a:prstGeom>
        </p:spPr>
      </p:pic>
      <p:sp>
        <p:nvSpPr>
          <p:cNvPr id="3" name="Rectangle 2"/>
          <p:cNvSpPr/>
          <p:nvPr/>
        </p:nvSpPr>
        <p:spPr>
          <a:xfrm>
            <a:off x="8057520" y="6506972"/>
            <a:ext cx="1086480" cy="369332"/>
          </a:xfrm>
          <a:prstGeom prst="rect">
            <a:avLst/>
          </a:prstGeom>
        </p:spPr>
        <p:txBody>
          <a:bodyPr wrap="none" anchor="ctr">
            <a:spAutoFit/>
          </a:bodyPr>
          <a:lstStyle/>
          <a:p>
            <a:pPr algn="r"/>
            <a:r>
              <a:rPr lang="en-US" i="1" dirty="0" smtClean="0">
                <a:solidFill>
                  <a:srgbClr val="FF0000"/>
                </a:solidFill>
              </a:rPr>
              <a:t>Dual role</a:t>
            </a:r>
            <a:endParaRPr lang="en-US" i="1" dirty="0">
              <a:solidFill>
                <a:srgbClr val="FF0000"/>
              </a:solidFill>
            </a:endParaRPr>
          </a:p>
        </p:txBody>
      </p:sp>
      <p:pic>
        <p:nvPicPr>
          <p:cNvPr id="4" name="Picture 3" descr="As User.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118" y="-14192"/>
            <a:ext cx="7170596" cy="6890495"/>
          </a:xfrm>
          <a:prstGeom prst="rect">
            <a:avLst/>
          </a:prstGeom>
        </p:spPr>
      </p:pic>
      <p:pic>
        <p:nvPicPr>
          <p:cNvPr id="2" name="Picture 1" descr="Avatar-Helme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5142" y="1998133"/>
            <a:ext cx="2853716" cy="2861734"/>
          </a:xfrm>
          <a:prstGeom prst="rect">
            <a:avLst/>
          </a:prstGeom>
        </p:spPr>
      </p:pic>
    </p:spTree>
    <p:extLst>
      <p:ext uri="{BB962C8B-B14F-4D97-AF65-F5344CB8AC3E}">
        <p14:creationId xmlns:p14="http://schemas.microsoft.com/office/powerpoint/2010/main" val="38536907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7867" y="2665568"/>
            <a:ext cx="6028266" cy="923330"/>
          </a:xfrm>
          <a:prstGeom prst="rect">
            <a:avLst/>
          </a:prstGeom>
        </p:spPr>
        <p:txBody>
          <a:bodyPr wrap="square">
            <a:spAutoFit/>
          </a:bodyPr>
          <a:lstStyle/>
          <a:p>
            <a:r>
              <a:rPr lang="en-US" dirty="0"/>
              <a:t>How can we design the interactions between the participative computational infrastructure and </a:t>
            </a:r>
            <a:r>
              <a:rPr lang="en-US" dirty="0" smtClean="0"/>
              <a:t>its participants, in a way that satisfies </a:t>
            </a:r>
            <a:r>
              <a:rPr lang="en-US" dirty="0"/>
              <a:t>the needs of these two roles?</a:t>
            </a:r>
          </a:p>
        </p:txBody>
      </p:sp>
      <p:pic>
        <p:nvPicPr>
          <p:cNvPr id="3" name="Picture 2"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9488221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erverRoo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3" y="2847485"/>
            <a:ext cx="10283505" cy="6858000"/>
          </a:xfrm>
          <a:prstGeom prst="rect">
            <a:avLst/>
          </a:prstGeom>
        </p:spPr>
      </p:pic>
      <p:sp>
        <p:nvSpPr>
          <p:cNvPr id="3" name="Rectangle 2"/>
          <p:cNvSpPr/>
          <p:nvPr/>
        </p:nvSpPr>
        <p:spPr>
          <a:xfrm>
            <a:off x="8057520" y="9368649"/>
            <a:ext cx="1086480" cy="369332"/>
          </a:xfrm>
          <a:prstGeom prst="rect">
            <a:avLst/>
          </a:prstGeom>
        </p:spPr>
        <p:txBody>
          <a:bodyPr wrap="none" anchor="ctr">
            <a:spAutoFit/>
          </a:bodyPr>
          <a:lstStyle/>
          <a:p>
            <a:pPr algn="r"/>
            <a:r>
              <a:rPr lang="en-US" i="1" dirty="0" smtClean="0">
                <a:solidFill>
                  <a:srgbClr val="FF0000"/>
                </a:solidFill>
              </a:rPr>
              <a:t>Dual role</a:t>
            </a:r>
            <a:endParaRPr lang="en-US" i="1" dirty="0">
              <a:solidFill>
                <a:srgbClr val="FF0000"/>
              </a:solidFill>
            </a:endParaRPr>
          </a:p>
        </p:txBody>
      </p:sp>
      <p:pic>
        <p:nvPicPr>
          <p:cNvPr id="4" name="Picture 3" descr="As User.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118" y="2847485"/>
            <a:ext cx="7170596" cy="6890495"/>
          </a:xfrm>
          <a:prstGeom prst="rect">
            <a:avLst/>
          </a:prstGeom>
        </p:spPr>
      </p:pic>
      <p:pic>
        <p:nvPicPr>
          <p:cNvPr id="2" name="Picture 1" descr="Avatar-Helme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5142" y="4859810"/>
            <a:ext cx="2853716" cy="2861734"/>
          </a:xfrm>
          <a:prstGeom prst="rect">
            <a:avLst/>
          </a:prstGeom>
        </p:spPr>
      </p:pic>
      <p:sp>
        <p:nvSpPr>
          <p:cNvPr id="6" name="Rectangle 5"/>
          <p:cNvSpPr/>
          <p:nvPr/>
        </p:nvSpPr>
        <p:spPr>
          <a:xfrm>
            <a:off x="1398182" y="1049867"/>
            <a:ext cx="6347636" cy="523220"/>
          </a:xfrm>
          <a:prstGeom prst="rect">
            <a:avLst/>
          </a:prstGeom>
        </p:spPr>
        <p:txBody>
          <a:bodyPr wrap="none">
            <a:spAutoFit/>
          </a:bodyPr>
          <a:lstStyle/>
          <a:p>
            <a:pPr algn="ctr"/>
            <a:r>
              <a:rPr lang="en-US" sz="2800" dirty="0"/>
              <a:t>Infrastructures  == </a:t>
            </a:r>
            <a:r>
              <a:rPr lang="en-US" sz="2800" dirty="0" smtClean="0"/>
              <a:t>Heidegger's </a:t>
            </a:r>
            <a:r>
              <a:rPr lang="en-US" sz="2800" dirty="0"/>
              <a:t>equipment</a:t>
            </a:r>
          </a:p>
        </p:txBody>
      </p:sp>
      <p:sp>
        <p:nvSpPr>
          <p:cNvPr id="7" name="Rectangle 6"/>
          <p:cNvSpPr/>
          <p:nvPr/>
        </p:nvSpPr>
        <p:spPr>
          <a:xfrm>
            <a:off x="7612887" y="2420487"/>
            <a:ext cx="1531113" cy="369332"/>
          </a:xfrm>
          <a:prstGeom prst="rect">
            <a:avLst/>
          </a:prstGeom>
        </p:spPr>
        <p:txBody>
          <a:bodyPr wrap="none">
            <a:spAutoFit/>
          </a:bodyPr>
          <a:lstStyle/>
          <a:p>
            <a:r>
              <a:rPr lang="en-US" dirty="0"/>
              <a:t>ready-to-hand</a:t>
            </a:r>
          </a:p>
        </p:txBody>
      </p:sp>
      <p:sp>
        <p:nvSpPr>
          <p:cNvPr id="8" name="Rectangle 7"/>
          <p:cNvSpPr/>
          <p:nvPr/>
        </p:nvSpPr>
        <p:spPr>
          <a:xfrm>
            <a:off x="0" y="2420487"/>
            <a:ext cx="1708633" cy="369332"/>
          </a:xfrm>
          <a:prstGeom prst="rect">
            <a:avLst/>
          </a:prstGeom>
        </p:spPr>
        <p:txBody>
          <a:bodyPr wrap="none">
            <a:spAutoFit/>
          </a:bodyPr>
          <a:lstStyle/>
          <a:p>
            <a:r>
              <a:rPr lang="en-US" dirty="0"/>
              <a:t>p</a:t>
            </a:r>
            <a:r>
              <a:rPr lang="en-US" dirty="0" smtClean="0"/>
              <a:t>resent-at-</a:t>
            </a:r>
            <a:r>
              <a:rPr lang="en-US" dirty="0"/>
              <a:t>hand</a:t>
            </a:r>
          </a:p>
        </p:txBody>
      </p:sp>
      <p:sp>
        <p:nvSpPr>
          <p:cNvPr id="10" name="Rectangle 9"/>
          <p:cNvSpPr/>
          <p:nvPr/>
        </p:nvSpPr>
        <p:spPr>
          <a:xfrm>
            <a:off x="5202434" y="3201"/>
            <a:ext cx="3941566" cy="369332"/>
          </a:xfrm>
          <a:prstGeom prst="rect">
            <a:avLst/>
          </a:prstGeom>
        </p:spPr>
        <p:txBody>
          <a:bodyPr wrap="none">
            <a:spAutoFit/>
          </a:bodyPr>
          <a:lstStyle/>
          <a:p>
            <a:pPr algn="r"/>
            <a:r>
              <a:rPr lang="en-US" i="1" dirty="0" smtClean="0"/>
              <a:t>[Invisibility and Embodiment – page 52]</a:t>
            </a:r>
            <a:endParaRPr lang="en-US" i="1" dirty="0"/>
          </a:p>
        </p:txBody>
      </p:sp>
    </p:spTree>
    <p:extLst>
      <p:ext uri="{BB962C8B-B14F-4D97-AF65-F5344CB8AC3E}">
        <p14:creationId xmlns:p14="http://schemas.microsoft.com/office/powerpoint/2010/main" val="3153046993"/>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Title 1"/>
          <p:cNvSpPr txBox="1">
            <a:spLocks/>
          </p:cNvSpPr>
          <p:nvPr/>
        </p:nvSpPr>
        <p:spPr>
          <a:xfrm>
            <a:off x="423334" y="274638"/>
            <a:ext cx="8263466" cy="1143000"/>
          </a:xfrm>
          <a:prstGeom prst="rect">
            <a:avLst/>
          </a:prstGeom>
        </p:spPr>
        <p:txBody>
          <a:bodyPr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err="1" smtClean="0"/>
              <a:t>Dourish’s</a:t>
            </a:r>
            <a:r>
              <a:rPr lang="en-US" dirty="0" smtClean="0"/>
              <a:t> Embodied Interaction</a:t>
            </a:r>
            <a:endParaRPr lang="en-US" dirty="0"/>
          </a:p>
        </p:txBody>
      </p:sp>
      <p:sp>
        <p:nvSpPr>
          <p:cNvPr id="6" name="Rectangle 5"/>
          <p:cNvSpPr/>
          <p:nvPr/>
        </p:nvSpPr>
        <p:spPr>
          <a:xfrm>
            <a:off x="1150430" y="2171810"/>
            <a:ext cx="6977090" cy="923330"/>
          </a:xfrm>
          <a:prstGeom prst="rect">
            <a:avLst/>
          </a:prstGeom>
        </p:spPr>
        <p:txBody>
          <a:bodyPr wrap="none">
            <a:spAutoFit/>
          </a:bodyPr>
          <a:lstStyle/>
          <a:p>
            <a:r>
              <a:rPr lang="en-US" b="1" dirty="0"/>
              <a:t>Embodied </a:t>
            </a:r>
            <a:r>
              <a:rPr lang="en-US" b="1" dirty="0" smtClean="0"/>
              <a:t>Interactions</a:t>
            </a:r>
            <a:r>
              <a:rPr lang="en-US" dirty="0" smtClean="0"/>
              <a:t/>
            </a:r>
            <a:br>
              <a:rPr lang="en-US" dirty="0" smtClean="0"/>
            </a:br>
            <a:r>
              <a:rPr lang="en-US" dirty="0" smtClean="0"/>
              <a:t>… are those that we can understand and form correct mental models for </a:t>
            </a:r>
            <a:br>
              <a:rPr lang="en-US" dirty="0" smtClean="0"/>
            </a:br>
            <a:r>
              <a:rPr lang="en-US" dirty="0" smtClean="0"/>
              <a:t>because they occur in real-time and real-space.</a:t>
            </a:r>
            <a:endParaRPr lang="en-US" dirty="0"/>
          </a:p>
        </p:txBody>
      </p:sp>
      <p:sp>
        <p:nvSpPr>
          <p:cNvPr id="7" name="Rectangle 6"/>
          <p:cNvSpPr/>
          <p:nvPr/>
        </p:nvSpPr>
        <p:spPr>
          <a:xfrm>
            <a:off x="1168464" y="3955536"/>
            <a:ext cx="6959056" cy="1200329"/>
          </a:xfrm>
          <a:prstGeom prst="rect">
            <a:avLst/>
          </a:prstGeom>
        </p:spPr>
        <p:txBody>
          <a:bodyPr wrap="none">
            <a:spAutoFit/>
          </a:bodyPr>
          <a:lstStyle/>
          <a:p>
            <a:r>
              <a:rPr lang="en-US" b="1" dirty="0" smtClean="0"/>
              <a:t>Accessible in the Background</a:t>
            </a:r>
            <a:r>
              <a:rPr lang="en-US" dirty="0" smtClean="0"/>
              <a:t/>
            </a:r>
            <a:br>
              <a:rPr lang="en-US" dirty="0" smtClean="0"/>
            </a:br>
            <a:r>
              <a:rPr lang="en-US" dirty="0" smtClean="0"/>
              <a:t>… systems need to provide ways for users to move between</a:t>
            </a:r>
            <a:br>
              <a:rPr lang="en-US" dirty="0" smtClean="0"/>
            </a:br>
            <a:r>
              <a:rPr lang="en-US" dirty="0" smtClean="0"/>
              <a:t>ready-to-hand (background) and present-at-hand (focus)… [and] moving </a:t>
            </a:r>
          </a:p>
          <a:p>
            <a:r>
              <a:rPr lang="en-US" dirty="0"/>
              <a:t>b</a:t>
            </a:r>
            <a:r>
              <a:rPr lang="en-US" dirty="0" smtClean="0"/>
              <a:t>etween the two is a fundamental part of embodied interaction…</a:t>
            </a:r>
            <a:endParaRPr lang="en-US" dirty="0"/>
          </a:p>
        </p:txBody>
      </p:sp>
      <p:sp>
        <p:nvSpPr>
          <p:cNvPr id="2" name="Rectangle 1"/>
          <p:cNvSpPr/>
          <p:nvPr/>
        </p:nvSpPr>
        <p:spPr>
          <a:xfrm>
            <a:off x="6201518" y="6488668"/>
            <a:ext cx="2942482" cy="369332"/>
          </a:xfrm>
          <a:prstGeom prst="rect">
            <a:avLst/>
          </a:prstGeom>
        </p:spPr>
        <p:txBody>
          <a:bodyPr wrap="none">
            <a:spAutoFit/>
          </a:bodyPr>
          <a:lstStyle/>
          <a:p>
            <a:pPr algn="r"/>
            <a:r>
              <a:rPr lang="en-US" i="1" dirty="0" smtClean="0"/>
              <a:t>[Dourish’</a:t>
            </a:r>
            <a:r>
              <a:rPr lang="en-US" i="1" dirty="0"/>
              <a:t>01 cited in page </a:t>
            </a:r>
            <a:r>
              <a:rPr lang="en-US" i="1" dirty="0" smtClean="0"/>
              <a:t>54]</a:t>
            </a:r>
            <a:endParaRPr lang="en-US" i="1" dirty="0"/>
          </a:p>
        </p:txBody>
      </p:sp>
    </p:spTree>
    <p:extLst>
      <p:ext uri="{BB962C8B-B14F-4D97-AF65-F5344CB8AC3E}">
        <p14:creationId xmlns:p14="http://schemas.microsoft.com/office/powerpoint/2010/main" val="264210001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3181812" y="3810670"/>
            <a:ext cx="3166533" cy="0"/>
          </a:xfrm>
          <a:prstGeom prst="line">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3" name="Rectangle 2"/>
          <p:cNvSpPr/>
          <p:nvPr/>
        </p:nvSpPr>
        <p:spPr>
          <a:xfrm>
            <a:off x="736029" y="1034534"/>
            <a:ext cx="7671942" cy="707886"/>
          </a:xfrm>
          <a:prstGeom prst="rect">
            <a:avLst/>
          </a:prstGeom>
        </p:spPr>
        <p:txBody>
          <a:bodyPr wrap="none">
            <a:spAutoFit/>
          </a:bodyPr>
          <a:lstStyle/>
          <a:p>
            <a:r>
              <a:rPr lang="en-US" sz="4000" dirty="0"/>
              <a:t>Infrastructure </a:t>
            </a:r>
            <a:r>
              <a:rPr lang="en-US" sz="4000" strike="sngStrike" dirty="0" smtClean="0"/>
              <a:t>Invisibility</a:t>
            </a:r>
            <a:r>
              <a:rPr lang="en-US" sz="4000" dirty="0" smtClean="0"/>
              <a:t> Awareness</a:t>
            </a:r>
            <a:endParaRPr lang="en-US" sz="4000" dirty="0"/>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cxnSp>
        <p:nvCxnSpPr>
          <p:cNvPr id="6" name="Straight Connector 5"/>
          <p:cNvCxnSpPr/>
          <p:nvPr/>
        </p:nvCxnSpPr>
        <p:spPr>
          <a:xfrm>
            <a:off x="1616108" y="3455071"/>
            <a:ext cx="6029324" cy="0"/>
          </a:xfrm>
          <a:prstGeom prst="line">
            <a:avLst/>
          </a:prstGeom>
          <a:ln>
            <a:headEnd type="oval"/>
            <a:tailEnd type="oval"/>
          </a:ln>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751534" y="3575205"/>
            <a:ext cx="1729147" cy="369332"/>
          </a:xfrm>
          <a:prstGeom prst="rect">
            <a:avLst/>
          </a:prstGeom>
          <a:noFill/>
        </p:spPr>
        <p:txBody>
          <a:bodyPr wrap="none" rtlCol="0">
            <a:spAutoFit/>
          </a:bodyPr>
          <a:lstStyle/>
          <a:p>
            <a:r>
              <a:rPr lang="en-US" dirty="0" smtClean="0"/>
              <a:t>Present-at-Hand</a:t>
            </a:r>
            <a:endParaRPr lang="en-US" dirty="0"/>
          </a:p>
        </p:txBody>
      </p:sp>
      <p:sp>
        <p:nvSpPr>
          <p:cNvPr id="9" name="TextBox 8"/>
          <p:cNvSpPr txBox="1"/>
          <p:nvPr/>
        </p:nvSpPr>
        <p:spPr>
          <a:xfrm>
            <a:off x="6791823" y="3575205"/>
            <a:ext cx="1598515" cy="369332"/>
          </a:xfrm>
          <a:prstGeom prst="rect">
            <a:avLst/>
          </a:prstGeom>
          <a:noFill/>
        </p:spPr>
        <p:txBody>
          <a:bodyPr wrap="none" rtlCol="0">
            <a:spAutoFit/>
          </a:bodyPr>
          <a:lstStyle/>
          <a:p>
            <a:r>
              <a:rPr lang="en-US" dirty="0" smtClean="0"/>
              <a:t>Ready-to-Hand</a:t>
            </a:r>
            <a:endParaRPr lang="en-US" dirty="0"/>
          </a:p>
        </p:txBody>
      </p:sp>
      <p:sp>
        <p:nvSpPr>
          <p:cNvPr id="10" name="TextBox 9"/>
          <p:cNvSpPr txBox="1"/>
          <p:nvPr/>
        </p:nvSpPr>
        <p:spPr>
          <a:xfrm>
            <a:off x="3808345" y="3575205"/>
            <a:ext cx="1838965" cy="369332"/>
          </a:xfrm>
          <a:prstGeom prst="rect">
            <a:avLst/>
          </a:prstGeom>
          <a:solidFill>
            <a:schemeClr val="bg1"/>
          </a:solidFill>
        </p:spPr>
        <p:txBody>
          <a:bodyPr wrap="none" rtlCol="0">
            <a:spAutoFit/>
          </a:bodyPr>
          <a:lstStyle/>
          <a:p>
            <a:r>
              <a:rPr lang="en-US" dirty="0" smtClean="0"/>
              <a:t>Move on Request</a:t>
            </a:r>
            <a:endParaRPr lang="en-US" dirty="0"/>
          </a:p>
        </p:txBody>
      </p:sp>
      <p:sp>
        <p:nvSpPr>
          <p:cNvPr id="14" name="TextBox 13"/>
          <p:cNvSpPr txBox="1"/>
          <p:nvPr/>
        </p:nvSpPr>
        <p:spPr>
          <a:xfrm>
            <a:off x="747921" y="3944537"/>
            <a:ext cx="1736373" cy="92333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Non-User</a:t>
            </a:r>
          </a:p>
          <a:p>
            <a:pPr marL="285750" indent="-285750">
              <a:buFont typeface="Arial"/>
              <a:buChar char="•"/>
            </a:pPr>
            <a:r>
              <a:rPr lang="en-US" dirty="0" smtClean="0"/>
              <a:t>Monitoring</a:t>
            </a:r>
          </a:p>
          <a:p>
            <a:pPr marL="285750" indent="-285750">
              <a:buFont typeface="Arial"/>
              <a:buChar char="•"/>
            </a:pPr>
            <a:r>
              <a:rPr lang="en-US" dirty="0" smtClean="0"/>
              <a:t>Management</a:t>
            </a:r>
            <a:endParaRPr lang="en-US" dirty="0"/>
          </a:p>
        </p:txBody>
      </p:sp>
      <p:sp>
        <p:nvSpPr>
          <p:cNvPr id="15" name="TextBox 14"/>
          <p:cNvSpPr txBox="1"/>
          <p:nvPr/>
        </p:nvSpPr>
        <p:spPr>
          <a:xfrm>
            <a:off x="6774190" y="3944537"/>
            <a:ext cx="1633781" cy="92333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User</a:t>
            </a:r>
          </a:p>
          <a:p>
            <a:pPr marL="285750" indent="-285750">
              <a:buFont typeface="Arial"/>
              <a:buChar char="•"/>
            </a:pPr>
            <a:r>
              <a:rPr lang="en-US" dirty="0" smtClean="0"/>
              <a:t>Contributing</a:t>
            </a:r>
          </a:p>
          <a:p>
            <a:pPr marL="285750" indent="-285750">
              <a:buFont typeface="Arial"/>
              <a:buChar char="•"/>
            </a:pPr>
            <a:r>
              <a:rPr lang="en-US" dirty="0" smtClean="0"/>
              <a:t>Using it</a:t>
            </a:r>
          </a:p>
        </p:txBody>
      </p:sp>
      <p:sp>
        <p:nvSpPr>
          <p:cNvPr id="16" name="TextBox 15"/>
          <p:cNvSpPr txBox="1"/>
          <p:nvPr/>
        </p:nvSpPr>
        <p:spPr>
          <a:xfrm>
            <a:off x="7184302" y="3131101"/>
            <a:ext cx="922260" cy="307777"/>
          </a:xfrm>
          <a:prstGeom prst="rect">
            <a:avLst/>
          </a:prstGeom>
          <a:noFill/>
        </p:spPr>
        <p:txBody>
          <a:bodyPr wrap="none" rtlCol="0">
            <a:spAutoFit/>
          </a:bodyPr>
          <a:lstStyle/>
          <a:p>
            <a:pPr algn="ctr"/>
            <a:r>
              <a:rPr lang="en-US" sz="1400" i="1" dirty="0" smtClean="0"/>
              <a:t>(invisible)</a:t>
            </a:r>
            <a:endParaRPr lang="en-US" sz="1400" i="1" dirty="0"/>
          </a:p>
        </p:txBody>
      </p:sp>
      <p:cxnSp>
        <p:nvCxnSpPr>
          <p:cNvPr id="18" name="Straight Connector 17"/>
          <p:cNvCxnSpPr/>
          <p:nvPr/>
        </p:nvCxnSpPr>
        <p:spPr>
          <a:xfrm>
            <a:off x="2055474" y="3200325"/>
            <a:ext cx="0" cy="254746"/>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6731032" y="3200325"/>
            <a:ext cx="0" cy="254746"/>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50938" y="2827791"/>
            <a:ext cx="2209071"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Detailed Visualization</a:t>
            </a:r>
            <a:endParaRPr lang="en-US" dirty="0"/>
          </a:p>
        </p:txBody>
      </p:sp>
      <p:sp>
        <p:nvSpPr>
          <p:cNvPr id="25" name="TextBox 24"/>
          <p:cNvSpPr txBox="1"/>
          <p:nvPr/>
        </p:nvSpPr>
        <p:spPr>
          <a:xfrm>
            <a:off x="5509333" y="2830993"/>
            <a:ext cx="2443397"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Awareness Visualization</a:t>
            </a:r>
            <a:endParaRPr lang="en-US" dirty="0"/>
          </a:p>
        </p:txBody>
      </p:sp>
    </p:spTree>
    <p:extLst>
      <p:ext uri="{BB962C8B-B14F-4D97-AF65-F5344CB8AC3E}">
        <p14:creationId xmlns:p14="http://schemas.microsoft.com/office/powerpoint/2010/main" val="31112518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P spid="24"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Vertical Text Placeholder 9"/>
          <p:cNvSpPr>
            <a:spLocks noGrp="1"/>
          </p:cNvSpPr>
          <p:nvPr>
            <p:ph type="body" orient="vert" idx="1"/>
          </p:nvPr>
        </p:nvSpPr>
        <p:spPr>
          <a:xfrm>
            <a:off x="457200" y="1849967"/>
            <a:ext cx="8229600" cy="3158067"/>
          </a:xfrm>
        </p:spPr>
        <p:txBody>
          <a:bodyPr vert="horz">
            <a:normAutofit/>
          </a:bodyPr>
          <a:lstStyle/>
          <a:p>
            <a:pPr marL="0" indent="0" algn="just">
              <a:buNone/>
            </a:pPr>
            <a:r>
              <a:rPr lang="en-US" b="1" i="1" dirty="0" smtClean="0"/>
              <a:t>Infrastructure </a:t>
            </a:r>
            <a:r>
              <a:rPr lang="en-US" b="1" i="1" dirty="0"/>
              <a:t>A</a:t>
            </a:r>
            <a:r>
              <a:rPr lang="en-US" b="1" i="1" dirty="0" smtClean="0"/>
              <a:t>wareness</a:t>
            </a:r>
            <a:r>
              <a:rPr lang="en-US" i="1" dirty="0" smtClean="0"/>
              <a:t> </a:t>
            </a:r>
            <a:r>
              <a:rPr lang="en-US" i="1" dirty="0"/>
              <a:t>is a feedback mechanism on the </a:t>
            </a:r>
            <a:r>
              <a:rPr lang="en-US" i="1" dirty="0" smtClean="0"/>
              <a:t>state of</a:t>
            </a:r>
            <a:r>
              <a:rPr lang="en-US" i="1" dirty="0"/>
              <a:t>, and changes in, the properties of </a:t>
            </a:r>
            <a:r>
              <a:rPr lang="en-US" i="1" dirty="0" smtClean="0"/>
              <a:t>[computational] infrastructures provided </a:t>
            </a:r>
            <a:r>
              <a:rPr lang="en-US" i="1" dirty="0"/>
              <a:t>in the periphery of the user’s attention, and </a:t>
            </a:r>
            <a:r>
              <a:rPr lang="en-US" i="1" dirty="0" smtClean="0"/>
              <a:t>supporting gradual </a:t>
            </a:r>
            <a:r>
              <a:rPr lang="en-US" i="1" dirty="0"/>
              <a:t>disclosure of detailed information on user’s request.</a:t>
            </a:r>
          </a:p>
        </p:txBody>
      </p:sp>
    </p:spTree>
    <p:extLst>
      <p:ext uri="{BB962C8B-B14F-4D97-AF65-F5344CB8AC3E}">
        <p14:creationId xmlns:p14="http://schemas.microsoft.com/office/powerpoint/2010/main" val="26417900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Design</a:t>
            </a:r>
            <a:endParaRPr lang="en-US" dirty="0"/>
          </a:p>
        </p:txBody>
      </p:sp>
      <p:sp>
        <p:nvSpPr>
          <p:cNvPr id="5" name="Subtitle 4"/>
          <p:cNvSpPr>
            <a:spLocks noGrp="1"/>
          </p:cNvSpPr>
          <p:nvPr>
            <p:ph type="subTitle" idx="1"/>
          </p:nvPr>
        </p:nvSpPr>
        <p:spPr/>
        <p:txBody>
          <a:bodyPr/>
          <a:lstStyle/>
          <a:p>
            <a:r>
              <a:rPr lang="en-US" dirty="0" smtClean="0"/>
              <a:t>Part II</a:t>
            </a:r>
            <a:endParaRPr lang="en-US" dirty="0"/>
          </a:p>
        </p:txBody>
      </p:sp>
    </p:spTree>
    <p:extLst>
      <p:ext uri="{BB962C8B-B14F-4D97-AF65-F5344CB8AC3E}">
        <p14:creationId xmlns:p14="http://schemas.microsoft.com/office/powerpoint/2010/main" val="173982272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638"/>
            <a:ext cx="8229600" cy="6427748"/>
          </a:xfrm>
        </p:spPr>
        <p:txBody>
          <a:bodyPr>
            <a:normAutofit/>
          </a:bodyPr>
          <a:lstStyle/>
          <a:p>
            <a:pPr marL="0" indent="0">
              <a:buNone/>
            </a:pPr>
            <a:r>
              <a:rPr lang="en-US" dirty="0" smtClean="0">
                <a:solidFill>
                  <a:srgbClr val="BFBFBF"/>
                </a:solidFill>
              </a:rPr>
              <a:t>Part I – Introduction</a:t>
            </a:r>
          </a:p>
          <a:p>
            <a:pPr marL="0" indent="0">
              <a:buNone/>
            </a:pPr>
            <a:r>
              <a:rPr lang="en-US" dirty="0" smtClean="0"/>
              <a:t>Part II – Design</a:t>
            </a:r>
          </a:p>
          <a:p>
            <a:r>
              <a:rPr lang="en-US" dirty="0" smtClean="0"/>
              <a:t>Fieldwork Studies</a:t>
            </a:r>
          </a:p>
          <a:p>
            <a:r>
              <a:rPr lang="en-US" dirty="0" smtClean="0"/>
              <a:t>Design Process</a:t>
            </a:r>
          </a:p>
          <a:p>
            <a:r>
              <a:rPr lang="en-US" dirty="0" err="1" smtClean="0"/>
              <a:t>GridOrbit</a:t>
            </a:r>
            <a:r>
              <a:rPr lang="en-US" dirty="0" smtClean="0"/>
              <a:t> Public Displays</a:t>
            </a:r>
          </a:p>
          <a:p>
            <a:r>
              <a:rPr lang="en-US" dirty="0" err="1" smtClean="0"/>
              <a:t>GridOrbit</a:t>
            </a:r>
            <a:r>
              <a:rPr lang="en-US" dirty="0" smtClean="0"/>
              <a:t> Notification System</a:t>
            </a:r>
          </a:p>
          <a:p>
            <a:endParaRPr lang="en-US" dirty="0" smtClean="0"/>
          </a:p>
          <a:p>
            <a:pPr marL="0" indent="0">
              <a:buNone/>
            </a:pPr>
            <a:r>
              <a:rPr lang="en-US" dirty="0" smtClean="0">
                <a:solidFill>
                  <a:srgbClr val="BFBFBF"/>
                </a:solidFill>
              </a:rPr>
              <a:t>Part III – Evaluation</a:t>
            </a:r>
          </a:p>
          <a:p>
            <a:pPr marL="0" indent="0">
              <a:buNone/>
            </a:pPr>
            <a:r>
              <a:rPr lang="en-US" dirty="0" smtClean="0">
                <a:solidFill>
                  <a:srgbClr val="BFBFBF"/>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585839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p:nvPr/>
        </p:nvGrpSpPr>
        <p:grpSpPr>
          <a:xfrm>
            <a:off x="-1" y="1947250"/>
            <a:ext cx="4572000" cy="3218667"/>
            <a:chOff x="-1" y="3016896"/>
            <a:chExt cx="4572000" cy="3218667"/>
          </a:xfrm>
        </p:grpSpPr>
        <p:sp>
          <p:nvSpPr>
            <p:cNvPr id="4" name="Rectangle 3"/>
            <p:cNvSpPr/>
            <p:nvPr/>
          </p:nvSpPr>
          <p:spPr>
            <a:xfrm>
              <a:off x="-1" y="3016896"/>
              <a:ext cx="4572000" cy="646331"/>
            </a:xfrm>
            <a:prstGeom prst="rect">
              <a:avLst/>
            </a:prstGeom>
          </p:spPr>
          <p:txBody>
            <a:bodyPr wrap="square">
              <a:spAutoFit/>
            </a:bodyPr>
            <a:lstStyle/>
            <a:p>
              <a:pPr algn="ctr"/>
              <a:r>
                <a:rPr lang="da-DK" sz="3600" dirty="0" smtClean="0">
                  <a:latin typeface="Frutiger LT Std 45 Light"/>
                </a:rPr>
                <a:t>   Public Displays</a:t>
              </a:r>
              <a:endParaRPr lang="da-DK" sz="3600" dirty="0">
                <a:latin typeface="Frutiger LT Std 45 Light"/>
              </a:endParaRPr>
            </a:p>
          </p:txBody>
        </p:sp>
        <p:pic>
          <p:nvPicPr>
            <p:cNvPr id="6" name="Picture 3"/>
            <p:cNvPicPr>
              <a:picLocks noChangeAspect="1" noChangeArrowheads="1"/>
            </p:cNvPicPr>
            <p:nvPr/>
          </p:nvPicPr>
          <p:blipFill>
            <a:blip r:embed="rId3"/>
            <a:srcRect/>
            <a:stretch>
              <a:fillRect/>
            </a:stretch>
          </p:blipFill>
          <p:spPr bwMode="auto">
            <a:xfrm>
              <a:off x="-1" y="3663227"/>
              <a:ext cx="4572000" cy="2572336"/>
            </a:xfrm>
            <a:prstGeom prst="rect">
              <a:avLst/>
            </a:prstGeom>
            <a:noFill/>
            <a:ln w="12700">
              <a:noFill/>
              <a:miter lim="800000"/>
              <a:headEnd/>
              <a:tailEnd/>
            </a:ln>
          </p:spPr>
        </p:pic>
        <p:sp>
          <p:nvSpPr>
            <p:cNvPr id="8" name="Oval 7"/>
            <p:cNvSpPr/>
            <p:nvPr/>
          </p:nvSpPr>
          <p:spPr>
            <a:xfrm>
              <a:off x="352735" y="3070061"/>
              <a:ext cx="540000" cy="540000"/>
            </a:xfrm>
            <a:prstGeom prst="ellipse">
              <a:avLst/>
            </a:prstGeom>
            <a:solidFill>
              <a:srgbClr val="FF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da-DK" sz="3200" dirty="0" smtClean="0">
                  <a:latin typeface="Frutiger LT Std 45 Light"/>
                </a:rPr>
                <a:t>1</a:t>
              </a:r>
              <a:endParaRPr lang="da-DK" sz="3200" dirty="0">
                <a:latin typeface="Frutiger LT Std 45 Light"/>
              </a:endParaRPr>
            </a:p>
          </p:txBody>
        </p:sp>
      </p:grpSp>
      <p:grpSp>
        <p:nvGrpSpPr>
          <p:cNvPr id="10" name="Group 10"/>
          <p:cNvGrpSpPr/>
          <p:nvPr/>
        </p:nvGrpSpPr>
        <p:grpSpPr>
          <a:xfrm>
            <a:off x="4468179" y="1947250"/>
            <a:ext cx="4675821" cy="2422167"/>
            <a:chOff x="4468179" y="3016896"/>
            <a:chExt cx="4675821" cy="2422167"/>
          </a:xfrm>
        </p:grpSpPr>
        <p:sp>
          <p:nvSpPr>
            <p:cNvPr id="5" name="Rectangle 4"/>
            <p:cNvSpPr/>
            <p:nvPr/>
          </p:nvSpPr>
          <p:spPr>
            <a:xfrm>
              <a:off x="4572000" y="3016896"/>
              <a:ext cx="4572000" cy="646331"/>
            </a:xfrm>
            <a:prstGeom prst="rect">
              <a:avLst/>
            </a:prstGeom>
          </p:spPr>
          <p:txBody>
            <a:bodyPr wrap="square">
              <a:spAutoFit/>
            </a:bodyPr>
            <a:lstStyle/>
            <a:p>
              <a:pPr algn="ctr"/>
              <a:r>
                <a:rPr lang="da-DK" sz="3600" dirty="0" smtClean="0">
                  <a:latin typeface="Frutiger LT Std 45 Light"/>
                </a:rPr>
                <a:t>  Notification System</a:t>
              </a:r>
              <a:endParaRPr lang="da-DK" sz="3600" dirty="0">
                <a:latin typeface="Frutiger LT Std 45 Light"/>
              </a:endParaRPr>
            </a:p>
          </p:txBody>
        </p:sp>
        <p:pic>
          <p:nvPicPr>
            <p:cNvPr id="7" name="Picture 3"/>
            <p:cNvPicPr>
              <a:picLocks noChangeAspect="1" noChangeArrowheads="1"/>
            </p:cNvPicPr>
            <p:nvPr/>
          </p:nvPicPr>
          <p:blipFill>
            <a:blip r:embed="rId4"/>
            <a:srcRect/>
            <a:stretch>
              <a:fillRect/>
            </a:stretch>
          </p:blipFill>
          <p:spPr bwMode="auto">
            <a:xfrm>
              <a:off x="4572000" y="4459728"/>
              <a:ext cx="4572000" cy="979335"/>
            </a:xfrm>
            <a:prstGeom prst="rect">
              <a:avLst/>
            </a:prstGeom>
            <a:noFill/>
            <a:ln w="12700">
              <a:noFill/>
              <a:miter lim="800000"/>
              <a:headEnd/>
              <a:tailEnd/>
            </a:ln>
          </p:spPr>
        </p:pic>
        <p:sp>
          <p:nvSpPr>
            <p:cNvPr id="9" name="Oval 8"/>
            <p:cNvSpPr/>
            <p:nvPr/>
          </p:nvSpPr>
          <p:spPr>
            <a:xfrm>
              <a:off x="4468179" y="3070061"/>
              <a:ext cx="540000" cy="540000"/>
            </a:xfrm>
            <a:prstGeom prst="ellipse">
              <a:avLst/>
            </a:prstGeom>
            <a:solidFill>
              <a:srgbClr val="FF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da-DK" sz="3200" dirty="0" smtClean="0">
                  <a:latin typeface="Frutiger LT Std 45 Light"/>
                </a:rPr>
                <a:t>2</a:t>
              </a:r>
              <a:endParaRPr lang="da-DK" sz="3200" dirty="0">
                <a:latin typeface="Frutiger LT Std 45 Light"/>
              </a:endParaRPr>
            </a:p>
          </p:txBody>
        </p:sp>
      </p:grpSp>
      <p:sp>
        <p:nvSpPr>
          <p:cNvPr id="11" name="Title 1"/>
          <p:cNvSpPr txBox="1">
            <a:spLocks/>
          </p:cNvSpPr>
          <p:nvPr/>
        </p:nvSpPr>
        <p:spPr>
          <a:xfrm>
            <a:off x="423334" y="274638"/>
            <a:ext cx="8263466" cy="1143000"/>
          </a:xfrm>
          <a:prstGeom prst="rect">
            <a:avLst/>
          </a:prstGeom>
        </p:spPr>
        <p:txBody>
          <a:bodyPr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err="1" smtClean="0"/>
              <a:t>GridOrbit</a:t>
            </a:r>
            <a:endParaRPr lang="en-US" dirty="0"/>
          </a:p>
        </p:txBody>
      </p:sp>
      <p:pic>
        <p:nvPicPr>
          <p:cNvPr id="13" name="Picture 12" descr="ITU-ENG-HORISONT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403046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srcRect/>
          <a:stretch>
            <a:fillRect/>
          </a:stretch>
        </p:blipFill>
        <p:spPr bwMode="auto">
          <a:xfrm>
            <a:off x="-1538235" y="1"/>
            <a:ext cx="12189222" cy="6857998"/>
          </a:xfrm>
          <a:prstGeom prst="rect">
            <a:avLst/>
          </a:prstGeom>
          <a:noFill/>
          <a:ln w="12700">
            <a:noFill/>
            <a:miter lim="800000"/>
            <a:headEnd/>
            <a:tailEnd/>
          </a:ln>
        </p:spPr>
      </p:pic>
    </p:spTree>
    <p:extLst>
      <p:ext uri="{BB962C8B-B14F-4D97-AF65-F5344CB8AC3E}">
        <p14:creationId xmlns:p14="http://schemas.microsoft.com/office/powerpoint/2010/main" val="207799985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jdhr.CAMPEON\Desktop\MiniGrid\documents\presentations\chi2011\DesktopClean.png"/>
          <p:cNvPicPr>
            <a:picLocks noChangeAspect="1" noChangeArrowheads="1"/>
          </p:cNvPicPr>
          <p:nvPr/>
        </p:nvPicPr>
        <p:blipFill>
          <a:blip r:embed="rId3"/>
          <a:srcRect/>
          <a:stretch>
            <a:fillRect/>
          </a:stretch>
        </p:blipFill>
        <p:spPr bwMode="auto">
          <a:xfrm>
            <a:off x="-6467565" y="596900"/>
            <a:ext cx="15161622" cy="9476014"/>
          </a:xfrm>
          <a:prstGeom prst="rect">
            <a:avLst/>
          </a:prstGeom>
          <a:noFill/>
        </p:spPr>
      </p:pic>
      <p:pic>
        <p:nvPicPr>
          <p:cNvPr id="5" name="Picture 3"/>
          <p:cNvPicPr>
            <a:picLocks noChangeAspect="1" noChangeArrowheads="1"/>
          </p:cNvPicPr>
          <p:nvPr/>
        </p:nvPicPr>
        <p:blipFill rotWithShape="1">
          <a:blip r:embed="rId4"/>
          <a:srcRect l="37716" t="20050" r="864" b="1923"/>
          <a:stretch/>
        </p:blipFill>
        <p:spPr bwMode="auto">
          <a:xfrm>
            <a:off x="5209600" y="1261502"/>
            <a:ext cx="3057977" cy="832184"/>
          </a:xfrm>
          <a:prstGeom prst="rect">
            <a:avLst/>
          </a:prstGeom>
          <a:noFill/>
          <a:ln w="12700">
            <a:noFill/>
            <a:miter lim="800000"/>
            <a:headEnd/>
            <a:tailEnd/>
          </a:ln>
        </p:spPr>
      </p:pic>
    </p:spTree>
    <p:extLst>
      <p:ext uri="{BB962C8B-B14F-4D97-AF65-F5344CB8AC3E}">
        <p14:creationId xmlns:p14="http://schemas.microsoft.com/office/powerpoint/2010/main" val="3126206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965198" y="897354"/>
            <a:ext cx="3285067" cy="948379"/>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132667" y="2624666"/>
            <a:ext cx="5300133" cy="3428929"/>
          </a:xfrm>
          <a:prstGeom prst="roundRect">
            <a:avLst>
              <a:gd name="adj" fmla="val 530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ounded Rectangle 7"/>
          <p:cNvSpPr/>
          <p:nvPr/>
        </p:nvSpPr>
        <p:spPr>
          <a:xfrm>
            <a:off x="965199" y="931333"/>
            <a:ext cx="3285067" cy="914400"/>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5836" y="3479799"/>
            <a:ext cx="4162994" cy="2387600"/>
          </a:xfrm>
          <a:prstGeom prst="rect">
            <a:avLst/>
          </a:prstGeom>
        </p:spPr>
      </p:pic>
      <p:sp>
        <p:nvSpPr>
          <p:cNvPr id="3" name="Rectangle 2"/>
          <p:cNvSpPr/>
          <p:nvPr/>
        </p:nvSpPr>
        <p:spPr>
          <a:xfrm>
            <a:off x="1226750" y="1127668"/>
            <a:ext cx="2761468" cy="523220"/>
          </a:xfrm>
          <a:prstGeom prst="rect">
            <a:avLst/>
          </a:prstGeom>
        </p:spPr>
        <p:txBody>
          <a:bodyPr wrap="none">
            <a:spAutoFit/>
          </a:bodyPr>
          <a:lstStyle/>
          <a:p>
            <a:r>
              <a:rPr lang="en-US" sz="2800" dirty="0" smtClean="0"/>
              <a:t>Fieldwork Studies</a:t>
            </a:r>
            <a:endParaRPr lang="en-US" sz="2800" dirty="0"/>
          </a:p>
        </p:txBody>
      </p:sp>
      <p:cxnSp>
        <p:nvCxnSpPr>
          <p:cNvPr id="10" name="Elbow Connector 9"/>
          <p:cNvCxnSpPr>
            <a:stCxn id="8" idx="3"/>
            <a:endCxn id="13" idx="0"/>
          </p:cNvCxnSpPr>
          <p:nvPr/>
        </p:nvCxnSpPr>
        <p:spPr>
          <a:xfrm>
            <a:off x="4250266" y="1388533"/>
            <a:ext cx="1532468" cy="1236133"/>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15" name="Rectangle 14"/>
          <p:cNvSpPr/>
          <p:nvPr/>
        </p:nvSpPr>
        <p:spPr>
          <a:xfrm>
            <a:off x="4604066" y="2710190"/>
            <a:ext cx="2357336" cy="523220"/>
          </a:xfrm>
          <a:prstGeom prst="rect">
            <a:avLst/>
          </a:prstGeom>
        </p:spPr>
        <p:txBody>
          <a:bodyPr wrap="none">
            <a:spAutoFit/>
          </a:bodyPr>
          <a:lstStyle/>
          <a:p>
            <a:r>
              <a:rPr lang="en-US" sz="2800" dirty="0"/>
              <a:t>Design Process</a:t>
            </a:r>
          </a:p>
        </p:txBody>
      </p:sp>
    </p:spTree>
    <p:extLst>
      <p:ext uri="{BB962C8B-B14F-4D97-AF65-F5344CB8AC3E}">
        <p14:creationId xmlns:p14="http://schemas.microsoft.com/office/powerpoint/2010/main" val="1887774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kSpac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 y="457191"/>
            <a:ext cx="9142898" cy="4385734"/>
          </a:xfrm>
          <a:prstGeom prst="rect">
            <a:avLst/>
          </a:prstGeom>
        </p:spPr>
      </p:pic>
      <p:sp>
        <p:nvSpPr>
          <p:cNvPr id="3" name="Rectangle 2"/>
          <p:cNvSpPr/>
          <p:nvPr/>
        </p:nvSpPr>
        <p:spPr>
          <a:xfrm>
            <a:off x="4958640" y="6488668"/>
            <a:ext cx="4185360" cy="369332"/>
          </a:xfrm>
          <a:prstGeom prst="rect">
            <a:avLst/>
          </a:prstGeom>
        </p:spPr>
        <p:txBody>
          <a:bodyPr wrap="none">
            <a:spAutoFit/>
          </a:bodyPr>
          <a:lstStyle/>
          <a:p>
            <a:pPr algn="r"/>
            <a:r>
              <a:rPr lang="en-US" i="1" dirty="0" smtClean="0"/>
              <a:t>[Studies of Biologists at Work – Chapter 4]</a:t>
            </a:r>
            <a:endParaRPr lang="en-US" i="1" dirty="0"/>
          </a:p>
        </p:txBody>
      </p:sp>
      <p:sp>
        <p:nvSpPr>
          <p:cNvPr id="10" name="Rectangle 9"/>
          <p:cNvSpPr/>
          <p:nvPr/>
        </p:nvSpPr>
        <p:spPr>
          <a:xfrm>
            <a:off x="474133" y="5403622"/>
            <a:ext cx="8195734" cy="646331"/>
          </a:xfrm>
          <a:prstGeom prst="rect">
            <a:avLst/>
          </a:prstGeom>
        </p:spPr>
        <p:txBody>
          <a:bodyPr wrap="square">
            <a:spAutoFit/>
          </a:bodyPr>
          <a:lstStyle/>
          <a:p>
            <a:r>
              <a:rPr lang="en-US" dirty="0"/>
              <a:t>What are the opportunities for the development of infrastructure awareness systems for the Mini-Grid based on the </a:t>
            </a:r>
            <a:r>
              <a:rPr lang="en-US" b="1" i="1" dirty="0"/>
              <a:t>existing infrastructures</a:t>
            </a:r>
            <a:r>
              <a:rPr lang="en-US" dirty="0"/>
              <a:t> and </a:t>
            </a:r>
            <a:r>
              <a:rPr lang="en-US" b="1" i="1" dirty="0"/>
              <a:t>sharing </a:t>
            </a:r>
            <a:r>
              <a:rPr lang="en-US" b="1" i="1" dirty="0" smtClean="0"/>
              <a:t>practices</a:t>
            </a:r>
            <a:r>
              <a:rPr lang="en-US" dirty="0" smtClean="0"/>
              <a:t>?</a:t>
            </a:r>
            <a:endParaRPr lang="en-US" dirty="0"/>
          </a:p>
        </p:txBody>
      </p:sp>
    </p:spTree>
    <p:extLst>
      <p:ext uri="{BB962C8B-B14F-4D97-AF65-F5344CB8AC3E}">
        <p14:creationId xmlns:p14="http://schemas.microsoft.com/office/powerpoint/2010/main" val="59828361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kSpac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 y="457191"/>
            <a:ext cx="9142898" cy="4385734"/>
          </a:xfrm>
          <a:prstGeom prst="rect">
            <a:avLst/>
          </a:prstGeom>
        </p:spPr>
      </p:pic>
      <p:sp>
        <p:nvSpPr>
          <p:cNvPr id="5" name="Vertical Text Placeholder 4"/>
          <p:cNvSpPr>
            <a:spLocks noGrp="1"/>
          </p:cNvSpPr>
          <p:nvPr>
            <p:ph type="body" orient="vert" idx="1"/>
          </p:nvPr>
        </p:nvSpPr>
        <p:spPr>
          <a:xfrm>
            <a:off x="457200" y="4842924"/>
            <a:ext cx="8229600" cy="1645743"/>
          </a:xfrm>
        </p:spPr>
        <p:txBody>
          <a:bodyPr vert="horz" anchor="ctr">
            <a:normAutofit/>
          </a:bodyPr>
          <a:lstStyle/>
          <a:p>
            <a:r>
              <a:rPr lang="en-US" sz="1800" dirty="0" smtClean="0"/>
              <a:t>Place-based observations – the lab</a:t>
            </a:r>
          </a:p>
          <a:p>
            <a:r>
              <a:rPr lang="en-US" sz="1800" dirty="0" smtClean="0"/>
              <a:t>Event-based observations – the experimental execution</a:t>
            </a:r>
          </a:p>
          <a:p>
            <a:r>
              <a:rPr lang="en-US" sz="1800" dirty="0" smtClean="0"/>
              <a:t>Open ended and semi-structured interviews</a:t>
            </a:r>
          </a:p>
          <a:p>
            <a:r>
              <a:rPr lang="en-US" sz="1800" dirty="0" smtClean="0"/>
              <a:t>Video recordings and pictures</a:t>
            </a:r>
          </a:p>
        </p:txBody>
      </p:sp>
    </p:spTree>
    <p:extLst>
      <p:ext uri="{BB962C8B-B14F-4D97-AF65-F5344CB8AC3E}">
        <p14:creationId xmlns:p14="http://schemas.microsoft.com/office/powerpoint/2010/main" val="111432976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kSpac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 y="457191"/>
            <a:ext cx="9142898" cy="4385734"/>
          </a:xfrm>
          <a:prstGeom prst="rect">
            <a:avLst/>
          </a:prstGeom>
        </p:spPr>
      </p:pic>
      <p:sp>
        <p:nvSpPr>
          <p:cNvPr id="4" name="Rectangle 3"/>
          <p:cNvSpPr/>
          <p:nvPr/>
        </p:nvSpPr>
        <p:spPr>
          <a:xfrm>
            <a:off x="567644" y="5809727"/>
            <a:ext cx="2014306"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a:spAutoFit/>
          </a:bodyPr>
          <a:lstStyle/>
          <a:p>
            <a:pPr algn="ctr"/>
            <a:r>
              <a:rPr lang="en-US" dirty="0"/>
              <a:t>Group Composition</a:t>
            </a:r>
          </a:p>
        </p:txBody>
      </p:sp>
      <p:sp>
        <p:nvSpPr>
          <p:cNvPr id="5" name="Rectangle 4"/>
          <p:cNvSpPr/>
          <p:nvPr/>
        </p:nvSpPr>
        <p:spPr>
          <a:xfrm>
            <a:off x="2693652" y="5809727"/>
            <a:ext cx="1626918"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a:spAutoFit/>
          </a:bodyPr>
          <a:lstStyle/>
          <a:p>
            <a:pPr algn="ctr"/>
            <a:r>
              <a:rPr lang="en-US" dirty="0"/>
              <a:t>Physical Spaces</a:t>
            </a:r>
          </a:p>
        </p:txBody>
      </p:sp>
      <p:sp>
        <p:nvSpPr>
          <p:cNvPr id="6" name="Rectangle 5"/>
          <p:cNvSpPr/>
          <p:nvPr/>
        </p:nvSpPr>
        <p:spPr>
          <a:xfrm>
            <a:off x="2693652" y="5301727"/>
            <a:ext cx="1626918"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dirty="0"/>
              <a:t>Equipment</a:t>
            </a:r>
          </a:p>
        </p:txBody>
      </p:sp>
      <p:sp>
        <p:nvSpPr>
          <p:cNvPr id="7" name="Rectangle 6"/>
          <p:cNvSpPr/>
          <p:nvPr/>
        </p:nvSpPr>
        <p:spPr>
          <a:xfrm>
            <a:off x="567644" y="5301727"/>
            <a:ext cx="2014306"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dirty="0"/>
              <a:t>Work Processes</a:t>
            </a:r>
          </a:p>
        </p:txBody>
      </p:sp>
      <p:sp>
        <p:nvSpPr>
          <p:cNvPr id="9" name="Rectangle 8"/>
          <p:cNvSpPr/>
          <p:nvPr/>
        </p:nvSpPr>
        <p:spPr>
          <a:xfrm>
            <a:off x="5009205" y="5545191"/>
            <a:ext cx="158248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n-US" dirty="0"/>
              <a:t>Infrastructures</a:t>
            </a:r>
          </a:p>
        </p:txBody>
      </p:sp>
      <p:sp>
        <p:nvSpPr>
          <p:cNvPr id="10" name="Rectangle 9"/>
          <p:cNvSpPr/>
          <p:nvPr/>
        </p:nvSpPr>
        <p:spPr>
          <a:xfrm>
            <a:off x="6714846" y="5545191"/>
            <a:ext cx="1777387"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en-US" dirty="0" smtClean="0"/>
              <a:t>Sharing Practices</a:t>
            </a:r>
            <a:endParaRPr lang="en-US" dirty="0"/>
          </a:p>
        </p:txBody>
      </p:sp>
    </p:spTree>
    <p:extLst>
      <p:ext uri="{BB962C8B-B14F-4D97-AF65-F5344CB8AC3E}">
        <p14:creationId xmlns:p14="http://schemas.microsoft.com/office/powerpoint/2010/main" val="43280001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kSpac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 y="457191"/>
            <a:ext cx="9142898" cy="4385734"/>
          </a:xfrm>
          <a:prstGeom prst="rect">
            <a:avLst/>
          </a:prstGeom>
        </p:spPr>
      </p:pic>
      <p:sp>
        <p:nvSpPr>
          <p:cNvPr id="11" name="Title 1"/>
          <p:cNvSpPr txBox="1">
            <a:spLocks/>
          </p:cNvSpPr>
          <p:nvPr/>
        </p:nvSpPr>
        <p:spPr>
          <a:xfrm>
            <a:off x="1862668" y="274638"/>
            <a:ext cx="6824132" cy="1143000"/>
          </a:xfrm>
          <a:prstGeom prst="rect">
            <a:avLst/>
          </a:prstGeom>
        </p:spPr>
        <p:txBody>
          <a:bodyPr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dirty="0" smtClean="0"/>
              <a:t>Fieldwork Results</a:t>
            </a:r>
            <a:endParaRPr lang="en-US" dirty="0"/>
          </a:p>
        </p:txBody>
      </p:sp>
      <p:pic>
        <p:nvPicPr>
          <p:cNvPr id="13" name="Picture 12"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14" name="Content Placeholder 13"/>
          <p:cNvSpPr>
            <a:spLocks noGrp="1"/>
          </p:cNvSpPr>
          <p:nvPr>
            <p:ph idx="1"/>
          </p:nvPr>
        </p:nvSpPr>
        <p:spPr>
          <a:xfrm>
            <a:off x="457200" y="2883438"/>
            <a:ext cx="8229600" cy="1959488"/>
          </a:xfrm>
        </p:spPr>
        <p:txBody>
          <a:bodyPr>
            <a:normAutofit/>
          </a:bodyPr>
          <a:lstStyle/>
          <a:p>
            <a:r>
              <a:rPr lang="en-US" sz="1800" dirty="0" smtClean="0"/>
              <a:t>Awareness mechanisms are already in use in their simplest form.</a:t>
            </a:r>
          </a:p>
          <a:p>
            <a:r>
              <a:rPr lang="en-US" sz="1800" dirty="0" smtClean="0"/>
              <a:t>Recruitment could target both research and administrative personnel.</a:t>
            </a:r>
          </a:p>
          <a:p>
            <a:r>
              <a:rPr lang="en-US" sz="1800" dirty="0" smtClean="0"/>
              <a:t>Multiple technological mechanisms covering the different locations where they work (lab/office).</a:t>
            </a:r>
          </a:p>
          <a:p>
            <a:endParaRPr lang="en-US" sz="1800" dirty="0"/>
          </a:p>
        </p:txBody>
      </p:sp>
    </p:spTree>
    <p:extLst>
      <p:ext uri="{BB962C8B-B14F-4D97-AF65-F5344CB8AC3E}">
        <p14:creationId xmlns:p14="http://schemas.microsoft.com/office/powerpoint/2010/main" val="29619032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2"/>
                                        </p:tgtEl>
                                      </p:cBhvr>
                                      <p:by x="25000" y="25000"/>
                                    </p:animScale>
                                  </p:childTnLst>
                                </p:cTn>
                              </p:par>
                              <p:par>
                                <p:cTn id="7" presetID="0" presetClass="path" presetSubtype="0" accel="50000" decel="50000" fill="hold" nodeType="withEffect">
                                  <p:stCondLst>
                                    <p:cond delay="0"/>
                                  </p:stCondLst>
                                  <p:childTnLst>
                                    <p:animMotion origin="layout" path="M 0 -2.59259E-6 L -0.32031 -0.25208 " pathEditMode="relative" rAng="0" ptsTypes="AA">
                                      <p:cBhvr>
                                        <p:cTn id="8" dur="2000" fill="hold"/>
                                        <p:tgtEl>
                                          <p:spTgt spid="2"/>
                                        </p:tgtEl>
                                        <p:attrNameLst>
                                          <p:attrName>ppt_x</p:attrName>
                                          <p:attrName>ppt_y</p:attrName>
                                        </p:attrNameLst>
                                      </p:cBhvr>
                                      <p:rCtr x="-16024" y="-12616"/>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500"/>
                                        <p:tgtEl>
                                          <p:spTgt spid="14">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Effect transition="in" filter="fade">
                                      <p:cBhvr>
                                        <p:cTn id="21" dur="500"/>
                                        <p:tgtEl>
                                          <p:spTgt spid="14">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animEffect transition="in" filter="fade">
                                      <p:cBhvr>
                                        <p:cTn id="24"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132667" y="2624666"/>
            <a:ext cx="5300133" cy="3428929"/>
          </a:xfrm>
          <a:prstGeom prst="roundRect">
            <a:avLst>
              <a:gd name="adj" fmla="val 6296"/>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965198" y="897354"/>
            <a:ext cx="3285067" cy="948379"/>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132667" y="2624666"/>
            <a:ext cx="5300133" cy="3428929"/>
          </a:xfrm>
          <a:prstGeom prst="roundRect">
            <a:avLst>
              <a:gd name="adj" fmla="val 5309"/>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ounded Rectangle 7"/>
          <p:cNvSpPr/>
          <p:nvPr/>
        </p:nvSpPr>
        <p:spPr>
          <a:xfrm>
            <a:off x="965199" y="931333"/>
            <a:ext cx="3285067" cy="914400"/>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5836" y="3479799"/>
            <a:ext cx="4162994" cy="2387600"/>
          </a:xfrm>
          <a:prstGeom prst="rect">
            <a:avLst/>
          </a:prstGeom>
        </p:spPr>
      </p:pic>
      <p:sp>
        <p:nvSpPr>
          <p:cNvPr id="3" name="Rectangle 2"/>
          <p:cNvSpPr/>
          <p:nvPr/>
        </p:nvSpPr>
        <p:spPr>
          <a:xfrm>
            <a:off x="1226750" y="1127668"/>
            <a:ext cx="2761468" cy="523220"/>
          </a:xfrm>
          <a:prstGeom prst="rect">
            <a:avLst/>
          </a:prstGeom>
        </p:spPr>
        <p:txBody>
          <a:bodyPr wrap="none">
            <a:spAutoFit/>
          </a:bodyPr>
          <a:lstStyle/>
          <a:p>
            <a:r>
              <a:rPr lang="en-US" sz="2800" dirty="0" smtClean="0"/>
              <a:t>Fieldwork Studies</a:t>
            </a:r>
            <a:endParaRPr lang="en-US" sz="2800" dirty="0"/>
          </a:p>
        </p:txBody>
      </p:sp>
      <p:cxnSp>
        <p:nvCxnSpPr>
          <p:cNvPr id="10" name="Elbow Connector 9"/>
          <p:cNvCxnSpPr>
            <a:stCxn id="8" idx="3"/>
            <a:endCxn id="13" idx="0"/>
          </p:cNvCxnSpPr>
          <p:nvPr/>
        </p:nvCxnSpPr>
        <p:spPr>
          <a:xfrm>
            <a:off x="4250266" y="1388533"/>
            <a:ext cx="1532468" cy="1236133"/>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15" name="Rectangle 14"/>
          <p:cNvSpPr/>
          <p:nvPr/>
        </p:nvSpPr>
        <p:spPr>
          <a:xfrm>
            <a:off x="4604066" y="2710190"/>
            <a:ext cx="2357336" cy="523220"/>
          </a:xfrm>
          <a:prstGeom prst="rect">
            <a:avLst/>
          </a:prstGeom>
        </p:spPr>
        <p:txBody>
          <a:bodyPr wrap="none">
            <a:spAutoFit/>
          </a:bodyPr>
          <a:lstStyle/>
          <a:p>
            <a:r>
              <a:rPr lang="en-US" sz="2800" dirty="0"/>
              <a:t>Design Process</a:t>
            </a:r>
          </a:p>
        </p:txBody>
      </p:sp>
      <p:sp>
        <p:nvSpPr>
          <p:cNvPr id="12" name="Rectangle 11"/>
          <p:cNvSpPr/>
          <p:nvPr/>
        </p:nvSpPr>
        <p:spPr>
          <a:xfrm>
            <a:off x="4773906" y="6488668"/>
            <a:ext cx="4370094" cy="369332"/>
          </a:xfrm>
          <a:prstGeom prst="rect">
            <a:avLst/>
          </a:prstGeom>
        </p:spPr>
        <p:txBody>
          <a:bodyPr wrap="none">
            <a:spAutoFit/>
          </a:bodyPr>
          <a:lstStyle/>
          <a:p>
            <a:pPr algn="r"/>
            <a:r>
              <a:rPr lang="en-US" i="1" dirty="0" smtClean="0"/>
              <a:t>[Design Process – Chapter 4 – Page 87 &amp; 94]</a:t>
            </a:r>
            <a:endParaRPr lang="en-US" i="1" dirty="0"/>
          </a:p>
        </p:txBody>
      </p:sp>
    </p:spTree>
    <p:extLst>
      <p:ext uri="{BB962C8B-B14F-4D97-AF65-F5344CB8AC3E}">
        <p14:creationId xmlns:p14="http://schemas.microsoft.com/office/powerpoint/2010/main" val="795152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14134" y="931333"/>
            <a:ext cx="2658534"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3982466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388536" y="3564468"/>
            <a:ext cx="1615264"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3388536" y="4191001"/>
            <a:ext cx="1251197"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5998139" y="4699008"/>
            <a:ext cx="1251197"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3397003" y="2946401"/>
            <a:ext cx="1251197"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5998139" y="2946401"/>
            <a:ext cx="1251197"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5706532" y="2421465"/>
            <a:ext cx="252000" cy="252000"/>
          </a:xfrm>
          <a:prstGeom prst="ellipse">
            <a:avLst/>
          </a:prstGeom>
          <a:solidFill>
            <a:srgbClr val="EBA7A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4683935" y="1684867"/>
            <a:ext cx="1251197" cy="465667"/>
          </a:xfrm>
          <a:prstGeom prst="roundRect">
            <a:avLst>
              <a:gd name="adj" fmla="val 23480"/>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DesignSpace-publicdispla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197" y="1676400"/>
            <a:ext cx="5371606" cy="3505200"/>
          </a:xfrm>
          <a:prstGeom prst="rect">
            <a:avLst/>
          </a:prstGeom>
        </p:spPr>
      </p:pic>
      <p:sp>
        <p:nvSpPr>
          <p:cNvPr id="10" name="Rectangle 9"/>
          <p:cNvSpPr/>
          <p:nvPr/>
        </p:nvSpPr>
        <p:spPr>
          <a:xfrm>
            <a:off x="3370539" y="6488668"/>
            <a:ext cx="5773461" cy="369332"/>
          </a:xfrm>
          <a:prstGeom prst="rect">
            <a:avLst/>
          </a:prstGeom>
        </p:spPr>
        <p:txBody>
          <a:bodyPr wrap="none">
            <a:spAutoFit/>
          </a:bodyPr>
          <a:lstStyle/>
          <a:p>
            <a:pPr algn="r"/>
            <a:r>
              <a:rPr lang="en-US" i="1" dirty="0" smtClean="0"/>
              <a:t>[Design Space for Technological Support for V.C. – Page 82]</a:t>
            </a:r>
            <a:endParaRPr lang="en-US" i="1" dirty="0"/>
          </a:p>
        </p:txBody>
      </p:sp>
      <p:pic>
        <p:nvPicPr>
          <p:cNvPr id="11" name="Picture 10"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4924897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P spid="5" grpId="0" animBg="1"/>
      <p:bldP spid="6" grpId="0" animBg="1"/>
      <p:bldP spid="4"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re 2"/>
          <p:cNvSpPr txBox="1">
            <a:spLocks/>
          </p:cNvSpPr>
          <p:nvPr/>
        </p:nvSpPr>
        <p:spPr>
          <a:xfrm>
            <a:off x="5080000" y="6333023"/>
            <a:ext cx="4064000" cy="385200"/>
          </a:xfrm>
          <a:prstGeom prst="rect">
            <a:avLst/>
          </a:prstGeom>
          <a:solidFill>
            <a:schemeClr val="tx1"/>
          </a:solidFill>
        </p:spPr>
        <p:txBody>
          <a:bodyPr l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fr-FR" sz="2000" b="0" i="0" u="none" strike="noStrike" kern="1200" spc="0" normalizeH="0" baseline="0" noProof="0" dirty="0" err="1" smtClean="0">
                <a:ln>
                  <a:noFill/>
                </a:ln>
                <a:solidFill>
                  <a:schemeClr val="bg1"/>
                </a:solidFill>
                <a:effectLst/>
                <a:uLnTx/>
                <a:uFillTx/>
                <a:latin typeface="+mj-lt"/>
                <a:ea typeface="ＭＳ Ｐゴシック" pitchFamily="-65" charset="-128"/>
                <a:cs typeface="ＭＳ Ｐゴシック" pitchFamily="-65" charset="-128"/>
              </a:rPr>
              <a:t>Gridorbit</a:t>
            </a:r>
            <a:r>
              <a:rPr kumimoji="0" lang="fr-FR" sz="2000" b="0" i="0" u="none" strike="noStrike" kern="1200" spc="0" normalizeH="0" baseline="0" noProof="0" dirty="0" smtClean="0">
                <a:ln>
                  <a:noFill/>
                </a:ln>
                <a:solidFill>
                  <a:schemeClr val="bg1"/>
                </a:solidFill>
                <a:effectLst/>
                <a:uLnTx/>
                <a:uFillTx/>
                <a:latin typeface="+mj-lt"/>
                <a:ea typeface="ＭＳ Ｐゴシック" pitchFamily="-65" charset="-128"/>
                <a:cs typeface="ＭＳ Ｐゴシック" pitchFamily="-65" charset="-128"/>
              </a:rPr>
              <a:t> Public Displays</a:t>
            </a:r>
            <a:endParaRPr kumimoji="0" lang="fr-FR" sz="2000" b="0" i="0" u="none" strike="noStrike" kern="1200" spc="0" normalizeH="0" baseline="0" noProof="0" dirty="0">
              <a:ln>
                <a:noFill/>
              </a:ln>
              <a:solidFill>
                <a:schemeClr val="bg1"/>
              </a:solidFill>
              <a:effectLst/>
              <a:uLnTx/>
              <a:uFillTx/>
              <a:latin typeface="+mj-lt"/>
              <a:ea typeface="ＭＳ Ｐゴシック" pitchFamily="-65" charset="-128"/>
              <a:cs typeface="ＭＳ Ｐゴシック" pitchFamily="-65" charset="-128"/>
            </a:endParaRPr>
          </a:p>
        </p:txBody>
      </p:sp>
      <p:pic>
        <p:nvPicPr>
          <p:cNvPr id="1030" name="Picture 6" descr="C:\Documents and Settings\jdhr.CAMPEON\Desktop\MiniGrid\documents\presentations\chi2011\ScreenAdmin.jpg"/>
          <p:cNvPicPr>
            <a:picLocks noChangeAspect="1" noChangeArrowheads="1"/>
          </p:cNvPicPr>
          <p:nvPr/>
        </p:nvPicPr>
        <p:blipFill>
          <a:blip r:embed="rId3"/>
          <a:srcRect/>
          <a:stretch>
            <a:fillRect/>
          </a:stretch>
        </p:blipFill>
        <p:spPr bwMode="auto">
          <a:xfrm>
            <a:off x="3851920" y="260648"/>
            <a:ext cx="5004634" cy="3756566"/>
          </a:xfrm>
          <a:prstGeom prst="rect">
            <a:avLst/>
          </a:prstGeom>
          <a:noFill/>
        </p:spPr>
      </p:pic>
      <p:pic>
        <p:nvPicPr>
          <p:cNvPr id="1028" name="Picture 4" descr="C:\Documents and Settings\jdhr.CAMPEON\Desktop\MiniGrid\documents\presentations\chi2011\file1.JPG"/>
          <p:cNvPicPr>
            <a:picLocks noChangeAspect="1" noChangeArrowheads="1"/>
          </p:cNvPicPr>
          <p:nvPr/>
        </p:nvPicPr>
        <p:blipFill>
          <a:blip r:embed="rId4"/>
          <a:srcRect/>
          <a:stretch>
            <a:fillRect/>
          </a:stretch>
        </p:blipFill>
        <p:spPr bwMode="auto">
          <a:xfrm>
            <a:off x="319460" y="3140934"/>
            <a:ext cx="5218486" cy="2935672"/>
          </a:xfrm>
          <a:prstGeom prst="rect">
            <a:avLst/>
          </a:prstGeom>
          <a:noFill/>
        </p:spPr>
      </p:pic>
      <p:sp>
        <p:nvSpPr>
          <p:cNvPr id="26" name="Rectangle 25"/>
          <p:cNvSpPr/>
          <p:nvPr/>
        </p:nvSpPr>
        <p:spPr>
          <a:xfrm>
            <a:off x="224864" y="2806890"/>
            <a:ext cx="3416968" cy="36933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da-DK" dirty="0" err="1" smtClean="0">
                <a:latin typeface="+mj-lt"/>
              </a:rPr>
              <a:t>Corridor</a:t>
            </a:r>
            <a:r>
              <a:rPr lang="da-DK" dirty="0" smtClean="0">
                <a:latin typeface="+mj-lt"/>
              </a:rPr>
              <a:t> in front of the Cafeteria</a:t>
            </a:r>
          </a:p>
        </p:txBody>
      </p:sp>
      <p:grpSp>
        <p:nvGrpSpPr>
          <p:cNvPr id="2" name="Group 30"/>
          <p:cNvGrpSpPr/>
          <p:nvPr/>
        </p:nvGrpSpPr>
        <p:grpSpPr>
          <a:xfrm>
            <a:off x="1805042" y="4384801"/>
            <a:ext cx="2845676" cy="1685456"/>
            <a:chOff x="1820917" y="4391151"/>
            <a:chExt cx="2845676" cy="1685456"/>
          </a:xfrm>
        </p:grpSpPr>
        <p:sp>
          <p:nvSpPr>
            <p:cNvPr id="30" name="Freeform 29"/>
            <p:cNvSpPr/>
            <p:nvPr/>
          </p:nvSpPr>
          <p:spPr>
            <a:xfrm>
              <a:off x="1820917" y="4627179"/>
              <a:ext cx="2845676" cy="1449428"/>
            </a:xfrm>
            <a:custGeom>
              <a:avLst/>
              <a:gdLst>
                <a:gd name="connsiteX0" fmla="*/ 0 w 2845676"/>
                <a:gd name="connsiteY0" fmla="*/ 0 h 1551903"/>
                <a:gd name="connsiteX1" fmla="*/ 2845676 w 2845676"/>
                <a:gd name="connsiteY1" fmla="*/ 0 h 1551903"/>
                <a:gd name="connsiteX2" fmla="*/ 2845676 w 2845676"/>
                <a:gd name="connsiteY2" fmla="*/ 1551903 h 1551903"/>
                <a:gd name="connsiteX3" fmla="*/ 0 w 2845676"/>
                <a:gd name="connsiteY3" fmla="*/ 1551903 h 1551903"/>
                <a:gd name="connsiteX4" fmla="*/ 0 w 2845676"/>
                <a:gd name="connsiteY4" fmla="*/ 0 h 1551903"/>
                <a:gd name="connsiteX0" fmla="*/ 930166 w 2845676"/>
                <a:gd name="connsiteY0" fmla="*/ 370490 h 1551903"/>
                <a:gd name="connsiteX1" fmla="*/ 2845676 w 2845676"/>
                <a:gd name="connsiteY1" fmla="*/ 0 h 1551903"/>
                <a:gd name="connsiteX2" fmla="*/ 2845676 w 2845676"/>
                <a:gd name="connsiteY2" fmla="*/ 1551903 h 1551903"/>
                <a:gd name="connsiteX3" fmla="*/ 0 w 2845676"/>
                <a:gd name="connsiteY3" fmla="*/ 1551903 h 1551903"/>
                <a:gd name="connsiteX4" fmla="*/ 930166 w 2845676"/>
                <a:gd name="connsiteY4" fmla="*/ 370490 h 1551903"/>
                <a:gd name="connsiteX0" fmla="*/ 930166 w 2845676"/>
                <a:gd name="connsiteY0" fmla="*/ 7883 h 1189296"/>
                <a:gd name="connsiteX1" fmla="*/ 1545021 w 2845676"/>
                <a:gd name="connsiteY1" fmla="*/ 0 h 1189296"/>
                <a:gd name="connsiteX2" fmla="*/ 2845676 w 2845676"/>
                <a:gd name="connsiteY2" fmla="*/ 1189296 h 1189296"/>
                <a:gd name="connsiteX3" fmla="*/ 0 w 2845676"/>
                <a:gd name="connsiteY3" fmla="*/ 1189296 h 1189296"/>
                <a:gd name="connsiteX4" fmla="*/ 930166 w 2845676"/>
                <a:gd name="connsiteY4" fmla="*/ 7883 h 1189296"/>
                <a:gd name="connsiteX0" fmla="*/ 930166 w 2845676"/>
                <a:gd name="connsiteY0" fmla="*/ 268015 h 1449428"/>
                <a:gd name="connsiteX1" fmla="*/ 1568669 w 2845676"/>
                <a:gd name="connsiteY1" fmla="*/ 0 h 1449428"/>
                <a:gd name="connsiteX2" fmla="*/ 2845676 w 2845676"/>
                <a:gd name="connsiteY2" fmla="*/ 1449428 h 1449428"/>
                <a:gd name="connsiteX3" fmla="*/ 0 w 2845676"/>
                <a:gd name="connsiteY3" fmla="*/ 1449428 h 1449428"/>
                <a:gd name="connsiteX4" fmla="*/ 930166 w 2845676"/>
                <a:gd name="connsiteY4" fmla="*/ 268015 h 1449428"/>
                <a:gd name="connsiteX0" fmla="*/ 890752 w 2845676"/>
                <a:gd name="connsiteY0" fmla="*/ 0 h 1449428"/>
                <a:gd name="connsiteX1" fmla="*/ 1568669 w 2845676"/>
                <a:gd name="connsiteY1" fmla="*/ 0 h 1449428"/>
                <a:gd name="connsiteX2" fmla="*/ 2845676 w 2845676"/>
                <a:gd name="connsiteY2" fmla="*/ 1449428 h 1449428"/>
                <a:gd name="connsiteX3" fmla="*/ 0 w 2845676"/>
                <a:gd name="connsiteY3" fmla="*/ 1449428 h 1449428"/>
                <a:gd name="connsiteX4" fmla="*/ 890752 w 2845676"/>
                <a:gd name="connsiteY4" fmla="*/ 0 h 1449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676" h="1449428">
                  <a:moveTo>
                    <a:pt x="890752" y="0"/>
                  </a:moveTo>
                  <a:lnTo>
                    <a:pt x="1568669" y="0"/>
                  </a:lnTo>
                  <a:lnTo>
                    <a:pt x="2845676" y="1449428"/>
                  </a:lnTo>
                  <a:lnTo>
                    <a:pt x="0" y="1449428"/>
                  </a:lnTo>
                  <a:lnTo>
                    <a:pt x="890752" y="0"/>
                  </a:lnTo>
                  <a:close/>
                </a:path>
              </a:pathLst>
            </a:custGeom>
            <a:solidFill>
              <a:schemeClr val="accent3">
                <a:alpha val="53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da-DK"/>
            </a:p>
          </p:txBody>
        </p:sp>
        <p:pic>
          <p:nvPicPr>
            <p:cNvPr id="1031" name="Picture 7" descr="C:\Documents and Settings\jdhr.CAMPEON\Desktop\MiniGrid\documents\presentations\chi2011\overlay.png"/>
            <p:cNvPicPr>
              <a:picLocks noChangeAspect="1" noChangeArrowheads="1"/>
            </p:cNvPicPr>
            <p:nvPr/>
          </p:nvPicPr>
          <p:blipFill>
            <a:blip r:embed="rId5"/>
            <a:srcRect/>
            <a:stretch>
              <a:fillRect/>
            </a:stretch>
          </p:blipFill>
          <p:spPr bwMode="auto">
            <a:xfrm>
              <a:off x="2686428" y="4391151"/>
              <a:ext cx="1711587" cy="1685456"/>
            </a:xfrm>
            <a:prstGeom prst="rect">
              <a:avLst/>
            </a:prstGeom>
            <a:noFill/>
          </p:spPr>
        </p:pic>
      </p:grpSp>
      <p:sp>
        <p:nvSpPr>
          <p:cNvPr id="32" name="Freeform 31"/>
          <p:cNvSpPr/>
          <p:nvPr/>
        </p:nvSpPr>
        <p:spPr>
          <a:xfrm>
            <a:off x="7252138" y="804041"/>
            <a:ext cx="867103" cy="3213173"/>
          </a:xfrm>
          <a:custGeom>
            <a:avLst/>
            <a:gdLst>
              <a:gd name="connsiteX0" fmla="*/ 0 w 867103"/>
              <a:gd name="connsiteY0" fmla="*/ 0 h 3213173"/>
              <a:gd name="connsiteX1" fmla="*/ 867103 w 867103"/>
              <a:gd name="connsiteY1" fmla="*/ 0 h 3213173"/>
              <a:gd name="connsiteX2" fmla="*/ 867103 w 867103"/>
              <a:gd name="connsiteY2" fmla="*/ 3213173 h 3213173"/>
              <a:gd name="connsiteX3" fmla="*/ 0 w 867103"/>
              <a:gd name="connsiteY3" fmla="*/ 3213173 h 3213173"/>
              <a:gd name="connsiteX4" fmla="*/ 0 w 867103"/>
              <a:gd name="connsiteY4" fmla="*/ 0 h 3213173"/>
              <a:gd name="connsiteX0" fmla="*/ 0 w 867103"/>
              <a:gd name="connsiteY0" fmla="*/ 0 h 3213173"/>
              <a:gd name="connsiteX1" fmla="*/ 867103 w 867103"/>
              <a:gd name="connsiteY1" fmla="*/ 196067 h 3213173"/>
              <a:gd name="connsiteX2" fmla="*/ 867103 w 867103"/>
              <a:gd name="connsiteY2" fmla="*/ 3213173 h 3213173"/>
              <a:gd name="connsiteX3" fmla="*/ 0 w 867103"/>
              <a:gd name="connsiteY3" fmla="*/ 3213173 h 3213173"/>
              <a:gd name="connsiteX4" fmla="*/ 0 w 867103"/>
              <a:gd name="connsiteY4" fmla="*/ 0 h 3213173"/>
              <a:gd name="connsiteX0" fmla="*/ 0 w 867103"/>
              <a:gd name="connsiteY0" fmla="*/ 0 h 3213173"/>
              <a:gd name="connsiteX1" fmla="*/ 867103 w 867103"/>
              <a:gd name="connsiteY1" fmla="*/ 196067 h 3213173"/>
              <a:gd name="connsiteX2" fmla="*/ 867103 w 867103"/>
              <a:gd name="connsiteY2" fmla="*/ 2735318 h 3213173"/>
              <a:gd name="connsiteX3" fmla="*/ 0 w 867103"/>
              <a:gd name="connsiteY3" fmla="*/ 3213173 h 3213173"/>
              <a:gd name="connsiteX4" fmla="*/ 0 w 867103"/>
              <a:gd name="connsiteY4" fmla="*/ 0 h 3213173"/>
              <a:gd name="connsiteX0" fmla="*/ 0 w 867103"/>
              <a:gd name="connsiteY0" fmla="*/ 0 h 3213173"/>
              <a:gd name="connsiteX1" fmla="*/ 867103 w 867103"/>
              <a:gd name="connsiteY1" fmla="*/ 196067 h 3213173"/>
              <a:gd name="connsiteX2" fmla="*/ 867103 w 867103"/>
              <a:gd name="connsiteY2" fmla="*/ 2703787 h 3213173"/>
              <a:gd name="connsiteX3" fmla="*/ 0 w 867103"/>
              <a:gd name="connsiteY3" fmla="*/ 3213173 h 3213173"/>
              <a:gd name="connsiteX4" fmla="*/ 0 w 867103"/>
              <a:gd name="connsiteY4" fmla="*/ 0 h 3213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103" h="3213173">
                <a:moveTo>
                  <a:pt x="0" y="0"/>
                </a:moveTo>
                <a:lnTo>
                  <a:pt x="867103" y="196067"/>
                </a:lnTo>
                <a:lnTo>
                  <a:pt x="867103" y="2703787"/>
                </a:lnTo>
                <a:lnTo>
                  <a:pt x="0" y="3213173"/>
                </a:lnTo>
                <a:lnTo>
                  <a:pt x="0" y="0"/>
                </a:lnTo>
                <a:close/>
              </a:path>
            </a:pathLst>
          </a:custGeom>
          <a:solidFill>
            <a:schemeClr val="accent2">
              <a:alpha val="54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33" name="Rectangle 32"/>
          <p:cNvSpPr/>
          <p:nvPr/>
        </p:nvSpPr>
        <p:spPr>
          <a:xfrm>
            <a:off x="5571218" y="4017214"/>
            <a:ext cx="1446761" cy="36933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da-DK" b="1" dirty="0" smtClean="0">
                <a:latin typeface="+mj-lt"/>
              </a:rPr>
              <a:t>Building 2:</a:t>
            </a:r>
          </a:p>
        </p:txBody>
      </p:sp>
      <p:sp>
        <p:nvSpPr>
          <p:cNvPr id="34" name="Rectangle 33"/>
          <p:cNvSpPr/>
          <p:nvPr/>
        </p:nvSpPr>
        <p:spPr>
          <a:xfrm>
            <a:off x="5571218" y="4218432"/>
            <a:ext cx="3505458" cy="36933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da-DK" dirty="0" smtClean="0">
                <a:latin typeface="+mj-lt"/>
              </a:rPr>
              <a:t>Elevator +Mail </a:t>
            </a:r>
            <a:r>
              <a:rPr lang="da-DK" dirty="0" err="1" smtClean="0">
                <a:latin typeface="+mj-lt"/>
              </a:rPr>
              <a:t>Box</a:t>
            </a:r>
            <a:r>
              <a:rPr lang="da-DK" dirty="0" smtClean="0">
                <a:latin typeface="+mj-lt"/>
              </a:rPr>
              <a:t> </a:t>
            </a:r>
            <a:r>
              <a:rPr lang="da-DK" dirty="0" err="1" smtClean="0">
                <a:latin typeface="+mj-lt"/>
              </a:rPr>
              <a:t>Waiting</a:t>
            </a:r>
            <a:r>
              <a:rPr lang="da-DK" dirty="0" smtClean="0">
                <a:latin typeface="+mj-lt"/>
              </a:rPr>
              <a:t> </a:t>
            </a:r>
            <a:r>
              <a:rPr lang="da-DK" dirty="0" err="1" smtClean="0">
                <a:latin typeface="+mj-lt"/>
              </a:rPr>
              <a:t>Area</a:t>
            </a:r>
            <a:endParaRPr lang="da-DK" dirty="0" smtClean="0">
              <a:latin typeface="+mj-lt"/>
            </a:endParaRPr>
          </a:p>
        </p:txBody>
      </p:sp>
      <p:sp>
        <p:nvSpPr>
          <p:cNvPr id="35" name="Rectangle 34"/>
          <p:cNvSpPr/>
          <p:nvPr/>
        </p:nvSpPr>
        <p:spPr>
          <a:xfrm>
            <a:off x="224864" y="2622224"/>
            <a:ext cx="1446761" cy="36933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da-DK" b="1" dirty="0" smtClean="0">
                <a:latin typeface="+mj-lt"/>
              </a:rPr>
              <a:t>Building 1:</a:t>
            </a:r>
          </a:p>
        </p:txBody>
      </p:sp>
      <p:sp>
        <p:nvSpPr>
          <p:cNvPr id="36" name="Oval 35"/>
          <p:cNvSpPr/>
          <p:nvPr/>
        </p:nvSpPr>
        <p:spPr>
          <a:xfrm>
            <a:off x="4623564" y="6249170"/>
            <a:ext cx="540000" cy="540000"/>
          </a:xfrm>
          <a:prstGeom prst="ellipse">
            <a:avLst/>
          </a:prstGeom>
          <a:solidFill>
            <a:srgbClr val="FF000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da-DK" sz="3200" dirty="0" smtClean="0"/>
              <a:t>1</a:t>
            </a:r>
            <a:endParaRPr lang="da-DK" sz="3200" dirty="0"/>
          </a:p>
        </p:txBody>
      </p:sp>
    </p:spTree>
    <p:extLst>
      <p:ext uri="{BB962C8B-B14F-4D97-AF65-F5344CB8AC3E}">
        <p14:creationId xmlns:p14="http://schemas.microsoft.com/office/powerpoint/2010/main" val="49693471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animBg="1"/>
      <p:bldP spid="33" grpId="0"/>
      <p:bldP spid="34" grpId="0"/>
      <p:bldP spid="3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028264" y="1574798"/>
            <a:ext cx="2658534"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39862890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Infrastructure Awareness Model</a:t>
            </a:r>
            <a:endParaRPr lang="da-DK" dirty="0"/>
          </a:p>
        </p:txBody>
      </p:sp>
      <p:grpSp>
        <p:nvGrpSpPr>
          <p:cNvPr id="4" name="Group 227"/>
          <p:cNvGrpSpPr/>
          <p:nvPr/>
        </p:nvGrpSpPr>
        <p:grpSpPr>
          <a:xfrm>
            <a:off x="4000496" y="2590800"/>
            <a:ext cx="2791437" cy="1060704"/>
            <a:chOff x="3995141" y="1142985"/>
            <a:chExt cx="2791437" cy="1060704"/>
          </a:xfrm>
          <a:solidFill>
            <a:schemeClr val="bg1"/>
          </a:solidFill>
        </p:grpSpPr>
        <p:sp>
          <p:nvSpPr>
            <p:cNvPr id="5" name="Isosceles Triangle 4"/>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6" name="Straight Connector 5"/>
            <p:cNvCxnSpPr>
              <a:stCxn id="5" idx="0"/>
            </p:cNvCxnSpPr>
            <p:nvPr/>
          </p:nvCxnSpPr>
          <p:spPr>
            <a:xfrm rot="10800000" flipH="1">
              <a:off x="3995141" y="1673337"/>
              <a:ext cx="2791437"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7" name="Oval 6"/>
          <p:cNvSpPr/>
          <p:nvPr/>
        </p:nvSpPr>
        <p:spPr>
          <a:xfrm>
            <a:off x="3637951" y="2662239"/>
            <a:ext cx="860034"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O</a:t>
            </a:r>
            <a:endParaRPr lang="da-DK" sz="3200" b="1" dirty="0">
              <a:solidFill>
                <a:schemeClr val="tx1"/>
              </a:solidFill>
            </a:endParaRPr>
          </a:p>
        </p:txBody>
      </p:sp>
      <p:sp>
        <p:nvSpPr>
          <p:cNvPr id="8" name="TextBox 7"/>
          <p:cNvSpPr txBox="1"/>
          <p:nvPr/>
        </p:nvSpPr>
        <p:spPr>
          <a:xfrm>
            <a:off x="714348" y="4516237"/>
            <a:ext cx="3587905" cy="646331"/>
          </a:xfrm>
          <a:prstGeom prst="rect">
            <a:avLst/>
          </a:prstGeom>
          <a:noFill/>
        </p:spPr>
        <p:txBody>
          <a:bodyPr wrap="none" rtlCol="0">
            <a:spAutoFit/>
          </a:bodyPr>
          <a:lstStyle/>
          <a:p>
            <a:r>
              <a:rPr lang="da-DK" dirty="0" smtClean="0"/>
              <a:t>Nimbus</a:t>
            </a:r>
            <a:br>
              <a:rPr lang="da-DK" dirty="0" smtClean="0"/>
            </a:br>
            <a:r>
              <a:rPr lang="da-DK" dirty="0" smtClean="0"/>
              <a:t>What the entity projects about itself</a:t>
            </a:r>
            <a:endParaRPr lang="da-DK" dirty="0"/>
          </a:p>
        </p:txBody>
      </p:sp>
      <p:sp>
        <p:nvSpPr>
          <p:cNvPr id="9" name="TextBox 8"/>
          <p:cNvSpPr txBox="1"/>
          <p:nvPr/>
        </p:nvSpPr>
        <p:spPr>
          <a:xfrm>
            <a:off x="5421601" y="4516237"/>
            <a:ext cx="3150927" cy="646331"/>
          </a:xfrm>
          <a:prstGeom prst="rect">
            <a:avLst/>
          </a:prstGeom>
          <a:noFill/>
        </p:spPr>
        <p:txBody>
          <a:bodyPr wrap="none" rtlCol="0">
            <a:spAutoFit/>
          </a:bodyPr>
          <a:lstStyle/>
          <a:p>
            <a:r>
              <a:rPr lang="da-DK" dirty="0" smtClean="0"/>
              <a:t>Focus:</a:t>
            </a:r>
            <a:br>
              <a:rPr lang="da-DK" dirty="0" smtClean="0"/>
            </a:br>
            <a:r>
              <a:rPr lang="da-DK" dirty="0" smtClean="0"/>
              <a:t>What the entity is interested in</a:t>
            </a:r>
            <a:endParaRPr lang="da-DK" dirty="0"/>
          </a:p>
        </p:txBody>
      </p:sp>
      <p:pic>
        <p:nvPicPr>
          <p:cNvPr id="12" name="Picture 11"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10" name="Rectangle 9"/>
          <p:cNvSpPr/>
          <p:nvPr/>
        </p:nvSpPr>
        <p:spPr>
          <a:xfrm>
            <a:off x="4820681" y="6510796"/>
            <a:ext cx="4323319" cy="369332"/>
          </a:xfrm>
          <a:prstGeom prst="rect">
            <a:avLst/>
          </a:prstGeom>
        </p:spPr>
        <p:txBody>
          <a:bodyPr wrap="none">
            <a:spAutoFit/>
          </a:bodyPr>
          <a:lstStyle/>
          <a:p>
            <a:pPr algn="r"/>
            <a:r>
              <a:rPr lang="en-US" i="1" dirty="0" smtClean="0"/>
              <a:t>[The spatial model of interaction – Page 56]</a:t>
            </a:r>
            <a:endParaRPr lang="en-US" i="1" dirty="0"/>
          </a:p>
        </p:txBody>
      </p:sp>
    </p:spTree>
    <p:extLst>
      <p:ext uri="{BB962C8B-B14F-4D97-AF65-F5344CB8AC3E}">
        <p14:creationId xmlns:p14="http://schemas.microsoft.com/office/powerpoint/2010/main" val="33725537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1.66667E-6 -3.4104E-6 L -0.16146 -3.4104E-6 " pathEditMode="relative" rAng="0" ptsTypes="AA">
                                      <p:cBhvr>
                                        <p:cTn id="6" dur="2000" fill="hold"/>
                                        <p:tgtEl>
                                          <p:spTgt spid="7"/>
                                        </p:tgtEl>
                                        <p:attrNameLst>
                                          <p:attrName>ppt_x</p:attrName>
                                          <p:attrName>ppt_y</p:attrName>
                                        </p:attrNameLst>
                                      </p:cBhvr>
                                      <p:rCtr x="-81" y="0"/>
                                    </p:animMotion>
                                  </p:childTnLst>
                                </p:cTn>
                              </p:par>
                              <p:par>
                                <p:cTn id="7" presetID="63" presetClass="path" presetSubtype="0" accel="50000" decel="50000" fill="hold" nodeType="withEffect">
                                  <p:stCondLst>
                                    <p:cond delay="0"/>
                                  </p:stCondLst>
                                  <p:childTnLst>
                                    <p:animMotion origin="layout" path="M -4.16667E-6 3.52601E-6 L 0.17657 0.00046 " pathEditMode="relative" rAng="0" ptsTypes="AA">
                                      <p:cBhvr>
                                        <p:cTn id="8" dur="2000" fill="hold"/>
                                        <p:tgtEl>
                                          <p:spTgt spid="4"/>
                                        </p:tgtEl>
                                        <p:attrNameLst>
                                          <p:attrName>ppt_x</p:attrName>
                                          <p:attrName>ppt_y</p:attrName>
                                        </p:attrNameLst>
                                      </p:cBhvr>
                                      <p:rCtr x="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876416" y="2558639"/>
            <a:ext cx="4143404" cy="1060704"/>
            <a:chOff x="1857356" y="1928801"/>
            <a:chExt cx="4143404" cy="1060704"/>
          </a:xfrm>
          <a:solidFill>
            <a:schemeClr val="bg1"/>
          </a:solidFill>
        </p:grpSpPr>
        <p:grpSp>
          <p:nvGrpSpPr>
            <p:cNvPr id="3" name="Group 227"/>
            <p:cNvGrpSpPr/>
            <p:nvPr/>
          </p:nvGrpSpPr>
          <p:grpSpPr>
            <a:xfrm>
              <a:off x="2219901" y="1928801"/>
              <a:ext cx="3780859" cy="1060704"/>
              <a:chOff x="3995141" y="1142985"/>
              <a:chExt cx="3780859" cy="1060704"/>
            </a:xfrm>
            <a:grpFill/>
          </p:grpSpPr>
          <p:sp>
            <p:nvSpPr>
              <p:cNvPr id="6" name="Isosceles Triangle 5"/>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7" name="Straight Connector 6"/>
              <p:cNvCxnSpPr>
                <a:stCxn id="6" idx="0"/>
              </p:cNvCxnSpPr>
              <p:nvPr/>
            </p:nvCxnSpPr>
            <p:spPr>
              <a:xfrm rot="10800000" flipH="1">
                <a:off x="3995142" y="1673337"/>
                <a:ext cx="3780858"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8" name="Oval 7"/>
            <p:cNvSpPr/>
            <p:nvPr/>
          </p:nvSpPr>
          <p:spPr>
            <a:xfrm>
              <a:off x="1857356" y="2000240"/>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A</a:t>
              </a:r>
              <a:endParaRPr lang="da-DK" sz="3200" b="1" dirty="0">
                <a:solidFill>
                  <a:schemeClr val="tx1"/>
                </a:solidFill>
              </a:endParaRPr>
            </a:p>
          </p:txBody>
        </p:sp>
      </p:grpSp>
      <p:grpSp>
        <p:nvGrpSpPr>
          <p:cNvPr id="4" name="Group 9"/>
          <p:cNvGrpSpPr/>
          <p:nvPr/>
        </p:nvGrpSpPr>
        <p:grpSpPr>
          <a:xfrm rot="5400000">
            <a:off x="4821456" y="3760751"/>
            <a:ext cx="3152593" cy="1060704"/>
            <a:chOff x="1858745" y="1928801"/>
            <a:chExt cx="3152593" cy="1060704"/>
          </a:xfrm>
          <a:solidFill>
            <a:schemeClr val="bg1"/>
          </a:solidFill>
        </p:grpSpPr>
        <p:grpSp>
          <p:nvGrpSpPr>
            <p:cNvPr id="5" name="Group 227"/>
            <p:cNvGrpSpPr/>
            <p:nvPr/>
          </p:nvGrpSpPr>
          <p:grpSpPr>
            <a:xfrm>
              <a:off x="2219901" y="1928801"/>
              <a:ext cx="2791437" cy="1060704"/>
              <a:chOff x="3995141" y="1142985"/>
              <a:chExt cx="2791437" cy="1060704"/>
            </a:xfrm>
            <a:grpFill/>
          </p:grpSpPr>
          <p:sp>
            <p:nvSpPr>
              <p:cNvPr id="13" name="Isosceles Triangle 12"/>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4" name="Straight Connector 13"/>
              <p:cNvCxnSpPr>
                <a:stCxn id="13" idx="0"/>
              </p:cNvCxnSpPr>
              <p:nvPr/>
            </p:nvCxnSpPr>
            <p:spPr>
              <a:xfrm rot="10800000" flipH="1">
                <a:off x="3995141" y="1673337"/>
                <a:ext cx="2791437"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2" name="Oval 11"/>
            <p:cNvSpPr/>
            <p:nvPr/>
          </p:nvSpPr>
          <p:spPr>
            <a:xfrm rot="16200000">
              <a:off x="1857356" y="2000241"/>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B</a:t>
              </a:r>
              <a:endParaRPr lang="da-DK" sz="3200" b="1" dirty="0">
                <a:solidFill>
                  <a:schemeClr val="tx1"/>
                </a:solidFill>
              </a:endParaRPr>
            </a:p>
          </p:txBody>
        </p:sp>
      </p:grpSp>
      <p:grpSp>
        <p:nvGrpSpPr>
          <p:cNvPr id="17" name="Group 8"/>
          <p:cNvGrpSpPr/>
          <p:nvPr/>
        </p:nvGrpSpPr>
        <p:grpSpPr>
          <a:xfrm rot="19020814">
            <a:off x="1461409" y="1437062"/>
            <a:ext cx="4143404" cy="1060704"/>
            <a:chOff x="1857356" y="1928801"/>
            <a:chExt cx="4143404" cy="1060704"/>
          </a:xfrm>
          <a:solidFill>
            <a:schemeClr val="bg1"/>
          </a:solidFill>
        </p:grpSpPr>
        <p:grpSp>
          <p:nvGrpSpPr>
            <p:cNvPr id="18" name="Group 227"/>
            <p:cNvGrpSpPr/>
            <p:nvPr/>
          </p:nvGrpSpPr>
          <p:grpSpPr>
            <a:xfrm>
              <a:off x="2219901" y="1928801"/>
              <a:ext cx="3780859" cy="1060704"/>
              <a:chOff x="3995141" y="1142985"/>
              <a:chExt cx="3780859" cy="1060704"/>
            </a:xfrm>
            <a:grpFill/>
          </p:grpSpPr>
          <p:sp>
            <p:nvSpPr>
              <p:cNvPr id="20" name="Isosceles Triangle 19"/>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21" name="Straight Connector 20"/>
              <p:cNvCxnSpPr>
                <a:stCxn id="20" idx="0"/>
              </p:cNvCxnSpPr>
              <p:nvPr/>
            </p:nvCxnSpPr>
            <p:spPr>
              <a:xfrm rot="10800000" flipH="1">
                <a:off x="3995142" y="1673337"/>
                <a:ext cx="3780858"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9" name="Oval 18"/>
            <p:cNvSpPr/>
            <p:nvPr/>
          </p:nvSpPr>
          <p:spPr>
            <a:xfrm>
              <a:off x="1857356" y="2000240"/>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A</a:t>
              </a:r>
              <a:endParaRPr lang="da-DK" sz="3200" b="1" dirty="0">
                <a:solidFill>
                  <a:schemeClr val="tx1"/>
                </a:solidFill>
              </a:endParaRPr>
            </a:p>
          </p:txBody>
        </p:sp>
      </p:grpSp>
      <p:pic>
        <p:nvPicPr>
          <p:cNvPr id="22" name="Picture 21"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694677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rot="13619382">
            <a:off x="1699187" y="2912346"/>
            <a:ext cx="1060704" cy="1668709"/>
          </a:xfrm>
          <a:prstGeom prst="triangle">
            <a:avLst/>
          </a:prstGeom>
          <a:solidFill>
            <a:schemeClr val="bg1"/>
          </a:solid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sp>
        <p:nvSpPr>
          <p:cNvPr id="6" name="Oval 5"/>
          <p:cNvSpPr/>
          <p:nvPr/>
        </p:nvSpPr>
        <p:spPr>
          <a:xfrm rot="19019382">
            <a:off x="1502434" y="3590269"/>
            <a:ext cx="870631"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U</a:t>
            </a:r>
            <a:endParaRPr lang="da-DK" sz="5400" b="1" dirty="0">
              <a:solidFill>
                <a:schemeClr val="tx1"/>
              </a:solidFill>
            </a:endParaRPr>
          </a:p>
        </p:txBody>
      </p:sp>
      <p:cxnSp>
        <p:nvCxnSpPr>
          <p:cNvPr id="7" name="Straight Connector 6"/>
          <p:cNvCxnSpPr/>
          <p:nvPr/>
        </p:nvCxnSpPr>
        <p:spPr>
          <a:xfrm flipV="1">
            <a:off x="2241322" y="2481000"/>
            <a:ext cx="1392059" cy="1305190"/>
          </a:xfrm>
          <a:prstGeom prst="line">
            <a:avLst/>
          </a:prstGeom>
          <a:solidFill>
            <a:schemeClr val="bg1"/>
          </a:solid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6357950" y="4286256"/>
            <a:ext cx="1285884" cy="1285884"/>
            <a:chOff x="2571736" y="3679033"/>
            <a:chExt cx="1285884" cy="1285884"/>
          </a:xfrm>
          <a:solidFill>
            <a:schemeClr val="bg1"/>
          </a:solidFill>
        </p:grpSpPr>
        <p:sp>
          <p:nvSpPr>
            <p:cNvPr id="9" name="Oval 8"/>
            <p:cNvSpPr/>
            <p:nvPr/>
          </p:nvSpPr>
          <p:spPr>
            <a:xfrm>
              <a:off x="2571736" y="3679033"/>
              <a:ext cx="1285884" cy="1285884"/>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da-DK" sz="5400" b="1" dirty="0">
                <a:solidFill>
                  <a:schemeClr val="tx1"/>
                </a:solidFill>
              </a:endParaRPr>
            </a:p>
          </p:txBody>
        </p:sp>
        <p:sp>
          <p:nvSpPr>
            <p:cNvPr id="10" name="Oval 9"/>
            <p:cNvSpPr/>
            <p:nvPr/>
          </p:nvSpPr>
          <p:spPr>
            <a:xfrm>
              <a:off x="2786050" y="3893347"/>
              <a:ext cx="857256" cy="857256"/>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I</a:t>
              </a:r>
              <a:endParaRPr lang="da-DK" sz="5400" b="1" dirty="0">
                <a:solidFill>
                  <a:schemeClr val="tx1"/>
                </a:solidFill>
              </a:endParaRPr>
            </a:p>
          </p:txBody>
        </p:sp>
      </p:grpSp>
      <p:grpSp>
        <p:nvGrpSpPr>
          <p:cNvPr id="4" name="Group 10"/>
          <p:cNvGrpSpPr/>
          <p:nvPr/>
        </p:nvGrpSpPr>
        <p:grpSpPr>
          <a:xfrm>
            <a:off x="3428992" y="1755670"/>
            <a:ext cx="3706078" cy="1816206"/>
            <a:chOff x="3641582" y="609914"/>
            <a:chExt cx="3706078" cy="1816206"/>
          </a:xfrm>
          <a:solidFill>
            <a:schemeClr val="bg1"/>
          </a:solidFill>
        </p:grpSpPr>
        <p:sp>
          <p:nvSpPr>
            <p:cNvPr id="12" name="Isosceles Triangle 11"/>
            <p:cNvSpPr/>
            <p:nvPr/>
          </p:nvSpPr>
          <p:spPr>
            <a:xfrm rot="18762577">
              <a:off x="3935430" y="481711"/>
              <a:ext cx="1060704" cy="1648399"/>
            </a:xfrm>
            <a:prstGeom prst="triangle">
              <a:avLst/>
            </a:prstGeom>
            <a:grpFill/>
            <a:ln w="57150">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3" name="Straight Connector 12"/>
            <p:cNvCxnSpPr/>
            <p:nvPr/>
          </p:nvCxnSpPr>
          <p:spPr>
            <a:xfrm rot="2562577">
              <a:off x="4071660" y="2426120"/>
              <a:ext cx="3276000" cy="0"/>
            </a:xfrm>
            <a:prstGeom prst="line">
              <a:avLst/>
            </a:prstGeom>
            <a:grpFill/>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562577">
              <a:off x="3746120" y="609914"/>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IA</a:t>
              </a:r>
              <a:endParaRPr lang="da-DK" sz="3200" b="1" dirty="0">
                <a:solidFill>
                  <a:schemeClr val="tx1"/>
                </a:solidFill>
              </a:endParaRPr>
            </a:p>
          </p:txBody>
        </p:sp>
      </p:grpSp>
      <p:pic>
        <p:nvPicPr>
          <p:cNvPr id="17" name="Picture 16"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9005680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erFocu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257" y="2235200"/>
            <a:ext cx="6645486" cy="2387600"/>
          </a:xfrm>
          <a:prstGeom prst="rect">
            <a:avLst/>
          </a:prstGeom>
        </p:spPr>
      </p:pic>
      <p:pic>
        <p:nvPicPr>
          <p:cNvPr id="3" name="Picture 2"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4" name="Rectangle 3"/>
          <p:cNvSpPr/>
          <p:nvPr/>
        </p:nvSpPr>
        <p:spPr>
          <a:xfrm>
            <a:off x="5078339" y="6510796"/>
            <a:ext cx="4065661" cy="369332"/>
          </a:xfrm>
          <a:prstGeom prst="rect">
            <a:avLst/>
          </a:prstGeom>
        </p:spPr>
        <p:txBody>
          <a:bodyPr wrap="none">
            <a:spAutoFit/>
          </a:bodyPr>
          <a:lstStyle/>
          <a:p>
            <a:pPr algn="r"/>
            <a:r>
              <a:rPr lang="en-US" i="1" dirty="0" smtClean="0"/>
              <a:t>[</a:t>
            </a:r>
            <a:r>
              <a:rPr lang="en-US" i="1" dirty="0" err="1" smtClean="0"/>
              <a:t>GridOrbit’s</a:t>
            </a:r>
            <a:r>
              <a:rPr lang="en-US" i="1" dirty="0" smtClean="0"/>
              <a:t> awareness model – Page 95]</a:t>
            </a:r>
            <a:endParaRPr lang="en-US" i="1" dirty="0"/>
          </a:p>
        </p:txBody>
      </p:sp>
    </p:spTree>
    <p:extLst>
      <p:ext uri="{BB962C8B-B14F-4D97-AF65-F5344CB8AC3E}">
        <p14:creationId xmlns:p14="http://schemas.microsoft.com/office/powerpoint/2010/main" val="259174766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5943930" y="3708398"/>
            <a:ext cx="2658534"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ounded Rectangle 1"/>
          <p:cNvSpPr/>
          <p:nvPr/>
        </p:nvSpPr>
        <p:spPr>
          <a:xfrm>
            <a:off x="406398" y="3708398"/>
            <a:ext cx="2658534"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1432544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jdhr.CAMPEON\Desktop\MiniGrid\GridAwarenessMDE\GridAwarenessMDE-DA\Resources\GridOrbitBackground.png"/>
          <p:cNvPicPr>
            <a:picLocks noChangeAspect="1" noChangeArrowheads="1"/>
          </p:cNvPicPr>
          <p:nvPr/>
        </p:nvPicPr>
        <p:blipFill>
          <a:blip r:embed="rId3"/>
          <a:srcRect/>
          <a:stretch>
            <a:fillRect/>
          </a:stretch>
        </p:blipFill>
        <p:spPr bwMode="auto">
          <a:xfrm>
            <a:off x="1700331" y="2400237"/>
            <a:ext cx="5743338" cy="358958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7" name="Oval 26"/>
          <p:cNvSpPr/>
          <p:nvPr/>
        </p:nvSpPr>
        <p:spPr>
          <a:xfrm>
            <a:off x="4742928" y="4624802"/>
            <a:ext cx="1278224" cy="127822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6" name="Oval 25"/>
          <p:cNvSpPr/>
          <p:nvPr/>
        </p:nvSpPr>
        <p:spPr>
          <a:xfrm>
            <a:off x="5845473" y="3589778"/>
            <a:ext cx="900000" cy="90000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5" name="Oval 24"/>
          <p:cNvSpPr/>
          <p:nvPr/>
        </p:nvSpPr>
        <p:spPr>
          <a:xfrm>
            <a:off x="2965153" y="3820916"/>
            <a:ext cx="900000" cy="90000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4" name="Oval 23"/>
          <p:cNvSpPr/>
          <p:nvPr/>
        </p:nvSpPr>
        <p:spPr>
          <a:xfrm>
            <a:off x="4932040" y="4813914"/>
            <a:ext cx="900000" cy="900000"/>
          </a:xfrm>
          <a:prstGeom prst="ellipse">
            <a:avLst/>
          </a:prstGeom>
          <a:solidFill>
            <a:srgbClr val="00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3" name="Rectangle 22"/>
          <p:cNvSpPr/>
          <p:nvPr/>
        </p:nvSpPr>
        <p:spPr>
          <a:xfrm>
            <a:off x="4556886" y="211311"/>
            <a:ext cx="2199095" cy="1584000"/>
          </a:xfrm>
          <a:prstGeom prst="rect">
            <a:avLst/>
          </a:prstGeom>
          <a:solidFill>
            <a:srgbClr val="006600"/>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pic>
        <p:nvPicPr>
          <p:cNvPr id="1027" name="Picture 3" descr="C:\Documents and Settings\jdhr.CAMPEON\Desktop\MiniGrid\documents\papers\ieee.pvc\images\P1170070.JPG"/>
          <p:cNvPicPr>
            <a:picLocks noChangeAspect="1" noChangeArrowheads="1"/>
          </p:cNvPicPr>
          <p:nvPr/>
        </p:nvPicPr>
        <p:blipFill>
          <a:blip r:embed="rId4"/>
          <a:srcRect/>
          <a:stretch>
            <a:fillRect/>
          </a:stretch>
        </p:blipFill>
        <p:spPr bwMode="auto">
          <a:xfrm>
            <a:off x="6929276" y="279609"/>
            <a:ext cx="1920000" cy="1440000"/>
          </a:xfrm>
          <a:prstGeom prst="rect">
            <a:avLst/>
          </a:prstGeom>
          <a:noFill/>
        </p:spPr>
      </p:pic>
      <p:pic>
        <p:nvPicPr>
          <p:cNvPr id="1028" name="Picture 4" descr="C:\Documents and Settings\jdhr.CAMPEON\Desktop\MiniGrid\documents\papers\ieee.pvc\images\IMG_0120.JPG"/>
          <p:cNvPicPr>
            <a:picLocks noChangeAspect="1" noChangeArrowheads="1"/>
          </p:cNvPicPr>
          <p:nvPr/>
        </p:nvPicPr>
        <p:blipFill>
          <a:blip r:embed="rId5"/>
          <a:srcRect/>
          <a:stretch>
            <a:fillRect/>
          </a:stretch>
        </p:blipFill>
        <p:spPr bwMode="auto">
          <a:xfrm>
            <a:off x="4640206" y="279609"/>
            <a:ext cx="2036329" cy="1440000"/>
          </a:xfrm>
          <a:prstGeom prst="rect">
            <a:avLst/>
          </a:prstGeom>
          <a:noFill/>
        </p:spPr>
      </p:pic>
      <p:pic>
        <p:nvPicPr>
          <p:cNvPr id="1029" name="Picture 5" descr="C:\Documents and Settings\jdhr.CAMPEON\Desktop\MiniGrid\documents\papers\ieee.pvc\images\P1150085.JPG"/>
          <p:cNvPicPr>
            <a:picLocks noChangeAspect="1" noChangeArrowheads="1"/>
          </p:cNvPicPr>
          <p:nvPr/>
        </p:nvPicPr>
        <p:blipFill>
          <a:blip r:embed="rId6"/>
          <a:srcRect/>
          <a:stretch>
            <a:fillRect/>
          </a:stretch>
        </p:blipFill>
        <p:spPr bwMode="auto">
          <a:xfrm>
            <a:off x="2467464" y="279609"/>
            <a:ext cx="1920001" cy="1440000"/>
          </a:xfrm>
          <a:prstGeom prst="rect">
            <a:avLst/>
          </a:prstGeom>
          <a:noFill/>
        </p:spPr>
      </p:pic>
      <p:pic>
        <p:nvPicPr>
          <p:cNvPr id="1030" name="Picture 6" descr="C:\Documents and Settings\jdhr.CAMPEON\Desktop\MiniGrid\documents\papers\ieee.pvc\images\P1150087.JPG"/>
          <p:cNvPicPr>
            <a:picLocks noChangeAspect="1" noChangeArrowheads="1"/>
          </p:cNvPicPr>
          <p:nvPr/>
        </p:nvPicPr>
        <p:blipFill>
          <a:blip r:embed="rId7"/>
          <a:srcRect/>
          <a:stretch>
            <a:fillRect/>
          </a:stretch>
        </p:blipFill>
        <p:spPr bwMode="auto">
          <a:xfrm>
            <a:off x="294724" y="279609"/>
            <a:ext cx="1919999" cy="1440000"/>
          </a:xfrm>
          <a:prstGeom prst="rect">
            <a:avLst/>
          </a:prstGeom>
          <a:noFill/>
        </p:spPr>
      </p:pic>
      <p:sp>
        <p:nvSpPr>
          <p:cNvPr id="11" name="Rounded Rectangle 10"/>
          <p:cNvSpPr/>
          <p:nvPr/>
        </p:nvSpPr>
        <p:spPr>
          <a:xfrm>
            <a:off x="1763688" y="1196752"/>
            <a:ext cx="514392" cy="491206"/>
          </a:xfrm>
          <a:prstGeom prst="round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12" name="Rounded Rectangle 11"/>
          <p:cNvSpPr/>
          <p:nvPr/>
        </p:nvSpPr>
        <p:spPr>
          <a:xfrm>
            <a:off x="2743944" y="173812"/>
            <a:ext cx="675927" cy="734908"/>
          </a:xfrm>
          <a:prstGeom prst="round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13" name="Rounded Rectangle 12"/>
          <p:cNvSpPr/>
          <p:nvPr/>
        </p:nvSpPr>
        <p:spPr>
          <a:xfrm>
            <a:off x="4860032" y="620688"/>
            <a:ext cx="675927" cy="734908"/>
          </a:xfrm>
          <a:prstGeom prst="round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sp>
        <p:nvSpPr>
          <p:cNvPr id="14" name="Rounded Rectangle 13"/>
          <p:cNvSpPr/>
          <p:nvPr/>
        </p:nvSpPr>
        <p:spPr>
          <a:xfrm>
            <a:off x="8100392" y="1124744"/>
            <a:ext cx="675927" cy="734908"/>
          </a:xfrm>
          <a:prstGeom prst="roundRect">
            <a:avLst/>
          </a:prstGeom>
          <a:no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pic>
        <p:nvPicPr>
          <p:cNvPr id="1032" name="Picture 8" descr="C:\Documents and Settings\jdhr.CAMPEON\Desktop\MiniGrid\GridAwarenessMDE\GridAwarenessMDE-DA\Resources\MachineIcon.png"/>
          <p:cNvPicPr>
            <a:picLocks noChangeAspect="1" noChangeArrowheads="1"/>
          </p:cNvPicPr>
          <p:nvPr/>
        </p:nvPicPr>
        <p:blipFill>
          <a:blip r:embed="rId8"/>
          <a:srcRect/>
          <a:stretch>
            <a:fillRect/>
          </a:stretch>
        </p:blipFill>
        <p:spPr bwMode="auto">
          <a:xfrm>
            <a:off x="3045951" y="3884726"/>
            <a:ext cx="747840" cy="747840"/>
          </a:xfrm>
          <a:prstGeom prst="rect">
            <a:avLst/>
          </a:prstGeom>
          <a:noFill/>
        </p:spPr>
      </p:pic>
      <p:pic>
        <p:nvPicPr>
          <p:cNvPr id="19" name="Picture 8" descr="C:\Documents and Settings\jdhr.CAMPEON\Desktop\MiniGrid\GridAwarenessMDE\GridAwarenessMDE-DA\Resources\MachineIcon.png"/>
          <p:cNvPicPr>
            <a:picLocks noChangeAspect="1" noChangeArrowheads="1"/>
          </p:cNvPicPr>
          <p:nvPr/>
        </p:nvPicPr>
        <p:blipFill>
          <a:blip r:embed="rId8"/>
          <a:srcRect/>
          <a:stretch>
            <a:fillRect/>
          </a:stretch>
        </p:blipFill>
        <p:spPr bwMode="auto">
          <a:xfrm>
            <a:off x="4640206" y="2896015"/>
            <a:ext cx="747840" cy="747840"/>
          </a:xfrm>
          <a:prstGeom prst="rect">
            <a:avLst/>
          </a:prstGeom>
          <a:noFill/>
        </p:spPr>
      </p:pic>
      <p:pic>
        <p:nvPicPr>
          <p:cNvPr id="20" name="Picture 8" descr="C:\Documents and Settings\jdhr.CAMPEON\Desktop\MiniGrid\GridAwarenessMDE\GridAwarenessMDE-DA\Resources\MachineIcon.png"/>
          <p:cNvPicPr>
            <a:picLocks noChangeAspect="1" noChangeArrowheads="1"/>
          </p:cNvPicPr>
          <p:nvPr/>
        </p:nvPicPr>
        <p:blipFill>
          <a:blip r:embed="rId8"/>
          <a:srcRect/>
          <a:stretch>
            <a:fillRect/>
          </a:stretch>
        </p:blipFill>
        <p:spPr bwMode="auto">
          <a:xfrm>
            <a:off x="5928695" y="3663206"/>
            <a:ext cx="747840" cy="747840"/>
          </a:xfrm>
          <a:prstGeom prst="rect">
            <a:avLst/>
          </a:prstGeom>
          <a:noFill/>
        </p:spPr>
      </p:pic>
      <p:pic>
        <p:nvPicPr>
          <p:cNvPr id="21" name="Picture 8" descr="C:\Documents and Settings\jdhr.CAMPEON\Desktop\MiniGrid\GridAwarenessMDE\GridAwarenessMDE-DA\Resources\MachineIcon.png"/>
          <p:cNvPicPr>
            <a:picLocks noChangeAspect="1" noChangeArrowheads="1"/>
          </p:cNvPicPr>
          <p:nvPr/>
        </p:nvPicPr>
        <p:blipFill>
          <a:blip r:embed="rId8"/>
          <a:srcRect/>
          <a:stretch>
            <a:fillRect/>
          </a:stretch>
        </p:blipFill>
        <p:spPr bwMode="auto">
          <a:xfrm>
            <a:off x="5014126" y="4888282"/>
            <a:ext cx="747840" cy="747840"/>
          </a:xfrm>
          <a:prstGeom prst="rect">
            <a:avLst/>
          </a:prstGeom>
          <a:noFill/>
        </p:spPr>
      </p:pic>
      <p:sp>
        <p:nvSpPr>
          <p:cNvPr id="22" name="Rounded Rectangle 21"/>
          <p:cNvSpPr/>
          <p:nvPr/>
        </p:nvSpPr>
        <p:spPr>
          <a:xfrm>
            <a:off x="2743945" y="173812"/>
            <a:ext cx="675926" cy="734908"/>
          </a:xfrm>
          <a:prstGeom prst="roundRect">
            <a:avLst/>
          </a:prstGeom>
          <a:noFill/>
          <a:ln w="57150">
            <a:solidFill>
              <a:schemeClr val="bg2">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da-DK"/>
          </a:p>
        </p:txBody>
      </p:sp>
      <p:pic>
        <p:nvPicPr>
          <p:cNvPr id="1033" name="Picture 9" descr="C:\Documents and Settings\jdhr.CAMPEON\Desktop\MiniGrid\GridAwarenessMDE\GridAwarenessMDE-DA\Resources\MachineIconGray.png"/>
          <p:cNvPicPr>
            <a:picLocks noChangeAspect="1" noChangeArrowheads="1"/>
          </p:cNvPicPr>
          <p:nvPr/>
        </p:nvPicPr>
        <p:blipFill>
          <a:blip r:embed="rId9"/>
          <a:srcRect/>
          <a:stretch>
            <a:fillRect/>
          </a:stretch>
        </p:blipFill>
        <p:spPr bwMode="auto">
          <a:xfrm>
            <a:off x="4640206" y="2896015"/>
            <a:ext cx="747840" cy="747838"/>
          </a:xfrm>
          <a:prstGeom prst="rect">
            <a:avLst/>
          </a:prstGeom>
          <a:noFill/>
        </p:spPr>
      </p:pic>
      <p:pic>
        <p:nvPicPr>
          <p:cNvPr id="1034" name="Picture 10"/>
          <p:cNvPicPr>
            <a:picLocks noChangeAspect="1" noChangeArrowheads="1"/>
          </p:cNvPicPr>
          <p:nvPr/>
        </p:nvPicPr>
        <p:blipFill>
          <a:blip r:embed="rId10"/>
          <a:srcRect/>
          <a:stretch>
            <a:fillRect/>
          </a:stretch>
        </p:blipFill>
        <p:spPr bwMode="auto">
          <a:xfrm>
            <a:off x="1704624" y="2611391"/>
            <a:ext cx="944628" cy="3167278"/>
          </a:xfrm>
          <a:prstGeom prst="rect">
            <a:avLst/>
          </a:prstGeom>
          <a:noFill/>
          <a:ln w="9525">
            <a:noFill/>
            <a:miter lim="800000"/>
            <a:headEnd/>
            <a:tailEnd/>
          </a:ln>
        </p:spPr>
      </p:pic>
      <p:sp>
        <p:nvSpPr>
          <p:cNvPr id="29" name="Rectangle 28"/>
          <p:cNvSpPr/>
          <p:nvPr/>
        </p:nvSpPr>
        <p:spPr>
          <a:xfrm>
            <a:off x="2965153" y="2896015"/>
            <a:ext cx="846450" cy="369332"/>
          </a:xfrm>
          <a:prstGeom prst="rect">
            <a:avLst/>
          </a:prstGeom>
        </p:spPr>
        <p:txBody>
          <a:bodyPr wrap="none">
            <a:spAutoFit/>
          </a:bodyPr>
          <a:lstStyle/>
          <a:p>
            <a:r>
              <a:rPr lang="da-DK" b="1" dirty="0" err="1" smtClean="0"/>
              <a:t>folding</a:t>
            </a:r>
            <a:endParaRPr lang="da-DK" b="1" dirty="0"/>
          </a:p>
        </p:txBody>
      </p:sp>
      <p:sp>
        <p:nvSpPr>
          <p:cNvPr id="30" name="Rectangle 29"/>
          <p:cNvSpPr/>
          <p:nvPr/>
        </p:nvSpPr>
        <p:spPr>
          <a:xfrm>
            <a:off x="2965153" y="5067138"/>
            <a:ext cx="885179" cy="369332"/>
          </a:xfrm>
          <a:prstGeom prst="rect">
            <a:avLst/>
          </a:prstGeom>
        </p:spPr>
        <p:txBody>
          <a:bodyPr wrap="none">
            <a:spAutoFit/>
          </a:bodyPr>
          <a:lstStyle/>
          <a:p>
            <a:r>
              <a:rPr lang="da-DK" b="1" dirty="0" err="1" smtClean="0"/>
              <a:t>biology</a:t>
            </a:r>
            <a:endParaRPr lang="da-DK" b="1" dirty="0"/>
          </a:p>
        </p:txBody>
      </p:sp>
      <p:sp>
        <p:nvSpPr>
          <p:cNvPr id="31" name="Rectangle 30"/>
          <p:cNvSpPr/>
          <p:nvPr/>
        </p:nvSpPr>
        <p:spPr>
          <a:xfrm>
            <a:off x="6021152" y="2711349"/>
            <a:ext cx="997966" cy="369332"/>
          </a:xfrm>
          <a:prstGeom prst="rect">
            <a:avLst/>
          </a:prstGeom>
        </p:spPr>
        <p:txBody>
          <a:bodyPr wrap="none">
            <a:spAutoFit/>
          </a:bodyPr>
          <a:lstStyle/>
          <a:p>
            <a:r>
              <a:rPr lang="da-DK" b="1" dirty="0" smtClean="0"/>
              <a:t>research</a:t>
            </a:r>
            <a:endParaRPr lang="da-DK" b="1" dirty="0"/>
          </a:p>
        </p:txBody>
      </p:sp>
      <p:sp>
        <p:nvSpPr>
          <p:cNvPr id="32" name="Rectangle 31"/>
          <p:cNvSpPr/>
          <p:nvPr/>
        </p:nvSpPr>
        <p:spPr>
          <a:xfrm>
            <a:off x="4205236" y="3700060"/>
            <a:ext cx="622286" cy="369332"/>
          </a:xfrm>
          <a:prstGeom prst="rect">
            <a:avLst/>
          </a:prstGeom>
        </p:spPr>
        <p:txBody>
          <a:bodyPr wrap="none">
            <a:spAutoFit/>
          </a:bodyPr>
          <a:lstStyle/>
          <a:p>
            <a:r>
              <a:rPr lang="da-DK" b="1" dirty="0" smtClean="0"/>
              <a:t>DNA</a:t>
            </a:r>
            <a:endParaRPr lang="da-DK" b="1" dirty="0"/>
          </a:p>
        </p:txBody>
      </p:sp>
      <p:pic>
        <p:nvPicPr>
          <p:cNvPr id="1035" name="Picture 11"/>
          <p:cNvPicPr>
            <a:picLocks noChangeAspect="1" noChangeArrowheads="1"/>
          </p:cNvPicPr>
          <p:nvPr/>
        </p:nvPicPr>
        <p:blipFill>
          <a:blip r:embed="rId11"/>
          <a:srcRect/>
          <a:stretch>
            <a:fillRect/>
          </a:stretch>
        </p:blipFill>
        <p:spPr bwMode="auto">
          <a:xfrm>
            <a:off x="5557473" y="4730812"/>
            <a:ext cx="2381250" cy="1971675"/>
          </a:xfrm>
          <a:prstGeom prst="rect">
            <a:avLst/>
          </a:prstGeom>
          <a:noFill/>
          <a:ln w="9525">
            <a:noFill/>
            <a:miter lim="800000"/>
            <a:headEnd/>
            <a:tailEnd/>
          </a:ln>
        </p:spPr>
      </p:pic>
      <p:pic>
        <p:nvPicPr>
          <p:cNvPr id="1036" name="Picture 12" descr="C:\Documents and Settings\jdhr.CAMPEON\Desktop\GridOrbit Deployment\TagCloud Demo Kit\GridAwarenessMDE-DA - TagCloud\Pictures\aid@mb.au.dk.JPG"/>
          <p:cNvPicPr>
            <a:picLocks noChangeAspect="1" noChangeArrowheads="1"/>
          </p:cNvPicPr>
          <p:nvPr/>
        </p:nvPicPr>
        <p:blipFill>
          <a:blip r:embed="rId12"/>
          <a:srcRect/>
          <a:stretch>
            <a:fillRect/>
          </a:stretch>
        </p:blipFill>
        <p:spPr bwMode="auto">
          <a:xfrm>
            <a:off x="5006714" y="3202287"/>
            <a:ext cx="381332" cy="497773"/>
          </a:xfrm>
          <a:prstGeom prst="rect">
            <a:avLst/>
          </a:prstGeom>
          <a:noFill/>
        </p:spPr>
      </p:pic>
      <p:pic>
        <p:nvPicPr>
          <p:cNvPr id="1037" name="Picture 13" descr="C:\Documents and Settings\jdhr.CAMPEON\Desktop\GridOrbit Deployment\TagCloud Demo Kit\GridAwarenessMDE-DA - TagCloud\Pictures\ckm@mb.au.dk.JPG"/>
          <p:cNvPicPr>
            <a:picLocks noChangeAspect="1" noChangeArrowheads="1"/>
          </p:cNvPicPr>
          <p:nvPr/>
        </p:nvPicPr>
        <p:blipFill>
          <a:blip r:embed="rId13"/>
          <a:srcRect/>
          <a:stretch>
            <a:fillRect/>
          </a:stretch>
        </p:blipFill>
        <p:spPr bwMode="auto">
          <a:xfrm>
            <a:off x="3413204" y="4172320"/>
            <a:ext cx="380587" cy="496800"/>
          </a:xfrm>
          <a:prstGeom prst="rect">
            <a:avLst/>
          </a:prstGeom>
          <a:noFill/>
        </p:spPr>
      </p:pic>
      <p:pic>
        <p:nvPicPr>
          <p:cNvPr id="2" name="Picture 2"/>
          <p:cNvPicPr>
            <a:picLocks noChangeAspect="1" noChangeArrowheads="1"/>
          </p:cNvPicPr>
          <p:nvPr/>
        </p:nvPicPr>
        <p:blipFill>
          <a:blip r:embed="rId14"/>
          <a:srcRect/>
          <a:stretch>
            <a:fillRect/>
          </a:stretch>
        </p:blipFill>
        <p:spPr bwMode="auto">
          <a:xfrm>
            <a:off x="1747021" y="3140582"/>
            <a:ext cx="774000" cy="176914"/>
          </a:xfrm>
          <a:prstGeom prst="rect">
            <a:avLst/>
          </a:prstGeom>
          <a:noFill/>
          <a:ln w="9525">
            <a:noFill/>
            <a:miter lim="800000"/>
            <a:headEnd/>
            <a:tailEnd/>
          </a:ln>
        </p:spPr>
      </p:pic>
      <p:pic>
        <p:nvPicPr>
          <p:cNvPr id="33" name="Picture 2"/>
          <p:cNvPicPr>
            <a:picLocks noChangeAspect="1" noChangeArrowheads="1"/>
          </p:cNvPicPr>
          <p:nvPr/>
        </p:nvPicPr>
        <p:blipFill>
          <a:blip r:embed="rId14"/>
          <a:srcRect/>
          <a:stretch>
            <a:fillRect/>
          </a:stretch>
        </p:blipFill>
        <p:spPr bwMode="auto">
          <a:xfrm>
            <a:off x="1747021" y="3347751"/>
            <a:ext cx="774000" cy="176914"/>
          </a:xfrm>
          <a:prstGeom prst="rect">
            <a:avLst/>
          </a:prstGeom>
          <a:noFill/>
          <a:ln w="9525">
            <a:noFill/>
            <a:miter lim="800000"/>
            <a:headEnd/>
            <a:tailEnd/>
          </a:ln>
        </p:spPr>
      </p:pic>
      <p:pic>
        <p:nvPicPr>
          <p:cNvPr id="34" name="Picture 2"/>
          <p:cNvPicPr>
            <a:picLocks noChangeAspect="1" noChangeArrowheads="1"/>
          </p:cNvPicPr>
          <p:nvPr/>
        </p:nvPicPr>
        <p:blipFill>
          <a:blip r:embed="rId14"/>
          <a:srcRect/>
          <a:stretch>
            <a:fillRect/>
          </a:stretch>
        </p:blipFill>
        <p:spPr bwMode="auto">
          <a:xfrm>
            <a:off x="1747021" y="3555396"/>
            <a:ext cx="774000" cy="176914"/>
          </a:xfrm>
          <a:prstGeom prst="rect">
            <a:avLst/>
          </a:prstGeom>
          <a:noFill/>
          <a:ln w="9525">
            <a:noFill/>
            <a:miter lim="800000"/>
            <a:headEnd/>
            <a:tailEnd/>
          </a:ln>
        </p:spPr>
      </p:pic>
      <p:pic>
        <p:nvPicPr>
          <p:cNvPr id="35" name="Picture 2"/>
          <p:cNvPicPr>
            <a:picLocks noChangeAspect="1" noChangeArrowheads="1"/>
          </p:cNvPicPr>
          <p:nvPr/>
        </p:nvPicPr>
        <p:blipFill>
          <a:blip r:embed="rId14"/>
          <a:srcRect/>
          <a:stretch>
            <a:fillRect/>
          </a:stretch>
        </p:blipFill>
        <p:spPr bwMode="auto">
          <a:xfrm>
            <a:off x="1747021" y="3764049"/>
            <a:ext cx="774000" cy="176914"/>
          </a:xfrm>
          <a:prstGeom prst="rect">
            <a:avLst/>
          </a:prstGeom>
          <a:noFill/>
          <a:ln w="9525">
            <a:noFill/>
            <a:miter lim="800000"/>
            <a:headEnd/>
            <a:tailEnd/>
          </a:ln>
        </p:spPr>
      </p:pic>
    </p:spTree>
    <p:extLst>
      <p:ext uri="{BB962C8B-B14F-4D97-AF65-F5344CB8AC3E}">
        <p14:creationId xmlns:p14="http://schemas.microsoft.com/office/powerpoint/2010/main" val="6880329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32"/>
                                        </p:tgtEl>
                                        <p:attrNameLst>
                                          <p:attrName>style.visibility</p:attrName>
                                        </p:attrNameLst>
                                      </p:cBhvr>
                                      <p:to>
                                        <p:strVal val="visible"/>
                                      </p:to>
                                    </p:set>
                                    <p:animEffect transition="in" filter="fade">
                                      <p:cBhvr>
                                        <p:cTn id="10" dur="500"/>
                                        <p:tgtEl>
                                          <p:spTgt spid="10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33"/>
                                        </p:tgtEl>
                                        <p:attrNameLst>
                                          <p:attrName>style.visibility</p:attrName>
                                        </p:attrNameLst>
                                      </p:cBhvr>
                                      <p:to>
                                        <p:strVal val="visible"/>
                                      </p:to>
                                    </p:set>
                                    <p:anim calcmode="lin" valueType="num">
                                      <p:cBhvr additive="base">
                                        <p:cTn id="37" dur="1000" fill="hold"/>
                                        <p:tgtEl>
                                          <p:spTgt spid="1033"/>
                                        </p:tgtEl>
                                        <p:attrNameLst>
                                          <p:attrName>ppt_x</p:attrName>
                                        </p:attrNameLst>
                                      </p:cBhvr>
                                      <p:tavLst>
                                        <p:tav tm="0">
                                          <p:val>
                                            <p:strVal val="1+#ppt_w/2"/>
                                          </p:val>
                                        </p:tav>
                                        <p:tav tm="100000">
                                          <p:val>
                                            <p:strVal val="#ppt_x"/>
                                          </p:val>
                                        </p:tav>
                                      </p:tavLst>
                                    </p:anim>
                                    <p:anim calcmode="lin" valueType="num">
                                      <p:cBhvr additive="base">
                                        <p:cTn id="38" dur="1000" fill="hold"/>
                                        <p:tgtEl>
                                          <p:spTgt spid="1033"/>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32"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circle(out)">
                                      <p:cBhvr>
                                        <p:cTn id="54" dur="1000"/>
                                        <p:tgtEl>
                                          <p:spTgt spid="25"/>
                                        </p:tgtEl>
                                      </p:cBhvr>
                                    </p:animEffect>
                                  </p:childTnLst>
                                </p:cTn>
                              </p:par>
                              <p:par>
                                <p:cTn id="55" presetID="6" presetClass="entr" presetSubtype="3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circle(out)">
                                      <p:cBhvr>
                                        <p:cTn id="57" dur="1000"/>
                                        <p:tgtEl>
                                          <p:spTgt spid="26"/>
                                        </p:tgtEl>
                                      </p:cBhvr>
                                    </p:animEffect>
                                  </p:childTnLst>
                                </p:cTn>
                              </p:par>
                            </p:childTnLst>
                          </p:cTn>
                        </p:par>
                        <p:par>
                          <p:cTn id="58" fill="hold">
                            <p:stCondLst>
                              <p:cond delay="1000"/>
                            </p:stCondLst>
                            <p:childTnLst>
                              <p:par>
                                <p:cTn id="59" presetID="6" presetClass="entr" presetSubtype="32"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circle(out)">
                                      <p:cBhvr>
                                        <p:cTn id="61" dur="500"/>
                                        <p:tgtEl>
                                          <p:spTgt spid="27"/>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8" fill="hold" nodeType="clickEffect">
                                  <p:stCondLst>
                                    <p:cond delay="0"/>
                                  </p:stCondLst>
                                  <p:childTnLst>
                                    <p:set>
                                      <p:cBhvr>
                                        <p:cTn id="65" dur="1" fill="hold">
                                          <p:stCondLst>
                                            <p:cond delay="0"/>
                                          </p:stCondLst>
                                        </p:cTn>
                                        <p:tgtEl>
                                          <p:spTgt spid="1035"/>
                                        </p:tgtEl>
                                        <p:attrNameLst>
                                          <p:attrName>style.visibility</p:attrName>
                                        </p:attrNameLst>
                                      </p:cBhvr>
                                      <p:to>
                                        <p:strVal val="visible"/>
                                      </p:to>
                                    </p:set>
                                    <p:animEffect transition="in" filter="slide(fromLeft)">
                                      <p:cBhvr>
                                        <p:cTn id="66" dur="500"/>
                                        <p:tgtEl>
                                          <p:spTgt spid="1035"/>
                                        </p:tgtEl>
                                      </p:cBhvr>
                                    </p:animEffect>
                                  </p:childTnLst>
                                </p:cTn>
                              </p:par>
                            </p:childTnLst>
                          </p:cTn>
                        </p:par>
                      </p:childTnLst>
                    </p:cTn>
                  </p:par>
                  <p:par>
                    <p:cTn id="67" fill="hold">
                      <p:stCondLst>
                        <p:cond delay="indefinite"/>
                      </p:stCondLst>
                      <p:childTnLst>
                        <p:par>
                          <p:cTn id="68" fill="hold">
                            <p:stCondLst>
                              <p:cond delay="0"/>
                            </p:stCondLst>
                            <p:childTnLst>
                              <p:par>
                                <p:cTn id="69" presetID="6" presetClass="exit" presetSubtype="16" fill="hold" grpId="1" nodeType="clickEffect">
                                  <p:stCondLst>
                                    <p:cond delay="0"/>
                                  </p:stCondLst>
                                  <p:childTnLst>
                                    <p:animEffect transition="out" filter="circle(in)">
                                      <p:cBhvr>
                                        <p:cTn id="70" dur="500"/>
                                        <p:tgtEl>
                                          <p:spTgt spid="25"/>
                                        </p:tgtEl>
                                      </p:cBhvr>
                                    </p:animEffect>
                                    <p:set>
                                      <p:cBhvr>
                                        <p:cTn id="71" dur="1" fill="hold">
                                          <p:stCondLst>
                                            <p:cond delay="499"/>
                                          </p:stCondLst>
                                        </p:cTn>
                                        <p:tgtEl>
                                          <p:spTgt spid="25"/>
                                        </p:tgtEl>
                                        <p:attrNameLst>
                                          <p:attrName>style.visibility</p:attrName>
                                        </p:attrNameLst>
                                      </p:cBhvr>
                                      <p:to>
                                        <p:strVal val="hidden"/>
                                      </p:to>
                                    </p:set>
                                  </p:childTnLst>
                                </p:cTn>
                              </p:par>
                              <p:par>
                                <p:cTn id="72" presetID="6" presetClass="exit" presetSubtype="16" fill="hold" grpId="1" nodeType="withEffect">
                                  <p:stCondLst>
                                    <p:cond delay="0"/>
                                  </p:stCondLst>
                                  <p:childTnLst>
                                    <p:animEffect transition="out" filter="circle(in)">
                                      <p:cBhvr>
                                        <p:cTn id="73" dur="500"/>
                                        <p:tgtEl>
                                          <p:spTgt spid="24"/>
                                        </p:tgtEl>
                                      </p:cBhvr>
                                    </p:animEffect>
                                    <p:set>
                                      <p:cBhvr>
                                        <p:cTn id="74" dur="1" fill="hold">
                                          <p:stCondLst>
                                            <p:cond delay="499"/>
                                          </p:stCondLst>
                                        </p:cTn>
                                        <p:tgtEl>
                                          <p:spTgt spid="24"/>
                                        </p:tgtEl>
                                        <p:attrNameLst>
                                          <p:attrName>style.visibility</p:attrName>
                                        </p:attrNameLst>
                                      </p:cBhvr>
                                      <p:to>
                                        <p:strVal val="hidden"/>
                                      </p:to>
                                    </p:set>
                                  </p:childTnLst>
                                </p:cTn>
                              </p:par>
                              <p:par>
                                <p:cTn id="75" presetID="6" presetClass="exit" presetSubtype="16" fill="hold" grpId="1" nodeType="withEffect">
                                  <p:stCondLst>
                                    <p:cond delay="0"/>
                                  </p:stCondLst>
                                  <p:childTnLst>
                                    <p:animEffect transition="out" filter="circle(in)">
                                      <p:cBhvr>
                                        <p:cTn id="76" dur="500"/>
                                        <p:tgtEl>
                                          <p:spTgt spid="27"/>
                                        </p:tgtEl>
                                      </p:cBhvr>
                                    </p:animEffect>
                                    <p:set>
                                      <p:cBhvr>
                                        <p:cTn id="77" dur="1" fill="hold">
                                          <p:stCondLst>
                                            <p:cond delay="499"/>
                                          </p:stCondLst>
                                        </p:cTn>
                                        <p:tgtEl>
                                          <p:spTgt spid="27"/>
                                        </p:tgtEl>
                                        <p:attrNameLst>
                                          <p:attrName>style.visibility</p:attrName>
                                        </p:attrNameLst>
                                      </p:cBhvr>
                                      <p:to>
                                        <p:strVal val="hidden"/>
                                      </p:to>
                                    </p:set>
                                  </p:childTnLst>
                                </p:cTn>
                              </p:par>
                              <p:par>
                                <p:cTn id="78" presetID="6" presetClass="exit" presetSubtype="16" fill="hold" grpId="1" nodeType="withEffect">
                                  <p:stCondLst>
                                    <p:cond delay="0"/>
                                  </p:stCondLst>
                                  <p:childTnLst>
                                    <p:animEffect transition="out" filter="circle(in)">
                                      <p:cBhvr>
                                        <p:cTn id="79" dur="500"/>
                                        <p:tgtEl>
                                          <p:spTgt spid="26"/>
                                        </p:tgtEl>
                                      </p:cBhvr>
                                    </p:animEffect>
                                    <p:set>
                                      <p:cBhvr>
                                        <p:cTn id="80" dur="1" fill="hold">
                                          <p:stCondLst>
                                            <p:cond delay="499"/>
                                          </p:stCondLst>
                                        </p:cTn>
                                        <p:tgtEl>
                                          <p:spTgt spid="26"/>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1035"/>
                                        </p:tgtEl>
                                      </p:cBhvr>
                                    </p:animEffect>
                                    <p:set>
                                      <p:cBhvr>
                                        <p:cTn id="83" dur="1" fill="hold">
                                          <p:stCondLst>
                                            <p:cond delay="499"/>
                                          </p:stCondLst>
                                        </p:cTn>
                                        <p:tgtEl>
                                          <p:spTgt spid="1035"/>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037"/>
                                        </p:tgtEl>
                                        <p:attrNameLst>
                                          <p:attrName>style.visibility</p:attrName>
                                        </p:attrNameLst>
                                      </p:cBhvr>
                                      <p:to>
                                        <p:strVal val="visible"/>
                                      </p:to>
                                    </p:set>
                                    <p:animEffect transition="in" filter="fade">
                                      <p:cBhvr>
                                        <p:cTn id="88" dur="500"/>
                                        <p:tgtEl>
                                          <p:spTgt spid="1037"/>
                                        </p:tgtEl>
                                      </p:cBhvr>
                                    </p:animEffect>
                                  </p:childTnLst>
                                </p:cTn>
                              </p:par>
                              <p:par>
                                <p:cTn id="89" presetID="10" presetClass="entr" presetSubtype="0" fill="hold" nodeType="withEffect">
                                  <p:stCondLst>
                                    <p:cond delay="0"/>
                                  </p:stCondLst>
                                  <p:childTnLst>
                                    <p:set>
                                      <p:cBhvr>
                                        <p:cTn id="90" dur="1" fill="hold">
                                          <p:stCondLst>
                                            <p:cond delay="0"/>
                                          </p:stCondLst>
                                        </p:cTn>
                                        <p:tgtEl>
                                          <p:spTgt spid="1036"/>
                                        </p:tgtEl>
                                        <p:attrNameLst>
                                          <p:attrName>style.visibility</p:attrName>
                                        </p:attrNameLst>
                                      </p:cBhvr>
                                      <p:to>
                                        <p:strVal val="visible"/>
                                      </p:to>
                                    </p:set>
                                    <p:animEffect transition="in" filter="fade">
                                      <p:cBhvr>
                                        <p:cTn id="91" dur="500"/>
                                        <p:tgtEl>
                                          <p:spTgt spid="1036"/>
                                        </p:tgtEl>
                                      </p:cBhvr>
                                    </p:animEffect>
                                  </p:childTnLst>
                                </p:cTn>
                              </p:par>
                            </p:childTnLst>
                          </p:cTn>
                        </p:par>
                      </p:childTnLst>
                    </p:cTn>
                  </p:par>
                  <p:par>
                    <p:cTn id="92" fill="hold">
                      <p:stCondLst>
                        <p:cond delay="indefinite"/>
                      </p:stCondLst>
                      <p:childTnLst>
                        <p:par>
                          <p:cTn id="93" fill="hold">
                            <p:stCondLst>
                              <p:cond delay="0"/>
                            </p:stCondLst>
                            <p:childTnLst>
                              <p:par>
                                <p:cTn id="94" presetID="12" presetClass="entr" presetSubtype="8" fill="hold" nodeType="clickEffect">
                                  <p:stCondLst>
                                    <p:cond delay="0"/>
                                  </p:stCondLst>
                                  <p:childTnLst>
                                    <p:set>
                                      <p:cBhvr>
                                        <p:cTn id="95" dur="1" fill="hold">
                                          <p:stCondLst>
                                            <p:cond delay="0"/>
                                          </p:stCondLst>
                                        </p:cTn>
                                        <p:tgtEl>
                                          <p:spTgt spid="1034"/>
                                        </p:tgtEl>
                                        <p:attrNameLst>
                                          <p:attrName>style.visibility</p:attrName>
                                        </p:attrNameLst>
                                      </p:cBhvr>
                                      <p:to>
                                        <p:strVal val="visible"/>
                                      </p:to>
                                    </p:set>
                                    <p:animEffect transition="in" filter="slide(fromLeft)">
                                      <p:cBhvr>
                                        <p:cTn id="96" dur="500"/>
                                        <p:tgtEl>
                                          <p:spTgt spid="1034"/>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childTnLst>
                          </p:cTn>
                        </p:par>
                        <p:par>
                          <p:cTn id="101" fill="hold">
                            <p:stCondLst>
                              <p:cond delay="0"/>
                            </p:stCondLst>
                            <p:childTnLst>
                              <p:par>
                                <p:cTn id="102" presetID="1" presetClass="entr" presetSubtype="0" fill="hold" grpId="0" nodeType="afterEffect">
                                  <p:stCondLst>
                                    <p:cond delay="100"/>
                                  </p:stCondLst>
                                  <p:childTnLst>
                                    <p:set>
                                      <p:cBhvr>
                                        <p:cTn id="103" dur="1" fill="hold">
                                          <p:stCondLst>
                                            <p:cond delay="0"/>
                                          </p:stCondLst>
                                        </p:cTn>
                                        <p:tgtEl>
                                          <p:spTgt spid="30"/>
                                        </p:tgtEl>
                                        <p:attrNameLst>
                                          <p:attrName>style.visibility</p:attrName>
                                        </p:attrNameLst>
                                      </p:cBhvr>
                                      <p:to>
                                        <p:strVal val="visible"/>
                                      </p:to>
                                    </p:set>
                                  </p:childTnLst>
                                </p:cTn>
                              </p:par>
                            </p:childTnLst>
                          </p:cTn>
                        </p:par>
                        <p:par>
                          <p:cTn id="104" fill="hold">
                            <p:stCondLst>
                              <p:cond delay="100"/>
                            </p:stCondLst>
                            <p:childTnLst>
                              <p:par>
                                <p:cTn id="105" presetID="1" presetClass="entr" presetSubtype="0" fill="hold" grpId="0" nodeType="afterEffect">
                                  <p:stCondLst>
                                    <p:cond delay="100"/>
                                  </p:stCondLst>
                                  <p:childTnLst>
                                    <p:set>
                                      <p:cBhvr>
                                        <p:cTn id="106" dur="1" fill="hold">
                                          <p:stCondLst>
                                            <p:cond delay="0"/>
                                          </p:stCondLst>
                                        </p:cTn>
                                        <p:tgtEl>
                                          <p:spTgt spid="32"/>
                                        </p:tgtEl>
                                        <p:attrNameLst>
                                          <p:attrName>style.visibility</p:attrName>
                                        </p:attrNameLst>
                                      </p:cBhvr>
                                      <p:to>
                                        <p:strVal val="visible"/>
                                      </p:to>
                                    </p:set>
                                  </p:childTnLst>
                                </p:cTn>
                              </p:par>
                            </p:childTnLst>
                          </p:cTn>
                        </p:par>
                        <p:par>
                          <p:cTn id="107" fill="hold">
                            <p:stCondLst>
                              <p:cond delay="200"/>
                            </p:stCondLst>
                            <p:childTnLst>
                              <p:par>
                                <p:cTn id="108" presetID="1" presetClass="entr" presetSubtype="0" fill="hold" grpId="0" nodeType="afterEffect">
                                  <p:stCondLst>
                                    <p:cond delay="100"/>
                                  </p:stCondLst>
                                  <p:childTnLst>
                                    <p:set>
                                      <p:cBhvr>
                                        <p:cTn id="109" dur="1" fill="hold">
                                          <p:stCondLst>
                                            <p:cond delay="0"/>
                                          </p:stCondLst>
                                        </p:cTn>
                                        <p:tgtEl>
                                          <p:spTgt spid="31"/>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2"/>
                                        </p:tgtEl>
                                        <p:attrNameLst>
                                          <p:attrName>style.visibility</p:attrName>
                                        </p:attrNameLst>
                                      </p:cBhvr>
                                      <p:to>
                                        <p:strVal val="visible"/>
                                      </p:to>
                                    </p:set>
                                    <p:anim calcmode="lin" valueType="num">
                                      <p:cBhvr additive="base">
                                        <p:cTn id="114" dur="500" fill="hold"/>
                                        <p:tgtEl>
                                          <p:spTgt spid="2"/>
                                        </p:tgtEl>
                                        <p:attrNameLst>
                                          <p:attrName>ppt_x</p:attrName>
                                        </p:attrNameLst>
                                      </p:cBhvr>
                                      <p:tavLst>
                                        <p:tav tm="0">
                                          <p:val>
                                            <p:strVal val="#ppt_x"/>
                                          </p:val>
                                        </p:tav>
                                        <p:tav tm="100000">
                                          <p:val>
                                            <p:strVal val="#ppt_x"/>
                                          </p:val>
                                        </p:tav>
                                      </p:tavLst>
                                    </p:anim>
                                    <p:anim calcmode="lin" valueType="num">
                                      <p:cBhvr additive="base">
                                        <p:cTn id="115" dur="500" fill="hold"/>
                                        <p:tgtEl>
                                          <p:spTgt spid="2"/>
                                        </p:tgtEl>
                                        <p:attrNameLst>
                                          <p:attrName>ppt_y</p:attrName>
                                        </p:attrNameLst>
                                      </p:cBhvr>
                                      <p:tavLst>
                                        <p:tav tm="0">
                                          <p:val>
                                            <p:strVal val="1+#ppt_h/2"/>
                                          </p:val>
                                        </p:tav>
                                        <p:tav tm="100000">
                                          <p:val>
                                            <p:strVal val="#ppt_y"/>
                                          </p:val>
                                        </p:tav>
                                      </p:tavLst>
                                    </p:anim>
                                  </p:childTnLst>
                                </p:cTn>
                              </p:par>
                            </p:childTnLst>
                          </p:cTn>
                        </p:par>
                        <p:par>
                          <p:cTn id="116" fill="hold">
                            <p:stCondLst>
                              <p:cond delay="500"/>
                            </p:stCondLst>
                            <p:childTnLst>
                              <p:par>
                                <p:cTn id="117" presetID="2" presetClass="entr" presetSubtype="4" fill="hold" nodeType="afterEffect">
                                  <p:stCondLst>
                                    <p:cond delay="0"/>
                                  </p:stCondLst>
                                  <p:childTnLst>
                                    <p:set>
                                      <p:cBhvr>
                                        <p:cTn id="118" dur="1" fill="hold">
                                          <p:stCondLst>
                                            <p:cond delay="0"/>
                                          </p:stCondLst>
                                        </p:cTn>
                                        <p:tgtEl>
                                          <p:spTgt spid="33"/>
                                        </p:tgtEl>
                                        <p:attrNameLst>
                                          <p:attrName>style.visibility</p:attrName>
                                        </p:attrNameLst>
                                      </p:cBhvr>
                                      <p:to>
                                        <p:strVal val="visible"/>
                                      </p:to>
                                    </p:set>
                                    <p:anim calcmode="lin" valueType="num">
                                      <p:cBhvr additive="base">
                                        <p:cTn id="119" dur="500" fill="hold"/>
                                        <p:tgtEl>
                                          <p:spTgt spid="33"/>
                                        </p:tgtEl>
                                        <p:attrNameLst>
                                          <p:attrName>ppt_x</p:attrName>
                                        </p:attrNameLst>
                                      </p:cBhvr>
                                      <p:tavLst>
                                        <p:tav tm="0">
                                          <p:val>
                                            <p:strVal val="#ppt_x"/>
                                          </p:val>
                                        </p:tav>
                                        <p:tav tm="100000">
                                          <p:val>
                                            <p:strVal val="#ppt_x"/>
                                          </p:val>
                                        </p:tav>
                                      </p:tavLst>
                                    </p:anim>
                                    <p:anim calcmode="lin" valueType="num">
                                      <p:cBhvr additive="base">
                                        <p:cTn id="120" dur="500" fill="hold"/>
                                        <p:tgtEl>
                                          <p:spTgt spid="33"/>
                                        </p:tgtEl>
                                        <p:attrNameLst>
                                          <p:attrName>ppt_y</p:attrName>
                                        </p:attrNameLst>
                                      </p:cBhvr>
                                      <p:tavLst>
                                        <p:tav tm="0">
                                          <p:val>
                                            <p:strVal val="1+#ppt_h/2"/>
                                          </p:val>
                                        </p:tav>
                                        <p:tav tm="100000">
                                          <p:val>
                                            <p:strVal val="#ppt_y"/>
                                          </p:val>
                                        </p:tav>
                                      </p:tavLst>
                                    </p:anim>
                                  </p:childTnLst>
                                </p:cTn>
                              </p:par>
                            </p:childTnLst>
                          </p:cTn>
                        </p:par>
                        <p:par>
                          <p:cTn id="121" fill="hold">
                            <p:stCondLst>
                              <p:cond delay="1000"/>
                            </p:stCondLst>
                            <p:childTnLst>
                              <p:par>
                                <p:cTn id="122" presetID="2" presetClass="entr" presetSubtype="4" fill="hold" nodeType="afterEffect">
                                  <p:stCondLst>
                                    <p:cond delay="0"/>
                                  </p:stCondLst>
                                  <p:childTnLst>
                                    <p:set>
                                      <p:cBhvr>
                                        <p:cTn id="123" dur="1" fill="hold">
                                          <p:stCondLst>
                                            <p:cond delay="0"/>
                                          </p:stCondLst>
                                        </p:cTn>
                                        <p:tgtEl>
                                          <p:spTgt spid="34"/>
                                        </p:tgtEl>
                                        <p:attrNameLst>
                                          <p:attrName>style.visibility</p:attrName>
                                        </p:attrNameLst>
                                      </p:cBhvr>
                                      <p:to>
                                        <p:strVal val="visible"/>
                                      </p:to>
                                    </p:set>
                                    <p:anim calcmode="lin" valueType="num">
                                      <p:cBhvr additive="base">
                                        <p:cTn id="124" dur="500" fill="hold"/>
                                        <p:tgtEl>
                                          <p:spTgt spid="34"/>
                                        </p:tgtEl>
                                        <p:attrNameLst>
                                          <p:attrName>ppt_x</p:attrName>
                                        </p:attrNameLst>
                                      </p:cBhvr>
                                      <p:tavLst>
                                        <p:tav tm="0">
                                          <p:val>
                                            <p:strVal val="#ppt_x"/>
                                          </p:val>
                                        </p:tav>
                                        <p:tav tm="100000">
                                          <p:val>
                                            <p:strVal val="#ppt_x"/>
                                          </p:val>
                                        </p:tav>
                                      </p:tavLst>
                                    </p:anim>
                                    <p:anim calcmode="lin" valueType="num">
                                      <p:cBhvr additive="base">
                                        <p:cTn id="125" dur="500" fill="hold"/>
                                        <p:tgtEl>
                                          <p:spTgt spid="34"/>
                                        </p:tgtEl>
                                        <p:attrNameLst>
                                          <p:attrName>ppt_y</p:attrName>
                                        </p:attrNameLst>
                                      </p:cBhvr>
                                      <p:tavLst>
                                        <p:tav tm="0">
                                          <p:val>
                                            <p:strVal val="1+#ppt_h/2"/>
                                          </p:val>
                                        </p:tav>
                                        <p:tav tm="100000">
                                          <p:val>
                                            <p:strVal val="#ppt_y"/>
                                          </p:val>
                                        </p:tav>
                                      </p:tavLst>
                                    </p:anim>
                                  </p:childTnLst>
                                </p:cTn>
                              </p:par>
                            </p:childTnLst>
                          </p:cTn>
                        </p:par>
                        <p:par>
                          <p:cTn id="126" fill="hold">
                            <p:stCondLst>
                              <p:cond delay="1500"/>
                            </p:stCondLst>
                            <p:childTnLst>
                              <p:par>
                                <p:cTn id="127" presetID="2" presetClass="entr" presetSubtype="4" fill="hold" nodeType="afterEffect">
                                  <p:stCondLst>
                                    <p:cond delay="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500" fill="hold"/>
                                        <p:tgtEl>
                                          <p:spTgt spid="35"/>
                                        </p:tgtEl>
                                        <p:attrNameLst>
                                          <p:attrName>ppt_x</p:attrName>
                                        </p:attrNameLst>
                                      </p:cBhvr>
                                      <p:tavLst>
                                        <p:tav tm="0">
                                          <p:val>
                                            <p:strVal val="#ppt_x"/>
                                          </p:val>
                                        </p:tav>
                                        <p:tav tm="100000">
                                          <p:val>
                                            <p:strVal val="#ppt_x"/>
                                          </p:val>
                                        </p:tav>
                                      </p:tavLst>
                                    </p:anim>
                                    <p:anim calcmode="lin" valueType="num">
                                      <p:cBhvr additive="base">
                                        <p:cTn id="130" dur="500" fill="hold"/>
                                        <p:tgtEl>
                                          <p:spTgt spid="35"/>
                                        </p:tgtEl>
                                        <p:attrNameLst>
                                          <p:attrName>ppt_y</p:attrName>
                                        </p:attrNameLst>
                                      </p:cBhvr>
                                      <p:tavLst>
                                        <p:tav tm="0">
                                          <p:val>
                                            <p:strVal val="1+#ppt_h/2"/>
                                          </p:val>
                                        </p:tav>
                                        <p:tav tm="100000">
                                          <p:val>
                                            <p:strVal val="#ppt_y"/>
                                          </p:val>
                                        </p:tav>
                                      </p:tavLst>
                                    </p:anim>
                                  </p:childTnLst>
                                </p:cTn>
                              </p:par>
                              <p:par>
                                <p:cTn id="131" presetID="4" presetClass="emph" presetSubtype="2" fill="hold" grpId="1" nodeType="withEffect">
                                  <p:stCondLst>
                                    <p:cond delay="0"/>
                                  </p:stCondLst>
                                  <p:childTnLst>
                                    <p:anim to="3" calcmode="lin" valueType="num">
                                      <p:cBhvr override="childStyle">
                                        <p:cTn id="132" dur="2000" fill="hold"/>
                                        <p:tgtEl>
                                          <p:spTgt spid="32"/>
                                        </p:tgtEl>
                                        <p:attrNameLst>
                                          <p:attrName>style.fontSize</p:attrName>
                                        </p:attrNameLst>
                                      </p:cBhvr>
                                    </p:anim>
                                  </p:childTnLst>
                                </p:cTn>
                              </p:par>
                              <p:par>
                                <p:cTn id="133" presetID="4" presetClass="emph" presetSubtype="2" fill="hold" grpId="1" nodeType="withEffect">
                                  <p:stCondLst>
                                    <p:cond delay="0"/>
                                  </p:stCondLst>
                                  <p:childTnLst>
                                    <p:anim to="1.5" calcmode="lin" valueType="num">
                                      <p:cBhvr override="childStyle">
                                        <p:cTn id="134" dur="2000" fill="hold"/>
                                        <p:tgtEl>
                                          <p:spTgt spid="30"/>
                                        </p:tgtEl>
                                        <p:attrNameLst>
                                          <p:attrName>style.fontSize</p:attrName>
                                        </p:attrNameLst>
                                      </p:cBhvr>
                                    </p:anim>
                                  </p:childTnLst>
                                </p:cTn>
                              </p:par>
                              <p:par>
                                <p:cTn id="135" presetID="4" presetClass="emph" presetSubtype="2" fill="hold" grpId="1" nodeType="withEffect">
                                  <p:stCondLst>
                                    <p:cond delay="0"/>
                                  </p:stCondLst>
                                  <p:childTnLst>
                                    <p:anim to="0.75" calcmode="lin" valueType="num">
                                      <p:cBhvr override="childStyle">
                                        <p:cTn id="136" dur="2000" fill="hold"/>
                                        <p:tgtEl>
                                          <p:spTgt spid="29"/>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6" grpId="0" animBg="1"/>
      <p:bldP spid="26" grpId="1" animBg="1"/>
      <p:bldP spid="25" grpId="0" animBg="1"/>
      <p:bldP spid="25" grpId="1" animBg="1"/>
      <p:bldP spid="24" grpId="0" animBg="1"/>
      <p:bldP spid="24" grpId="1" animBg="1"/>
      <p:bldP spid="23" grpId="0" animBg="1"/>
      <p:bldP spid="11" grpId="0" animBg="1"/>
      <p:bldP spid="12" grpId="0" animBg="1"/>
      <p:bldP spid="13" grpId="0" animBg="1"/>
      <p:bldP spid="14" grpId="0" animBg="1"/>
      <p:bldP spid="22" grpId="0" animBg="1"/>
      <p:bldP spid="29" grpId="0"/>
      <p:bldP spid="29" grpId="1"/>
      <p:bldP spid="30" grpId="0"/>
      <p:bldP spid="30" grpId="1"/>
      <p:bldP spid="31" grpId="0"/>
      <p:bldP spid="32" grpId="0"/>
      <p:bldP spid="32"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869718" y="2672286"/>
            <a:ext cx="6357982" cy="3929090"/>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Oval 22"/>
          <p:cNvSpPr/>
          <p:nvPr/>
        </p:nvSpPr>
        <p:spPr>
          <a:xfrm>
            <a:off x="869718" y="2672286"/>
            <a:ext cx="6357982" cy="392909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Oval 15"/>
          <p:cNvSpPr/>
          <p:nvPr/>
        </p:nvSpPr>
        <p:spPr>
          <a:xfrm>
            <a:off x="869718" y="2632871"/>
            <a:ext cx="4786346" cy="3071810"/>
          </a:xfrm>
          <a:prstGeom prst="ellipse">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Oval 23"/>
          <p:cNvSpPr/>
          <p:nvPr/>
        </p:nvSpPr>
        <p:spPr>
          <a:xfrm>
            <a:off x="869718" y="2632871"/>
            <a:ext cx="4786346" cy="30718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oup 21"/>
          <p:cNvGrpSpPr/>
          <p:nvPr/>
        </p:nvGrpSpPr>
        <p:grpSpPr>
          <a:xfrm rot="21226799">
            <a:off x="436552" y="4072465"/>
            <a:ext cx="5486400" cy="214314"/>
            <a:chOff x="3428992" y="1214422"/>
            <a:chExt cx="5486400" cy="214314"/>
          </a:xfrm>
          <a:scene3d>
            <a:camera prst="isometricOffAxis1Right"/>
            <a:lightRig rig="threePt" dir="t"/>
          </a:scene3d>
        </p:grpSpPr>
        <p:sp>
          <p:nvSpPr>
            <p:cNvPr id="18" name="Rectangle 17"/>
            <p:cNvSpPr/>
            <p:nvPr/>
          </p:nvSpPr>
          <p:spPr>
            <a:xfrm>
              <a:off x="3428992" y="1214422"/>
              <a:ext cx="5486400" cy="214314"/>
            </a:xfrm>
            <a:prstGeom prst="rect">
              <a:avLst/>
            </a:prstGeom>
            <a:sp3d extrusionH="190500"/>
          </p:spPr>
          <p:style>
            <a:lnRef idx="2">
              <a:schemeClr val="dk1"/>
            </a:lnRef>
            <a:fillRef idx="1">
              <a:schemeClr val="lt1"/>
            </a:fillRef>
            <a:effectRef idx="0">
              <a:schemeClr val="dk1"/>
            </a:effectRef>
            <a:fontRef idx="minor">
              <a:schemeClr val="dk1"/>
            </a:fontRef>
          </p:style>
          <p:txBody>
            <a:bodyPr rtlCol="0" anchor="ctr"/>
            <a:lstStyle/>
            <a:p>
              <a:pPr algn="ctr"/>
              <a:endParaRPr lang="da-DK"/>
            </a:p>
          </p:txBody>
        </p:sp>
        <p:sp>
          <p:nvSpPr>
            <p:cNvPr id="19" name="Rounded Rectangle 18"/>
            <p:cNvSpPr/>
            <p:nvPr/>
          </p:nvSpPr>
          <p:spPr>
            <a:xfrm>
              <a:off x="357186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ounded Rectangle 19"/>
            <p:cNvSpPr/>
            <p:nvPr/>
          </p:nvSpPr>
          <p:spPr>
            <a:xfrm>
              <a:off x="857252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ounded Rectangle 20"/>
            <p:cNvSpPr/>
            <p:nvPr/>
          </p:nvSpPr>
          <p:spPr>
            <a:xfrm>
              <a:off x="607219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7" name="Picture 2" descr="http://icons.iconarchive.com/icons/artua/dragon-soft/User-512x512.png"/>
          <p:cNvPicPr>
            <a:picLocks noChangeAspect="1" noChangeArrowheads="1"/>
          </p:cNvPicPr>
          <p:nvPr/>
        </p:nvPicPr>
        <p:blipFill>
          <a:blip r:embed="rId3" cstate="print"/>
          <a:srcRect/>
          <a:stretch>
            <a:fillRect/>
          </a:stretch>
        </p:blipFill>
        <p:spPr bwMode="auto">
          <a:xfrm>
            <a:off x="7727766" y="3847317"/>
            <a:ext cx="928694" cy="928694"/>
          </a:xfrm>
          <a:prstGeom prst="rect">
            <a:avLst/>
          </a:prstGeom>
          <a:noFill/>
        </p:spPr>
      </p:pic>
      <p:pic>
        <p:nvPicPr>
          <p:cNvPr id="44034" name="Picture 2"/>
          <p:cNvPicPr>
            <a:picLocks noChangeAspect="1" noChangeArrowheads="1"/>
          </p:cNvPicPr>
          <p:nvPr/>
        </p:nvPicPr>
        <p:blipFill>
          <a:blip r:embed="rId4"/>
          <a:stretch>
            <a:fillRect/>
          </a:stretch>
        </p:blipFill>
        <p:spPr bwMode="auto">
          <a:xfrm>
            <a:off x="669730" y="632607"/>
            <a:ext cx="5486400" cy="34290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4035" name="Picture 3"/>
          <p:cNvPicPr>
            <a:picLocks noChangeAspect="1" noChangeArrowheads="1"/>
          </p:cNvPicPr>
          <p:nvPr/>
        </p:nvPicPr>
        <p:blipFill>
          <a:blip r:embed="rId5"/>
          <a:stretch>
            <a:fillRect/>
          </a:stretch>
        </p:blipFill>
        <p:spPr bwMode="auto">
          <a:xfrm>
            <a:off x="654980" y="632281"/>
            <a:ext cx="5471160" cy="341947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4036" name="Picture 4"/>
          <p:cNvPicPr>
            <a:picLocks noChangeAspect="1" noChangeArrowheads="1"/>
          </p:cNvPicPr>
          <p:nvPr/>
        </p:nvPicPr>
        <p:blipFill>
          <a:blip r:embed="rId6"/>
          <a:stretch>
            <a:fillRect/>
          </a:stretch>
        </p:blipFill>
        <p:spPr bwMode="auto">
          <a:xfrm>
            <a:off x="654980" y="632281"/>
            <a:ext cx="5486400" cy="34290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grpSp>
        <p:nvGrpSpPr>
          <p:cNvPr id="3" name="Group 37"/>
          <p:cNvGrpSpPr/>
          <p:nvPr/>
        </p:nvGrpSpPr>
        <p:grpSpPr>
          <a:xfrm>
            <a:off x="6761378" y="632281"/>
            <a:ext cx="1685078" cy="1692669"/>
            <a:chOff x="6761378" y="632607"/>
            <a:chExt cx="1685078" cy="1692669"/>
          </a:xfrm>
        </p:grpSpPr>
        <p:grpSp>
          <p:nvGrpSpPr>
            <p:cNvPr id="4" name="Group 51"/>
            <p:cNvGrpSpPr/>
            <p:nvPr/>
          </p:nvGrpSpPr>
          <p:grpSpPr>
            <a:xfrm>
              <a:off x="7096398" y="632607"/>
              <a:ext cx="1322554" cy="914400"/>
              <a:chOff x="7383533" y="2433788"/>
              <a:chExt cx="1322554" cy="914400"/>
            </a:xfrm>
          </p:grpSpPr>
          <p:sp>
            <p:nvSpPr>
              <p:cNvPr id="26" name="Oval 25"/>
              <p:cNvSpPr/>
              <p:nvPr/>
            </p:nvSpPr>
            <p:spPr>
              <a:xfrm>
                <a:off x="7383533" y="2433788"/>
                <a:ext cx="914400" cy="91440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27" name="Oval 26"/>
              <p:cNvSpPr/>
              <p:nvPr/>
            </p:nvSpPr>
            <p:spPr>
              <a:xfrm>
                <a:off x="7383533" y="2650453"/>
                <a:ext cx="481070" cy="48107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28" name="Oval 27"/>
              <p:cNvSpPr/>
              <p:nvPr/>
            </p:nvSpPr>
            <p:spPr>
              <a:xfrm>
                <a:off x="8579909" y="2827899"/>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sp>
          <p:nvSpPr>
            <p:cNvPr id="37" name="Rectangle 36"/>
            <p:cNvSpPr/>
            <p:nvPr/>
          </p:nvSpPr>
          <p:spPr>
            <a:xfrm>
              <a:off x="6761378" y="1678945"/>
              <a:ext cx="1685078" cy="646331"/>
            </a:xfrm>
            <a:prstGeom prst="rect">
              <a:avLst/>
            </a:prstGeom>
          </p:spPr>
          <p:txBody>
            <a:bodyPr wrap="none">
              <a:spAutoFit/>
            </a:bodyPr>
            <a:lstStyle/>
            <a:p>
              <a:pPr algn="ctr"/>
              <a:r>
                <a:rPr lang="da-DK" dirty="0" smtClean="0">
                  <a:latin typeface="Frutiger LT Std 45 Light"/>
                </a:rPr>
                <a:t>Ambient Zone </a:t>
              </a:r>
            </a:p>
            <a:p>
              <a:pPr algn="ctr"/>
              <a:r>
                <a:rPr lang="da-DK" dirty="0" smtClean="0">
                  <a:latin typeface="Frutiger LT Std 45 Light"/>
                </a:rPr>
                <a:t>(x &gt; 70cm)</a:t>
              </a:r>
            </a:p>
          </p:txBody>
        </p:sp>
      </p:grpSp>
      <p:grpSp>
        <p:nvGrpSpPr>
          <p:cNvPr id="38" name="Group 37"/>
          <p:cNvGrpSpPr/>
          <p:nvPr/>
        </p:nvGrpSpPr>
        <p:grpSpPr>
          <a:xfrm>
            <a:off x="6486385" y="632281"/>
            <a:ext cx="2108270" cy="1694038"/>
            <a:chOff x="7025818" y="1547007"/>
            <a:chExt cx="2108270" cy="1694038"/>
          </a:xfrm>
        </p:grpSpPr>
        <p:grpSp>
          <p:nvGrpSpPr>
            <p:cNvPr id="6" name="Group 53"/>
            <p:cNvGrpSpPr/>
            <p:nvPr/>
          </p:nvGrpSpPr>
          <p:grpSpPr>
            <a:xfrm>
              <a:off x="7622752" y="1547007"/>
              <a:ext cx="914400" cy="914400"/>
              <a:chOff x="4380641" y="1294872"/>
              <a:chExt cx="914400" cy="914400"/>
            </a:xfrm>
          </p:grpSpPr>
          <p:sp>
            <p:nvSpPr>
              <p:cNvPr id="30" name="Oval 29"/>
              <p:cNvSpPr/>
              <p:nvPr/>
            </p:nvSpPr>
            <p:spPr>
              <a:xfrm>
                <a:off x="4380641" y="1294872"/>
                <a:ext cx="914400" cy="914400"/>
              </a:xfrm>
              <a:prstGeom prst="ellipse">
                <a:avLst/>
              </a:prstGeom>
              <a:solidFill>
                <a:schemeClr val="accent2"/>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31" name="Oval 30"/>
              <p:cNvSpPr/>
              <p:nvPr/>
            </p:nvSpPr>
            <p:spPr>
              <a:xfrm>
                <a:off x="4380641" y="1511537"/>
                <a:ext cx="481070" cy="481070"/>
              </a:xfrm>
              <a:prstGeom prst="ellipse">
                <a:avLst/>
              </a:prstGeom>
              <a:solidFill>
                <a:schemeClr val="accent2"/>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32" name="Oval 31"/>
              <p:cNvSpPr/>
              <p:nvPr/>
            </p:nvSpPr>
            <p:spPr>
              <a:xfrm>
                <a:off x="5018090" y="1688983"/>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sp>
          <p:nvSpPr>
            <p:cNvPr id="39" name="Rectangle 38"/>
            <p:cNvSpPr/>
            <p:nvPr/>
          </p:nvSpPr>
          <p:spPr>
            <a:xfrm>
              <a:off x="7025818" y="2594714"/>
              <a:ext cx="2108270" cy="646331"/>
            </a:xfrm>
            <a:prstGeom prst="rect">
              <a:avLst/>
            </a:prstGeom>
          </p:spPr>
          <p:txBody>
            <a:bodyPr wrap="none">
              <a:spAutoFit/>
            </a:bodyPr>
            <a:lstStyle/>
            <a:p>
              <a:pPr algn="ctr"/>
              <a:r>
                <a:rPr lang="da-DK" dirty="0" err="1" smtClean="0">
                  <a:latin typeface="Frutiger LT Std 45 Light"/>
                </a:rPr>
                <a:t>Notification</a:t>
              </a:r>
              <a:r>
                <a:rPr lang="da-DK" dirty="0" smtClean="0">
                  <a:latin typeface="Frutiger LT Std 45 Light"/>
                </a:rPr>
                <a:t> Zone </a:t>
              </a:r>
              <a:br>
                <a:rPr lang="da-DK" dirty="0" smtClean="0">
                  <a:latin typeface="Frutiger LT Std 45 Light"/>
                </a:rPr>
              </a:br>
              <a:r>
                <a:rPr lang="da-DK" dirty="0" smtClean="0">
                  <a:latin typeface="Frutiger LT Std 45 Light"/>
                </a:rPr>
                <a:t>(40cm &lt; x &lt; 70cm)</a:t>
              </a:r>
            </a:p>
          </p:txBody>
        </p:sp>
      </p:grpSp>
      <p:grpSp>
        <p:nvGrpSpPr>
          <p:cNvPr id="8" name="Group 41"/>
          <p:cNvGrpSpPr/>
          <p:nvPr/>
        </p:nvGrpSpPr>
        <p:grpSpPr>
          <a:xfrm>
            <a:off x="6643383" y="639415"/>
            <a:ext cx="1915909" cy="1687230"/>
            <a:chOff x="9343154" y="1718471"/>
            <a:chExt cx="1915909" cy="1687230"/>
          </a:xfrm>
        </p:grpSpPr>
        <p:grpSp>
          <p:nvGrpSpPr>
            <p:cNvPr id="9" name="Group 52"/>
            <p:cNvGrpSpPr/>
            <p:nvPr/>
          </p:nvGrpSpPr>
          <p:grpSpPr>
            <a:xfrm>
              <a:off x="9817458" y="1718471"/>
              <a:ext cx="914400" cy="914400"/>
              <a:chOff x="6173259" y="1294872"/>
              <a:chExt cx="914400" cy="914400"/>
            </a:xfrm>
          </p:grpSpPr>
          <p:sp>
            <p:nvSpPr>
              <p:cNvPr id="34" name="Oval 33"/>
              <p:cNvSpPr/>
              <p:nvPr/>
            </p:nvSpPr>
            <p:spPr>
              <a:xfrm>
                <a:off x="6173259" y="1294872"/>
                <a:ext cx="914400" cy="91440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35" name="Oval 34"/>
              <p:cNvSpPr/>
              <p:nvPr/>
            </p:nvSpPr>
            <p:spPr>
              <a:xfrm>
                <a:off x="6173259" y="1511537"/>
                <a:ext cx="481070" cy="481070"/>
              </a:xfrm>
              <a:prstGeom prst="ellipse">
                <a:avLst/>
              </a:prstGeom>
              <a:solidFill>
                <a:srgbClr val="FF0000"/>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36" name="Oval 35"/>
              <p:cNvSpPr/>
              <p:nvPr/>
            </p:nvSpPr>
            <p:spPr>
              <a:xfrm>
                <a:off x="6411288" y="1688983"/>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sp>
          <p:nvSpPr>
            <p:cNvPr id="41" name="Rectangle 40"/>
            <p:cNvSpPr/>
            <p:nvPr/>
          </p:nvSpPr>
          <p:spPr>
            <a:xfrm>
              <a:off x="9343154" y="2759370"/>
              <a:ext cx="1915909" cy="646331"/>
            </a:xfrm>
            <a:prstGeom prst="rect">
              <a:avLst/>
            </a:prstGeom>
          </p:spPr>
          <p:txBody>
            <a:bodyPr wrap="none">
              <a:spAutoFit/>
            </a:bodyPr>
            <a:lstStyle/>
            <a:p>
              <a:pPr algn="ctr"/>
              <a:r>
                <a:rPr lang="da-DK" dirty="0" err="1" smtClean="0">
                  <a:latin typeface="Frutiger LT Std 45 Light"/>
                </a:rPr>
                <a:t>Interaction</a:t>
              </a:r>
              <a:r>
                <a:rPr lang="da-DK" dirty="0" smtClean="0">
                  <a:latin typeface="Frutiger LT Std 45 Light"/>
                </a:rPr>
                <a:t> Zone </a:t>
              </a:r>
              <a:br>
                <a:rPr lang="da-DK" dirty="0" smtClean="0">
                  <a:latin typeface="Frutiger LT Std 45 Light"/>
                </a:rPr>
              </a:br>
              <a:r>
                <a:rPr lang="da-DK" dirty="0" smtClean="0">
                  <a:latin typeface="Frutiger LT Std 45 Light"/>
                </a:rPr>
                <a:t>(x &lt; 40cm)</a:t>
              </a:r>
            </a:p>
          </p:txBody>
        </p:sp>
      </p:grpSp>
    </p:spTree>
    <p:extLst>
      <p:ext uri="{BB962C8B-B14F-4D97-AF65-F5344CB8AC3E}">
        <p14:creationId xmlns:p14="http://schemas.microsoft.com/office/powerpoint/2010/main" val="680518154"/>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17"/>
                                        </p:tgtEl>
                                        <p:attrNameLst>
                                          <p:attrName>ppt_x</p:attrName>
                                          <p:attrName>ppt_y</p:attrName>
                                        </p:attrNameLst>
                                      </p:cBhvr>
                                    </p:animMotion>
                                  </p:childTnLst>
                                </p:cTn>
                              </p:par>
                              <p:par>
                                <p:cTn id="7" presetID="10" presetClass="exit" presetSubtype="0" fill="hold" nodeType="withEffect">
                                  <p:stCondLst>
                                    <p:cond delay="0"/>
                                  </p:stCondLst>
                                  <p:childTnLst>
                                    <p:animEffect transition="out" filter="fade">
                                      <p:cBhvr>
                                        <p:cTn id="8" dur="500"/>
                                        <p:tgtEl>
                                          <p:spTgt spid="3"/>
                                        </p:tgtEl>
                                      </p:cBhvr>
                                    </p:animEffect>
                                    <p:set>
                                      <p:cBhvr>
                                        <p:cTn id="9" dur="1" fill="hold">
                                          <p:stCondLst>
                                            <p:cond delay="499"/>
                                          </p:stCondLst>
                                        </p:cTn>
                                        <p:tgtEl>
                                          <p:spTgt spid="3"/>
                                        </p:tgtEl>
                                        <p:attrNameLst>
                                          <p:attrName>style.visibility</p:attrName>
                                        </p:attrNameLst>
                                      </p:cBhvr>
                                      <p:to>
                                        <p:strVal val="hidden"/>
                                      </p:to>
                                    </p:se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nodeType="withEffect">
                                  <p:stCondLst>
                                    <p:cond delay="0"/>
                                  </p:stCondLst>
                                  <p:childTnLst>
                                    <p:set>
                                      <p:cBhvr>
                                        <p:cTn id="18" dur="1" fill="hold">
                                          <p:stCondLst>
                                            <p:cond delay="0"/>
                                          </p:stCondLst>
                                        </p:cTn>
                                        <p:tgtEl>
                                          <p:spTgt spid="44035"/>
                                        </p:tgtEl>
                                        <p:attrNameLst>
                                          <p:attrName>style.visibility</p:attrName>
                                        </p:attrNameLst>
                                      </p:cBhvr>
                                      <p:to>
                                        <p:strVal val="visible"/>
                                      </p:to>
                                    </p:set>
                                    <p:animEffect transition="in" filter="fade">
                                      <p:cBhvr>
                                        <p:cTn id="19" dur="500"/>
                                        <p:tgtEl>
                                          <p:spTgt spid="44035"/>
                                        </p:tgtEl>
                                      </p:cBhvr>
                                    </p:animEffect>
                                  </p:childTnLst>
                                </p:cTn>
                              </p:par>
                            </p:childTnLst>
                          </p:cTn>
                        </p:par>
                      </p:childTnLst>
                    </p:cTn>
                  </p:par>
                  <p:par>
                    <p:cTn id="20" fill="hold">
                      <p:stCondLst>
                        <p:cond delay="indefinite"/>
                      </p:stCondLst>
                      <p:childTnLst>
                        <p:par>
                          <p:cTn id="21" fill="hold">
                            <p:stCondLst>
                              <p:cond delay="0"/>
                            </p:stCondLst>
                            <p:childTnLst>
                              <p:par>
                                <p:cTn id="22" presetID="35" presetClass="path" presetSubtype="0" accel="50000" decel="50000" fill="hold" nodeType="clickEffect">
                                  <p:stCondLst>
                                    <p:cond delay="0"/>
                                  </p:stCondLst>
                                  <p:childTnLst>
                                    <p:animMotion origin="layout" path="M -0.25 7.40741E-7 L -0.37118 -0.00023 " pathEditMode="relative" rAng="0" ptsTypes="AA">
                                      <p:cBhvr>
                                        <p:cTn id="23" dur="2000" fill="hold"/>
                                        <p:tgtEl>
                                          <p:spTgt spid="17"/>
                                        </p:tgtEl>
                                        <p:attrNameLst>
                                          <p:attrName>ppt_x</p:attrName>
                                          <p:attrName>ppt_y</p:attrName>
                                        </p:attrNameLst>
                                      </p:cBhvr>
                                      <p:rCtr x="-61" y="0"/>
                                    </p:animMotion>
                                  </p:childTnLst>
                                </p:cTn>
                              </p:par>
                              <p:par>
                                <p:cTn id="24" presetID="10" presetClass="exit" presetSubtype="0" fill="hold" nodeType="withEffect">
                                  <p:stCondLst>
                                    <p:cond delay="0"/>
                                  </p:stCondLst>
                                  <p:childTnLst>
                                    <p:animEffect transition="out" filter="fade">
                                      <p:cBhvr>
                                        <p:cTn id="25" dur="500"/>
                                        <p:tgtEl>
                                          <p:spTgt spid="38"/>
                                        </p:tgtEl>
                                      </p:cBhvr>
                                    </p:animEffect>
                                    <p:set>
                                      <p:cBhvr>
                                        <p:cTn id="26" dur="1" fill="hold">
                                          <p:stCondLst>
                                            <p:cond delay="499"/>
                                          </p:stCondLst>
                                        </p:cTn>
                                        <p:tgtEl>
                                          <p:spTgt spid="38"/>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3"/>
                                        </p:tgtEl>
                                      </p:cBhvr>
                                    </p:animEffect>
                                    <p:set>
                                      <p:cBhvr>
                                        <p:cTn id="29" dur="1" fill="hold">
                                          <p:stCondLst>
                                            <p:cond delay="499"/>
                                          </p:stCondLst>
                                        </p:cTn>
                                        <p:tgtEl>
                                          <p:spTgt spid="23"/>
                                        </p:tgtEl>
                                        <p:attrNameLst>
                                          <p:attrName>style.visibility</p:attrName>
                                        </p:attrNameLst>
                                      </p:cBhvr>
                                      <p:to>
                                        <p:strVal val="hidden"/>
                                      </p:to>
                                    </p:se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nodeType="withEffect">
                                  <p:stCondLst>
                                    <p:cond delay="0"/>
                                  </p:stCondLst>
                                  <p:childTnLst>
                                    <p:set>
                                      <p:cBhvr>
                                        <p:cTn id="35" dur="1" fill="hold">
                                          <p:stCondLst>
                                            <p:cond delay="0"/>
                                          </p:stCondLst>
                                        </p:cTn>
                                        <p:tgtEl>
                                          <p:spTgt spid="44036"/>
                                        </p:tgtEl>
                                        <p:attrNameLst>
                                          <p:attrName>style.visibility</p:attrName>
                                        </p:attrNameLst>
                                      </p:cBhvr>
                                      <p:to>
                                        <p:strVal val="visible"/>
                                      </p:to>
                                    </p:set>
                                    <p:animEffect transition="in" filter="fade">
                                      <p:cBhvr>
                                        <p:cTn id="36" dur="500"/>
                                        <p:tgtEl>
                                          <p:spTgt spid="44036"/>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591131" y="4461932"/>
            <a:ext cx="3521802"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32135787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totype2-MM.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13" y="1896533"/>
            <a:ext cx="8873174" cy="3064934"/>
          </a:xfrm>
          <a:prstGeom prst="rect">
            <a:avLst/>
          </a:prstGeom>
        </p:spPr>
      </p:pic>
      <p:sp>
        <p:nvSpPr>
          <p:cNvPr id="3" name="Rectangle 2"/>
          <p:cNvSpPr/>
          <p:nvPr/>
        </p:nvSpPr>
        <p:spPr>
          <a:xfrm>
            <a:off x="5935620" y="6488668"/>
            <a:ext cx="3208380" cy="369332"/>
          </a:xfrm>
          <a:prstGeom prst="rect">
            <a:avLst/>
          </a:prstGeom>
        </p:spPr>
        <p:txBody>
          <a:bodyPr wrap="none">
            <a:spAutoFit/>
          </a:bodyPr>
          <a:lstStyle/>
          <a:p>
            <a:r>
              <a:rPr lang="en-US" i="1" dirty="0" smtClean="0"/>
              <a:t>[Motivational Model – </a:t>
            </a:r>
            <a:r>
              <a:rPr lang="en-US" i="1" dirty="0"/>
              <a:t>Page </a:t>
            </a:r>
            <a:r>
              <a:rPr lang="en-US" i="1" dirty="0" smtClean="0"/>
              <a:t>97]</a:t>
            </a:r>
            <a:endParaRPr lang="en-US" i="1" dirty="0"/>
          </a:p>
        </p:txBody>
      </p:sp>
    </p:spTree>
    <p:extLst>
      <p:ext uri="{BB962C8B-B14F-4D97-AF65-F5344CB8AC3E}">
        <p14:creationId xmlns:p14="http://schemas.microsoft.com/office/powerpoint/2010/main" val="581945080"/>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06397" y="1574798"/>
            <a:ext cx="2658534" cy="1507068"/>
          </a:xfrm>
          <a:prstGeom prst="roundRect">
            <a:avLst/>
          </a:prstGeom>
          <a:solidFill>
            <a:srgbClr val="EBA7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23434242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rot="13619382">
            <a:off x="1699187" y="2912346"/>
            <a:ext cx="1060704" cy="1668709"/>
          </a:xfrm>
          <a:prstGeom prst="triangle">
            <a:avLst/>
          </a:prstGeom>
          <a:solidFill>
            <a:schemeClr val="bg1"/>
          </a:solid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sp>
        <p:nvSpPr>
          <p:cNvPr id="6" name="Oval 5"/>
          <p:cNvSpPr/>
          <p:nvPr/>
        </p:nvSpPr>
        <p:spPr>
          <a:xfrm rot="19019382">
            <a:off x="1502434" y="3590269"/>
            <a:ext cx="870631"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U</a:t>
            </a:r>
            <a:endParaRPr lang="da-DK" sz="5400" b="1" dirty="0">
              <a:solidFill>
                <a:schemeClr val="tx1"/>
              </a:solidFill>
            </a:endParaRPr>
          </a:p>
        </p:txBody>
      </p:sp>
      <p:cxnSp>
        <p:nvCxnSpPr>
          <p:cNvPr id="7" name="Straight Connector 6"/>
          <p:cNvCxnSpPr/>
          <p:nvPr/>
        </p:nvCxnSpPr>
        <p:spPr>
          <a:xfrm flipV="1">
            <a:off x="2241322" y="2481000"/>
            <a:ext cx="1392059" cy="1305190"/>
          </a:xfrm>
          <a:prstGeom prst="line">
            <a:avLst/>
          </a:prstGeom>
          <a:solidFill>
            <a:schemeClr val="bg1"/>
          </a:solid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3" name="Group 7"/>
          <p:cNvGrpSpPr/>
          <p:nvPr/>
        </p:nvGrpSpPr>
        <p:grpSpPr>
          <a:xfrm>
            <a:off x="6357950" y="4286256"/>
            <a:ext cx="1285884" cy="1285884"/>
            <a:chOff x="2571736" y="3679033"/>
            <a:chExt cx="1285884" cy="1285884"/>
          </a:xfrm>
          <a:solidFill>
            <a:schemeClr val="bg1"/>
          </a:solidFill>
        </p:grpSpPr>
        <p:sp>
          <p:nvSpPr>
            <p:cNvPr id="9" name="Oval 8"/>
            <p:cNvSpPr/>
            <p:nvPr/>
          </p:nvSpPr>
          <p:spPr>
            <a:xfrm>
              <a:off x="2571736" y="3679033"/>
              <a:ext cx="1285884" cy="1285884"/>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da-DK" sz="5400" b="1" dirty="0">
                <a:solidFill>
                  <a:schemeClr val="tx1"/>
                </a:solidFill>
              </a:endParaRPr>
            </a:p>
          </p:txBody>
        </p:sp>
        <p:sp>
          <p:nvSpPr>
            <p:cNvPr id="10" name="Oval 9"/>
            <p:cNvSpPr/>
            <p:nvPr/>
          </p:nvSpPr>
          <p:spPr>
            <a:xfrm>
              <a:off x="2786050" y="3893347"/>
              <a:ext cx="857256" cy="857256"/>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I</a:t>
              </a:r>
              <a:endParaRPr lang="da-DK" sz="5400" b="1" dirty="0">
                <a:solidFill>
                  <a:schemeClr val="tx1"/>
                </a:solidFill>
              </a:endParaRPr>
            </a:p>
          </p:txBody>
        </p:sp>
      </p:grpSp>
      <p:grpSp>
        <p:nvGrpSpPr>
          <p:cNvPr id="4" name="Group 10"/>
          <p:cNvGrpSpPr/>
          <p:nvPr/>
        </p:nvGrpSpPr>
        <p:grpSpPr>
          <a:xfrm>
            <a:off x="3428992" y="1755670"/>
            <a:ext cx="3706078" cy="1816206"/>
            <a:chOff x="3641582" y="609914"/>
            <a:chExt cx="3706078" cy="1816206"/>
          </a:xfrm>
          <a:solidFill>
            <a:schemeClr val="bg1"/>
          </a:solidFill>
        </p:grpSpPr>
        <p:sp>
          <p:nvSpPr>
            <p:cNvPr id="12" name="Isosceles Triangle 11"/>
            <p:cNvSpPr/>
            <p:nvPr/>
          </p:nvSpPr>
          <p:spPr>
            <a:xfrm rot="18762577">
              <a:off x="3935430" y="481711"/>
              <a:ext cx="1060704" cy="1648399"/>
            </a:xfrm>
            <a:prstGeom prst="triangle">
              <a:avLst/>
            </a:prstGeom>
            <a:grpFill/>
            <a:ln w="57150">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3" name="Straight Connector 12"/>
            <p:cNvCxnSpPr/>
            <p:nvPr/>
          </p:nvCxnSpPr>
          <p:spPr>
            <a:xfrm rot="2562577">
              <a:off x="4071660" y="2426120"/>
              <a:ext cx="3276000" cy="0"/>
            </a:xfrm>
            <a:prstGeom prst="line">
              <a:avLst/>
            </a:prstGeom>
            <a:grpFill/>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562577">
              <a:off x="3746120" y="609914"/>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IA</a:t>
              </a:r>
              <a:endParaRPr lang="da-DK" sz="3200" b="1" dirty="0">
                <a:solidFill>
                  <a:schemeClr val="tx1"/>
                </a:solidFill>
              </a:endParaRPr>
            </a:p>
          </p:txBody>
        </p:sp>
      </p:grpSp>
      <p:pic>
        <p:nvPicPr>
          <p:cNvPr id="17" name="Picture 16"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15" name="Rectangle 14"/>
          <p:cNvSpPr/>
          <p:nvPr/>
        </p:nvSpPr>
        <p:spPr>
          <a:xfrm>
            <a:off x="5445664" y="6488668"/>
            <a:ext cx="3698336" cy="369332"/>
          </a:xfrm>
          <a:prstGeom prst="rect">
            <a:avLst/>
          </a:prstGeom>
        </p:spPr>
        <p:txBody>
          <a:bodyPr wrap="none">
            <a:spAutoFit/>
          </a:bodyPr>
          <a:lstStyle/>
          <a:p>
            <a:r>
              <a:rPr lang="en-US" i="1" dirty="0" smtClean="0"/>
              <a:t>[The AMC Card Technique – </a:t>
            </a:r>
            <a:r>
              <a:rPr lang="en-US" i="1" dirty="0"/>
              <a:t>Page </a:t>
            </a:r>
            <a:r>
              <a:rPr lang="en-US" i="1" dirty="0" smtClean="0"/>
              <a:t>84]</a:t>
            </a:r>
            <a:endParaRPr lang="en-US" i="1" dirty="0"/>
          </a:p>
        </p:txBody>
      </p:sp>
    </p:spTree>
    <p:extLst>
      <p:ext uri="{BB962C8B-B14F-4D97-AF65-F5344CB8AC3E}">
        <p14:creationId xmlns:p14="http://schemas.microsoft.com/office/powerpoint/2010/main" val="215585044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rot="13619382">
            <a:off x="1699187" y="2902806"/>
            <a:ext cx="1060704" cy="1668709"/>
          </a:xfrm>
          <a:prstGeom prst="triangle">
            <a:avLst/>
          </a:prstGeom>
          <a:solidFill>
            <a:schemeClr val="bg1"/>
          </a:solid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7" name="Straight Connector 6"/>
          <p:cNvCxnSpPr/>
          <p:nvPr/>
        </p:nvCxnSpPr>
        <p:spPr>
          <a:xfrm flipV="1">
            <a:off x="2221999" y="2438400"/>
            <a:ext cx="1392059" cy="1305190"/>
          </a:xfrm>
          <a:prstGeom prst="line">
            <a:avLst/>
          </a:prstGeom>
          <a:solidFill>
            <a:schemeClr val="bg1"/>
          </a:solidFill>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2" name="Isosceles Triangle 11"/>
          <p:cNvSpPr/>
          <p:nvPr/>
        </p:nvSpPr>
        <p:spPr>
          <a:xfrm rot="18762577">
            <a:off x="3722840" y="1617927"/>
            <a:ext cx="1060704" cy="1648399"/>
          </a:xfrm>
          <a:prstGeom prst="triangle">
            <a:avLst/>
          </a:prstGeom>
          <a:solidFill>
            <a:schemeClr val="bg1"/>
          </a:solidFill>
          <a:ln w="57150">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3" name="Straight Connector 12"/>
          <p:cNvCxnSpPr/>
          <p:nvPr/>
        </p:nvCxnSpPr>
        <p:spPr>
          <a:xfrm rot="2562577">
            <a:off x="3859070" y="3562336"/>
            <a:ext cx="3276000" cy="0"/>
          </a:xfrm>
          <a:prstGeom prst="line">
            <a:avLst/>
          </a:prstGeom>
          <a:solidFill>
            <a:schemeClr val="bg1"/>
          </a:solidFill>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562577">
            <a:off x="3533530" y="1746130"/>
            <a:ext cx="860034" cy="857256"/>
          </a:xfrm>
          <a:prstGeom prst="ellipse">
            <a:avLst/>
          </a:prstGeom>
          <a:solidFill>
            <a:schemeClr val="bg1"/>
          </a:solidFill>
          <a:ln w="76200">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IA</a:t>
            </a:r>
            <a:endParaRPr lang="da-DK" sz="3200" b="1" dirty="0">
              <a:solidFill>
                <a:schemeClr val="tx1"/>
              </a:solidFill>
            </a:endParaRPr>
          </a:p>
        </p:txBody>
      </p:sp>
      <p:sp>
        <p:nvSpPr>
          <p:cNvPr id="15" name="Title 1"/>
          <p:cNvSpPr txBox="1">
            <a:spLocks/>
          </p:cNvSpPr>
          <p:nvPr/>
        </p:nvSpPr>
        <p:spPr>
          <a:xfrm>
            <a:off x="457200" y="476250"/>
            <a:ext cx="8229600" cy="1143000"/>
          </a:xfrm>
          <a:prstGeom prst="rect">
            <a:avLst/>
          </a:prstGeom>
        </p:spPr>
        <p:txBody>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da-DK" sz="4400" b="0" i="0" u="none" strike="noStrike" kern="1200" cap="none" spc="0" normalizeH="0" baseline="0" noProof="0" dirty="0" smtClean="0">
                <a:ln>
                  <a:noFill/>
                </a:ln>
                <a:solidFill>
                  <a:schemeClr val="tx1"/>
                </a:solidFill>
                <a:effectLst/>
                <a:uLnTx/>
                <a:uFillTx/>
                <a:latin typeface="+mj-lt"/>
                <a:ea typeface="+mj-ea"/>
                <a:cs typeface="+mj-cs"/>
              </a:rPr>
              <a:t>AMCard Technique</a:t>
            </a:r>
            <a:endParaRPr kumimoji="0" lang="da-DK"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Oval 5"/>
          <p:cNvSpPr/>
          <p:nvPr/>
        </p:nvSpPr>
        <p:spPr>
          <a:xfrm rot="19019382">
            <a:off x="1502434" y="3580729"/>
            <a:ext cx="870631"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U</a:t>
            </a:r>
            <a:endParaRPr lang="da-DK" sz="5400" b="1" dirty="0">
              <a:solidFill>
                <a:schemeClr val="tx1"/>
              </a:solidFill>
            </a:endParaRPr>
          </a:p>
        </p:txBody>
      </p:sp>
      <p:sp>
        <p:nvSpPr>
          <p:cNvPr id="9" name="Oval 8"/>
          <p:cNvSpPr/>
          <p:nvPr/>
        </p:nvSpPr>
        <p:spPr>
          <a:xfrm>
            <a:off x="6357950" y="4276716"/>
            <a:ext cx="1285884" cy="1285884"/>
          </a:xfrm>
          <a:prstGeom prst="ellipse">
            <a:avLst/>
          </a:prstGeom>
          <a:solidFill>
            <a:schemeClr val="bg1"/>
          </a:solidFill>
          <a:ln w="76200">
            <a:solidFill>
              <a:srgbClr val="00B05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da-DK" sz="5400" b="1" dirty="0">
              <a:solidFill>
                <a:schemeClr val="tx1"/>
              </a:solidFill>
            </a:endParaRPr>
          </a:p>
        </p:txBody>
      </p:sp>
      <p:sp>
        <p:nvSpPr>
          <p:cNvPr id="10" name="Oval 9"/>
          <p:cNvSpPr/>
          <p:nvPr/>
        </p:nvSpPr>
        <p:spPr>
          <a:xfrm>
            <a:off x="6572264" y="4491030"/>
            <a:ext cx="857256" cy="857256"/>
          </a:xfrm>
          <a:prstGeom prst="ellipse">
            <a:avLst/>
          </a:prstGeom>
          <a:solidFill>
            <a:schemeClr val="bg1"/>
          </a:solid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I</a:t>
            </a:r>
            <a:endParaRPr lang="da-DK" sz="5400" b="1" dirty="0">
              <a:solidFill>
                <a:schemeClr val="tx1"/>
              </a:solidFill>
            </a:endParaRPr>
          </a:p>
        </p:txBody>
      </p:sp>
      <p:sp>
        <p:nvSpPr>
          <p:cNvPr id="11" name="Rectangle 10"/>
          <p:cNvSpPr/>
          <p:nvPr/>
        </p:nvSpPr>
        <p:spPr>
          <a:xfrm>
            <a:off x="4476348" y="6474154"/>
            <a:ext cx="4667652" cy="369332"/>
          </a:xfrm>
          <a:prstGeom prst="rect">
            <a:avLst/>
          </a:prstGeom>
        </p:spPr>
        <p:txBody>
          <a:bodyPr wrap="none">
            <a:spAutoFit/>
          </a:bodyPr>
          <a:lstStyle/>
          <a:p>
            <a:pPr algn="r"/>
            <a:r>
              <a:rPr lang="da-DK" i="1" dirty="0" smtClean="0"/>
              <a:t>[</a:t>
            </a:r>
            <a:r>
              <a:rPr lang="da-DK" i="1" dirty="0" err="1" smtClean="0"/>
              <a:t>Hincapie</a:t>
            </a:r>
            <a:r>
              <a:rPr lang="da-DK" i="1" dirty="0" smtClean="0"/>
              <a:t>-Ramos, </a:t>
            </a:r>
            <a:r>
              <a:rPr lang="da-DK" i="1" dirty="0" err="1" smtClean="0"/>
              <a:t>Tabard</a:t>
            </a:r>
            <a:r>
              <a:rPr lang="da-DK" i="1" dirty="0" smtClean="0"/>
              <a:t> &amp; Bardram @ DIS’10]</a:t>
            </a:r>
            <a:endParaRPr lang="da-DK" i="1" dirty="0"/>
          </a:p>
        </p:txBody>
      </p:sp>
      <p:grpSp>
        <p:nvGrpSpPr>
          <p:cNvPr id="22" name="Group 21"/>
          <p:cNvGrpSpPr/>
          <p:nvPr/>
        </p:nvGrpSpPr>
        <p:grpSpPr>
          <a:xfrm>
            <a:off x="762000" y="5029200"/>
            <a:ext cx="2762850" cy="1037772"/>
            <a:chOff x="762000" y="5029200"/>
            <a:chExt cx="2762850" cy="1037772"/>
          </a:xfrm>
        </p:grpSpPr>
        <p:sp>
          <p:nvSpPr>
            <p:cNvPr id="16" name="Rounded Rectangle 15"/>
            <p:cNvSpPr/>
            <p:nvPr/>
          </p:nvSpPr>
          <p:spPr>
            <a:xfrm>
              <a:off x="762000" y="5029200"/>
              <a:ext cx="685800" cy="990600"/>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ctangle 17"/>
            <p:cNvSpPr/>
            <p:nvPr/>
          </p:nvSpPr>
          <p:spPr>
            <a:xfrm>
              <a:off x="1524000" y="5468256"/>
              <a:ext cx="1294072" cy="369332"/>
            </a:xfrm>
            <a:prstGeom prst="rect">
              <a:avLst/>
            </a:prstGeom>
          </p:spPr>
          <p:txBody>
            <a:bodyPr wrap="none">
              <a:spAutoFit/>
            </a:bodyPr>
            <a:lstStyle/>
            <a:p>
              <a:r>
                <a:rPr lang="da-DK" b="1" dirty="0" smtClean="0"/>
                <a:t>Focus Cards</a:t>
              </a:r>
              <a:endParaRPr lang="da-DK" b="1" dirty="0"/>
            </a:p>
          </p:txBody>
        </p:sp>
        <p:sp>
          <p:nvSpPr>
            <p:cNvPr id="19" name="Rectangle 18"/>
            <p:cNvSpPr/>
            <p:nvPr/>
          </p:nvSpPr>
          <p:spPr>
            <a:xfrm>
              <a:off x="1525328" y="5697640"/>
              <a:ext cx="1999522" cy="369332"/>
            </a:xfrm>
            <a:prstGeom prst="rect">
              <a:avLst/>
            </a:prstGeom>
          </p:spPr>
          <p:txBody>
            <a:bodyPr wrap="none">
              <a:spAutoFit/>
            </a:bodyPr>
            <a:lstStyle/>
            <a:p>
              <a:r>
                <a:rPr lang="da-DK" i="1" dirty="0" smtClean="0"/>
                <a:t>The users’ interests</a:t>
              </a:r>
              <a:endParaRPr lang="da-DK" i="1" dirty="0"/>
            </a:p>
          </p:txBody>
        </p:sp>
      </p:grpSp>
      <p:grpSp>
        <p:nvGrpSpPr>
          <p:cNvPr id="23" name="Group 22"/>
          <p:cNvGrpSpPr/>
          <p:nvPr/>
        </p:nvGrpSpPr>
        <p:grpSpPr>
          <a:xfrm>
            <a:off x="6019800" y="1524000"/>
            <a:ext cx="2791546" cy="1028115"/>
            <a:chOff x="6019800" y="1524000"/>
            <a:chExt cx="2791546" cy="1028115"/>
          </a:xfrm>
        </p:grpSpPr>
        <p:sp>
          <p:nvSpPr>
            <p:cNvPr id="17" name="Rounded Rectangle 16"/>
            <p:cNvSpPr/>
            <p:nvPr/>
          </p:nvSpPr>
          <p:spPr>
            <a:xfrm>
              <a:off x="6019800" y="1524000"/>
              <a:ext cx="685800" cy="990600"/>
            </a:xfrm>
            <a:prstGeom prst="round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19"/>
            <p:cNvSpPr/>
            <p:nvPr/>
          </p:nvSpPr>
          <p:spPr>
            <a:xfrm>
              <a:off x="6762150" y="1676400"/>
              <a:ext cx="1501117" cy="369332"/>
            </a:xfrm>
            <a:prstGeom prst="rect">
              <a:avLst/>
            </a:prstGeom>
          </p:spPr>
          <p:txBody>
            <a:bodyPr wrap="none">
              <a:spAutoFit/>
            </a:bodyPr>
            <a:lstStyle/>
            <a:p>
              <a:r>
                <a:rPr lang="da-DK" b="1" dirty="0" smtClean="0"/>
                <a:t>Nimbus Cards</a:t>
              </a:r>
              <a:endParaRPr lang="da-DK" b="1" dirty="0"/>
            </a:p>
          </p:txBody>
        </p:sp>
        <p:sp>
          <p:nvSpPr>
            <p:cNvPr id="21" name="Rectangle 20"/>
            <p:cNvSpPr/>
            <p:nvPr/>
          </p:nvSpPr>
          <p:spPr>
            <a:xfrm>
              <a:off x="6763478" y="1905784"/>
              <a:ext cx="2047868" cy="646331"/>
            </a:xfrm>
            <a:prstGeom prst="rect">
              <a:avLst/>
            </a:prstGeom>
          </p:spPr>
          <p:txBody>
            <a:bodyPr wrap="none">
              <a:spAutoFit/>
            </a:bodyPr>
            <a:lstStyle/>
            <a:p>
              <a:r>
                <a:rPr lang="da-DK" i="1" dirty="0" smtClean="0"/>
                <a:t>The infrastructure’s </a:t>
              </a:r>
              <a:br>
                <a:rPr lang="da-DK" i="1" dirty="0" smtClean="0"/>
              </a:br>
              <a:r>
                <a:rPr lang="da-DK" i="1" dirty="0" smtClean="0"/>
                <a:t>features</a:t>
              </a:r>
              <a:endParaRPr lang="da-DK" i="1" dirty="0"/>
            </a:p>
          </p:txBody>
        </p:sp>
      </p:grpSp>
      <p:pic>
        <p:nvPicPr>
          <p:cNvPr id="25" name="Picture 2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14293006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2" name="Title 1"/>
          <p:cNvSpPr>
            <a:spLocks noGrp="1"/>
          </p:cNvSpPr>
          <p:nvPr>
            <p:ph type="title"/>
          </p:nvPr>
        </p:nvSpPr>
        <p:spPr/>
        <p:txBody>
          <a:bodyPr/>
          <a:lstStyle/>
          <a:p>
            <a:pPr algn="r"/>
            <a:r>
              <a:rPr lang="da-DK" dirty="0" smtClean="0"/>
              <a:t>Inspiration Cards</a:t>
            </a:r>
            <a:endParaRPr lang="da-DK" dirty="0"/>
          </a:p>
        </p:txBody>
      </p:sp>
      <p:pic>
        <p:nvPicPr>
          <p:cNvPr id="1026" name="Picture 2"/>
          <p:cNvPicPr>
            <a:picLocks noChangeAspect="1" noChangeArrowheads="1"/>
          </p:cNvPicPr>
          <p:nvPr/>
        </p:nvPicPr>
        <p:blipFill>
          <a:blip r:embed="rId4" cstate="print"/>
          <a:srcRect/>
          <a:stretch>
            <a:fillRect/>
          </a:stretch>
        </p:blipFill>
        <p:spPr bwMode="auto">
          <a:xfrm>
            <a:off x="-18222" y="1123950"/>
            <a:ext cx="9218544" cy="5048250"/>
          </a:xfrm>
          <a:prstGeom prst="rect">
            <a:avLst/>
          </a:prstGeom>
          <a:noFill/>
          <a:ln w="9525">
            <a:noFill/>
            <a:miter lim="800000"/>
            <a:headEnd/>
            <a:tailEnd/>
          </a:ln>
        </p:spPr>
      </p:pic>
      <p:sp>
        <p:nvSpPr>
          <p:cNvPr id="7" name="Rectangle 6"/>
          <p:cNvSpPr/>
          <p:nvPr/>
        </p:nvSpPr>
        <p:spPr>
          <a:xfrm>
            <a:off x="2514600" y="6096000"/>
            <a:ext cx="6400800" cy="769441"/>
          </a:xfrm>
          <a:prstGeom prst="rect">
            <a:avLst/>
          </a:prstGeom>
        </p:spPr>
        <p:txBody>
          <a:bodyPr wrap="square">
            <a:spAutoFit/>
          </a:bodyPr>
          <a:lstStyle/>
          <a:p>
            <a:r>
              <a:rPr lang="en-US" sz="1100" dirty="0" smtClean="0"/>
              <a:t>Picture taken from the original paper: </a:t>
            </a:r>
            <a:r>
              <a:rPr lang="en-US" sz="1100" dirty="0" err="1" smtClean="0"/>
              <a:t>Halskov</a:t>
            </a:r>
            <a:r>
              <a:rPr lang="en-US" sz="1100" dirty="0" smtClean="0"/>
              <a:t>, K. and </a:t>
            </a:r>
            <a:r>
              <a:rPr lang="en-US" sz="1100" dirty="0" err="1" smtClean="0"/>
              <a:t>Dalsgård</a:t>
            </a:r>
            <a:r>
              <a:rPr lang="en-US" sz="1100" dirty="0" smtClean="0"/>
              <a:t>, P. 2006. </a:t>
            </a:r>
            <a:r>
              <a:rPr lang="en-US" sz="1100" b="1" dirty="0" smtClean="0"/>
              <a:t>Inspiration card workshops.</a:t>
            </a:r>
            <a:r>
              <a:rPr lang="en-US" sz="1100" dirty="0" smtClean="0"/>
              <a:t> In </a:t>
            </a:r>
            <a:r>
              <a:rPr lang="en-US" sz="1100" i="1" dirty="0" smtClean="0"/>
              <a:t>Proceedings of the 6th Conference on Designing interactive Systems</a:t>
            </a:r>
            <a:r>
              <a:rPr lang="en-US" sz="1100" dirty="0" smtClean="0"/>
              <a:t> (University Park, PA, USA, June 26 - 28, 2006). DIS '06. ACM, New York, NY, 2-11. </a:t>
            </a:r>
            <a:br>
              <a:rPr lang="en-US" sz="1100" dirty="0" smtClean="0"/>
            </a:br>
            <a:r>
              <a:rPr lang="en-US" sz="1100" dirty="0" smtClean="0"/>
              <a:t>DOI= http://doi.acm.org/10.1145/1142405.1142409</a:t>
            </a:r>
            <a:endParaRPr lang="da-DK" sz="1100" dirty="0"/>
          </a:p>
        </p:txBody>
      </p:sp>
    </p:spTree>
    <p:extLst>
      <p:ext uri="{BB962C8B-B14F-4D97-AF65-F5344CB8AC3E}">
        <p14:creationId xmlns:p14="http://schemas.microsoft.com/office/powerpoint/2010/main" val="486683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45"/>
          <p:cNvSpPr/>
          <p:nvPr/>
        </p:nvSpPr>
        <p:spPr>
          <a:xfrm>
            <a:off x="2057400" y="2133600"/>
            <a:ext cx="1309511" cy="753542"/>
          </a:xfrm>
          <a:prstGeom prst="roundRect">
            <a:avLst/>
          </a:prstGeom>
          <a:solidFill>
            <a:srgbClr val="FF000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5" name="Rounded Rectangle 44"/>
          <p:cNvSpPr/>
          <p:nvPr/>
        </p:nvSpPr>
        <p:spPr>
          <a:xfrm>
            <a:off x="2057400" y="3352800"/>
            <a:ext cx="1309511" cy="756334"/>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4" name="Rounded Rectangle 43"/>
          <p:cNvSpPr/>
          <p:nvPr/>
        </p:nvSpPr>
        <p:spPr>
          <a:xfrm>
            <a:off x="152400" y="2133600"/>
            <a:ext cx="1473200" cy="753542"/>
          </a:xfrm>
          <a:prstGeom prst="roundRect">
            <a:avLst/>
          </a:prstGeom>
          <a:solidFill>
            <a:srgbClr val="FF000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dirty="0"/>
          </a:p>
        </p:txBody>
      </p:sp>
      <p:sp>
        <p:nvSpPr>
          <p:cNvPr id="43" name="Rounded Rectangle 42"/>
          <p:cNvSpPr/>
          <p:nvPr/>
        </p:nvSpPr>
        <p:spPr>
          <a:xfrm>
            <a:off x="152400" y="3352800"/>
            <a:ext cx="1473200" cy="762000"/>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dirty="0"/>
          </a:p>
        </p:txBody>
      </p:sp>
      <p:sp>
        <p:nvSpPr>
          <p:cNvPr id="42" name="Rounded Rectangle 41"/>
          <p:cNvSpPr/>
          <p:nvPr/>
        </p:nvSpPr>
        <p:spPr>
          <a:xfrm>
            <a:off x="152400" y="4267200"/>
            <a:ext cx="1473200" cy="838200"/>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 name="Rounded Rectangle 3"/>
          <p:cNvSpPr/>
          <p:nvPr/>
        </p:nvSpPr>
        <p:spPr>
          <a:xfrm>
            <a:off x="4419600" y="1495610"/>
            <a:ext cx="1309511" cy="719692"/>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User Focus Cards</a:t>
            </a:r>
            <a:endParaRPr lang="da-DK" sz="1600" dirty="0"/>
          </a:p>
        </p:txBody>
      </p:sp>
      <p:sp>
        <p:nvSpPr>
          <p:cNvPr id="5" name="Rounded Rectangle 4"/>
          <p:cNvSpPr/>
          <p:nvPr/>
        </p:nvSpPr>
        <p:spPr>
          <a:xfrm>
            <a:off x="5105400" y="533400"/>
            <a:ext cx="2643482" cy="924110"/>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dirty="0" smtClean="0">
                <a:solidFill>
                  <a:srgbClr val="FF0000"/>
                </a:solidFill>
              </a:rPr>
              <a:t>Infrastructure Critique, </a:t>
            </a:r>
            <a:br>
              <a:rPr lang="da-DK" dirty="0" smtClean="0">
                <a:solidFill>
                  <a:srgbClr val="FF0000"/>
                </a:solidFill>
              </a:rPr>
            </a:br>
            <a:r>
              <a:rPr lang="da-DK" dirty="0" smtClean="0">
                <a:solidFill>
                  <a:srgbClr val="FF0000"/>
                </a:solidFill>
              </a:rPr>
              <a:t>Implications for Redesign</a:t>
            </a:r>
            <a:endParaRPr lang="da-DK" dirty="0">
              <a:solidFill>
                <a:srgbClr val="FF0000"/>
              </a:solidFill>
            </a:endParaRPr>
          </a:p>
        </p:txBody>
      </p:sp>
      <p:cxnSp>
        <p:nvCxnSpPr>
          <p:cNvPr id="6" name="Elbow Connector 30"/>
          <p:cNvCxnSpPr>
            <a:stCxn id="12" idx="3"/>
            <a:endCxn id="12" idx="0"/>
          </p:cNvCxnSpPr>
          <p:nvPr/>
        </p:nvCxnSpPr>
        <p:spPr>
          <a:xfrm flipH="1" flipV="1">
            <a:off x="4681127" y="2747272"/>
            <a:ext cx="654755" cy="415569"/>
          </a:xfrm>
          <a:prstGeom prst="bentConnector4">
            <a:avLst>
              <a:gd name="adj1" fmla="val -20228"/>
              <a:gd name="adj2" fmla="val 21613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124200" y="4721410"/>
            <a:ext cx="4856103" cy="647392"/>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dirty="0" smtClean="0">
                <a:solidFill>
                  <a:srgbClr val="FF0000"/>
                </a:solidFill>
              </a:rPr>
              <a:t>Infrastructure Awareness System’s Features</a:t>
            </a:r>
            <a:endParaRPr lang="da-DK" dirty="0">
              <a:solidFill>
                <a:srgbClr val="FF0000"/>
              </a:solidFill>
            </a:endParaRPr>
          </a:p>
        </p:txBody>
      </p:sp>
      <p:sp>
        <p:nvSpPr>
          <p:cNvPr id="8" name="Rounded Rectangle 7"/>
          <p:cNvSpPr/>
          <p:nvPr/>
        </p:nvSpPr>
        <p:spPr>
          <a:xfrm>
            <a:off x="152401" y="2139068"/>
            <a:ext cx="1473200" cy="753542"/>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Fieldwork</a:t>
            </a:r>
            <a:endParaRPr lang="da-DK" sz="1600" dirty="0"/>
          </a:p>
        </p:txBody>
      </p:sp>
      <p:sp>
        <p:nvSpPr>
          <p:cNvPr id="9" name="Rounded Rectangle 8"/>
          <p:cNvSpPr/>
          <p:nvPr/>
        </p:nvSpPr>
        <p:spPr>
          <a:xfrm>
            <a:off x="152401" y="3349810"/>
            <a:ext cx="1473200" cy="756334"/>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Infrastructure</a:t>
            </a:r>
            <a:endParaRPr lang="da-DK" sz="1600" dirty="0"/>
          </a:p>
        </p:txBody>
      </p:sp>
      <p:sp>
        <p:nvSpPr>
          <p:cNvPr id="10" name="Rounded Rectangle 9"/>
          <p:cNvSpPr/>
          <p:nvPr/>
        </p:nvSpPr>
        <p:spPr>
          <a:xfrm>
            <a:off x="2062104" y="2139068"/>
            <a:ext cx="1309511" cy="753542"/>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User Focus Cards</a:t>
            </a:r>
            <a:endParaRPr lang="da-DK" sz="1600" dirty="0"/>
          </a:p>
        </p:txBody>
      </p:sp>
      <p:sp>
        <p:nvSpPr>
          <p:cNvPr id="11" name="Rounded Rectangle 10"/>
          <p:cNvSpPr/>
          <p:nvPr/>
        </p:nvSpPr>
        <p:spPr>
          <a:xfrm>
            <a:off x="2062104" y="3349810"/>
            <a:ext cx="1309511" cy="756334"/>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Nimbus Cards</a:t>
            </a:r>
            <a:endParaRPr lang="da-DK" sz="1600" dirty="0"/>
          </a:p>
        </p:txBody>
      </p:sp>
      <p:sp>
        <p:nvSpPr>
          <p:cNvPr id="12" name="Rounded Rectangle 11"/>
          <p:cNvSpPr/>
          <p:nvPr/>
        </p:nvSpPr>
        <p:spPr>
          <a:xfrm>
            <a:off x="4026371" y="2747272"/>
            <a:ext cx="1309511"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AMC Workshop</a:t>
            </a:r>
            <a:endParaRPr lang="da-DK" sz="1600" dirty="0"/>
          </a:p>
        </p:txBody>
      </p:sp>
      <p:sp>
        <p:nvSpPr>
          <p:cNvPr id="13" name="Rounded Rectangle 12"/>
          <p:cNvSpPr/>
          <p:nvPr/>
        </p:nvSpPr>
        <p:spPr>
          <a:xfrm>
            <a:off x="5772386" y="2747272"/>
            <a:ext cx="1309511"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Design Concept</a:t>
            </a:r>
            <a:br>
              <a:rPr lang="da-DK" sz="1600" dirty="0" smtClean="0"/>
            </a:br>
            <a:r>
              <a:rPr lang="da-DK" sz="1600" dirty="0" smtClean="0"/>
              <a:t>+ Closure</a:t>
            </a:r>
            <a:endParaRPr lang="da-DK" sz="1600" dirty="0"/>
          </a:p>
        </p:txBody>
      </p:sp>
      <p:sp>
        <p:nvSpPr>
          <p:cNvPr id="14" name="Rounded Rectangle 13"/>
          <p:cNvSpPr/>
          <p:nvPr/>
        </p:nvSpPr>
        <p:spPr>
          <a:xfrm>
            <a:off x="7518400" y="2747272"/>
            <a:ext cx="1473200"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Infrastructure Awareness Prototype</a:t>
            </a:r>
            <a:endParaRPr lang="da-DK" sz="1600" dirty="0"/>
          </a:p>
        </p:txBody>
      </p:sp>
      <p:cxnSp>
        <p:nvCxnSpPr>
          <p:cNvPr id="15" name="Elbow Connector 14"/>
          <p:cNvCxnSpPr>
            <a:stCxn id="14" idx="2"/>
            <a:endCxn id="11" idx="2"/>
          </p:cNvCxnSpPr>
          <p:nvPr/>
        </p:nvCxnSpPr>
        <p:spPr>
          <a:xfrm rot="5400000">
            <a:off x="5222063" y="1073207"/>
            <a:ext cx="527734" cy="5538140"/>
          </a:xfrm>
          <a:prstGeom prst="bentConnector3">
            <a:avLst>
              <a:gd name="adj1" fmla="val 213106"/>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9" idx="3"/>
            <a:endCxn id="11" idx="1"/>
          </p:cNvCxnSpPr>
          <p:nvPr/>
        </p:nvCxnSpPr>
        <p:spPr>
          <a:xfrm>
            <a:off x="1625601" y="3727977"/>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8" idx="3"/>
            <a:endCxn id="10" idx="1"/>
          </p:cNvCxnSpPr>
          <p:nvPr/>
        </p:nvCxnSpPr>
        <p:spPr>
          <a:xfrm>
            <a:off x="1625601" y="2515839"/>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10" idx="3"/>
            <a:endCxn id="12" idx="1"/>
          </p:cNvCxnSpPr>
          <p:nvPr/>
        </p:nvCxnSpPr>
        <p:spPr>
          <a:xfrm>
            <a:off x="3371615" y="2515839"/>
            <a:ext cx="654756" cy="647002"/>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1" idx="3"/>
            <a:endCxn id="12" idx="1"/>
          </p:cNvCxnSpPr>
          <p:nvPr/>
        </p:nvCxnSpPr>
        <p:spPr>
          <a:xfrm flipV="1">
            <a:off x="3371615" y="3162841"/>
            <a:ext cx="654756" cy="565136"/>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2" idx="3"/>
            <a:endCxn id="13" idx="1"/>
          </p:cNvCxnSpPr>
          <p:nvPr/>
        </p:nvCxnSpPr>
        <p:spPr>
          <a:xfrm>
            <a:off x="5335882" y="3162841"/>
            <a:ext cx="436504"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13" idx="3"/>
            <a:endCxn id="14" idx="1"/>
          </p:cNvCxnSpPr>
          <p:nvPr/>
        </p:nvCxnSpPr>
        <p:spPr>
          <a:xfrm>
            <a:off x="7081897" y="3162841"/>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3" idx="0"/>
          </p:cNvCxnSpPr>
          <p:nvPr/>
        </p:nvCxnSpPr>
        <p:spPr>
          <a:xfrm rot="5400000" flipH="1" flipV="1">
            <a:off x="5707254" y="2026780"/>
            <a:ext cx="1440381" cy="604"/>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0" name="Rounded Rectangle 39"/>
          <p:cNvSpPr/>
          <p:nvPr/>
        </p:nvSpPr>
        <p:spPr>
          <a:xfrm>
            <a:off x="152400" y="4267200"/>
            <a:ext cx="1473200" cy="838200"/>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dirty="0" smtClean="0"/>
              <a:t>The InfAwareness System</a:t>
            </a:r>
            <a:endParaRPr lang="da-DK" sz="1600" dirty="0"/>
          </a:p>
        </p:txBody>
      </p:sp>
      <p:cxnSp>
        <p:nvCxnSpPr>
          <p:cNvPr id="41" name="Elbow Connector 40"/>
          <p:cNvCxnSpPr>
            <a:stCxn id="40" idx="3"/>
            <a:endCxn id="11" idx="1"/>
          </p:cNvCxnSpPr>
          <p:nvPr/>
        </p:nvCxnSpPr>
        <p:spPr>
          <a:xfrm flipV="1">
            <a:off x="1625600" y="3727977"/>
            <a:ext cx="436504" cy="958323"/>
          </a:xfrm>
          <a:prstGeom prst="bentConnector3">
            <a:avLst>
              <a:gd name="adj1" fmla="val 30049"/>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47" name="Picture 46"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29" name="Rectangle 28"/>
          <p:cNvSpPr/>
          <p:nvPr/>
        </p:nvSpPr>
        <p:spPr>
          <a:xfrm>
            <a:off x="4476348" y="6474154"/>
            <a:ext cx="4667652" cy="369332"/>
          </a:xfrm>
          <a:prstGeom prst="rect">
            <a:avLst/>
          </a:prstGeom>
        </p:spPr>
        <p:txBody>
          <a:bodyPr wrap="none">
            <a:spAutoFit/>
          </a:bodyPr>
          <a:lstStyle/>
          <a:p>
            <a:pPr algn="r"/>
            <a:r>
              <a:rPr lang="da-DK" i="1" dirty="0" smtClean="0"/>
              <a:t>[</a:t>
            </a:r>
            <a:r>
              <a:rPr lang="da-DK" i="1" dirty="0" err="1" smtClean="0"/>
              <a:t>Hincapie</a:t>
            </a:r>
            <a:r>
              <a:rPr lang="da-DK" i="1" dirty="0" smtClean="0"/>
              <a:t>-Ramos, </a:t>
            </a:r>
            <a:r>
              <a:rPr lang="da-DK" i="1" dirty="0" err="1" smtClean="0"/>
              <a:t>Tabard</a:t>
            </a:r>
            <a:r>
              <a:rPr lang="da-DK" i="1" dirty="0" smtClean="0"/>
              <a:t> &amp; Bardram @ DIS’10]</a:t>
            </a:r>
            <a:endParaRPr lang="da-DK" i="1" dirty="0"/>
          </a:p>
        </p:txBody>
      </p:sp>
    </p:spTree>
    <p:extLst>
      <p:ext uri="{BB962C8B-B14F-4D97-AF65-F5344CB8AC3E}">
        <p14:creationId xmlns:p14="http://schemas.microsoft.com/office/powerpoint/2010/main" val="39914076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4" grpId="0" animBg="1"/>
      <p:bldP spid="43" grpId="0" animBg="1"/>
      <p:bldP spid="4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jdhr.001A6BD0B1DD\Desktop\clcbio-minigrid-trunk\documents\pictures\AMCardsWorkshop\DSCF4466-small.JPG"/>
          <p:cNvPicPr>
            <a:picLocks noChangeAspect="1" noChangeArrowheads="1"/>
          </p:cNvPicPr>
          <p:nvPr/>
        </p:nvPicPr>
        <p:blipFill>
          <a:blip r:embed="rId3" cstate="print"/>
          <a:srcRect/>
          <a:stretch>
            <a:fillRect/>
          </a:stretch>
        </p:blipFill>
        <p:spPr bwMode="auto">
          <a:xfrm>
            <a:off x="-1524002" y="0"/>
            <a:ext cx="12192004" cy="6858002"/>
          </a:xfrm>
          <a:prstGeom prst="rect">
            <a:avLst/>
          </a:prstGeom>
          <a:noFill/>
        </p:spPr>
      </p:pic>
    </p:spTree>
    <p:extLst>
      <p:ext uri="{BB962C8B-B14F-4D97-AF65-F5344CB8AC3E}">
        <p14:creationId xmlns:p14="http://schemas.microsoft.com/office/powerpoint/2010/main" val="249604227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jdhr.001A6BD0B1DD\Desktop\clcbio-minigrid-trunk\documents\pictures\AMCardsWorkshop\DSCF4484-small.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71665407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pic>
        <p:nvPicPr>
          <p:cNvPr id="7" name="Picture 6" descr="DesignProces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67" y="1117600"/>
            <a:ext cx="8060266" cy="4622800"/>
          </a:xfrm>
          <a:prstGeom prst="rect">
            <a:avLst/>
          </a:prstGeom>
        </p:spPr>
      </p:pic>
    </p:spTree>
    <p:extLst>
      <p:ext uri="{BB962C8B-B14F-4D97-AF65-F5344CB8AC3E}">
        <p14:creationId xmlns:p14="http://schemas.microsoft.com/office/powerpoint/2010/main" val="238239030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jdhr.CAMPEON\Desktop\MiniGrid\documents\presentations\chi2011\DesktopClean.png"/>
          <p:cNvPicPr>
            <a:picLocks noChangeAspect="1" noChangeArrowheads="1"/>
          </p:cNvPicPr>
          <p:nvPr/>
        </p:nvPicPr>
        <p:blipFill>
          <a:blip r:embed="rId3"/>
          <a:srcRect/>
          <a:stretch>
            <a:fillRect/>
          </a:stretch>
        </p:blipFill>
        <p:spPr bwMode="auto">
          <a:xfrm>
            <a:off x="0" y="292100"/>
            <a:ext cx="9144000" cy="5715000"/>
          </a:xfrm>
          <a:prstGeom prst="rect">
            <a:avLst/>
          </a:prstGeom>
          <a:noFill/>
        </p:spPr>
      </p:pic>
      <p:grpSp>
        <p:nvGrpSpPr>
          <p:cNvPr id="2" name="Group 16"/>
          <p:cNvGrpSpPr/>
          <p:nvPr/>
        </p:nvGrpSpPr>
        <p:grpSpPr>
          <a:xfrm>
            <a:off x="432000" y="2439685"/>
            <a:ext cx="8280000" cy="1855520"/>
            <a:chOff x="318050" y="2235200"/>
            <a:chExt cx="8280000" cy="1855520"/>
          </a:xfrm>
        </p:grpSpPr>
        <p:sp>
          <p:nvSpPr>
            <p:cNvPr id="16" name="Rectangle 15"/>
            <p:cNvSpPr/>
            <p:nvPr/>
          </p:nvSpPr>
          <p:spPr>
            <a:xfrm>
              <a:off x="318050" y="2235200"/>
              <a:ext cx="8280000" cy="40897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rtlCol="0" anchor="ctr"/>
            <a:lstStyle/>
            <a:p>
              <a:r>
                <a:rPr lang="en-US" sz="1600" b="1" dirty="0" smtClean="0">
                  <a:latin typeface="Frutiger LT Std 45 Light"/>
                </a:rPr>
                <a:t>Group Activation</a:t>
              </a:r>
              <a:endParaRPr lang="da-DK" sz="1600" b="1" dirty="0">
                <a:latin typeface="Frutiger LT Std 45 Light"/>
              </a:endParaRPr>
            </a:p>
          </p:txBody>
        </p:sp>
        <p:sp>
          <p:nvSpPr>
            <p:cNvPr id="13" name="Rectangle 12"/>
            <p:cNvSpPr/>
            <p:nvPr/>
          </p:nvSpPr>
          <p:spPr>
            <a:xfrm>
              <a:off x="318050" y="2644170"/>
              <a:ext cx="8280000" cy="144655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4400" dirty="0" smtClean="0">
                  <a:latin typeface="Frutiger LT Std 45 Light"/>
                </a:rPr>
                <a:t>You contributed 12% less than other contributors this week</a:t>
              </a:r>
              <a:endParaRPr lang="da-DK" sz="4400" dirty="0">
                <a:latin typeface="Frutiger LT Std 45 Light"/>
              </a:endParaRPr>
            </a:p>
          </p:txBody>
        </p:sp>
      </p:grpSp>
      <p:grpSp>
        <p:nvGrpSpPr>
          <p:cNvPr id="3" name="Group 19"/>
          <p:cNvGrpSpPr/>
          <p:nvPr/>
        </p:nvGrpSpPr>
        <p:grpSpPr>
          <a:xfrm>
            <a:off x="432000" y="2439685"/>
            <a:ext cx="8280000" cy="1855520"/>
            <a:chOff x="318050" y="2235200"/>
            <a:chExt cx="8280000" cy="1855520"/>
          </a:xfrm>
        </p:grpSpPr>
        <p:sp>
          <p:nvSpPr>
            <p:cNvPr id="19" name="Rectangle 18"/>
            <p:cNvSpPr/>
            <p:nvPr/>
          </p:nvSpPr>
          <p:spPr>
            <a:xfrm>
              <a:off x="318050" y="2235200"/>
              <a:ext cx="8280000" cy="40897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rtlCol="0" anchor="ctr"/>
            <a:lstStyle/>
            <a:p>
              <a:r>
                <a:rPr lang="en-US" sz="1600" b="1" dirty="0" smtClean="0">
                  <a:latin typeface="Frutiger LT Std 45 Light"/>
                </a:rPr>
                <a:t>Personal Motivation</a:t>
              </a:r>
              <a:endParaRPr lang="da-DK" sz="1600" b="1" dirty="0">
                <a:latin typeface="Frutiger LT Std 45 Light"/>
              </a:endParaRPr>
            </a:p>
          </p:txBody>
        </p:sp>
        <p:sp>
          <p:nvSpPr>
            <p:cNvPr id="14" name="Rectangle 13"/>
            <p:cNvSpPr/>
            <p:nvPr/>
          </p:nvSpPr>
          <p:spPr>
            <a:xfrm>
              <a:off x="318050" y="2644170"/>
              <a:ext cx="8280000" cy="144655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4400" dirty="0" smtClean="0">
                  <a:latin typeface="Frutiger LT Std 45 Light"/>
                </a:rPr>
                <a:t>You contributed for less than 40 hours to the Mini-Grid this week</a:t>
              </a:r>
              <a:endParaRPr lang="da-DK" sz="4400" dirty="0">
                <a:latin typeface="Frutiger LT Std 45 Light"/>
              </a:endParaRPr>
            </a:p>
          </p:txBody>
        </p:sp>
      </p:grpSp>
      <p:pic>
        <p:nvPicPr>
          <p:cNvPr id="8" name="Picture 3" descr="C:\Documents and Settings\jdhr.CAMPEON\Desktop\MiniGrid\documents\presentations\chi2011\notification-pop-up.PNG"/>
          <p:cNvPicPr>
            <a:picLocks noChangeAspect="1" noChangeArrowheads="1"/>
          </p:cNvPicPr>
          <p:nvPr/>
        </p:nvPicPr>
        <p:blipFill>
          <a:blip r:embed="rId4"/>
          <a:srcRect/>
          <a:stretch>
            <a:fillRect/>
          </a:stretch>
        </p:blipFill>
        <p:spPr bwMode="auto">
          <a:xfrm>
            <a:off x="6228184" y="557312"/>
            <a:ext cx="2800350" cy="752475"/>
          </a:xfrm>
          <a:prstGeom prst="rect">
            <a:avLst/>
          </a:prstGeom>
          <a:noFill/>
        </p:spPr>
      </p:pic>
      <p:grpSp>
        <p:nvGrpSpPr>
          <p:cNvPr id="5" name="Group 63"/>
          <p:cNvGrpSpPr/>
          <p:nvPr/>
        </p:nvGrpSpPr>
        <p:grpSpPr>
          <a:xfrm>
            <a:off x="4836386" y="3709183"/>
            <a:ext cx="1130300" cy="1130300"/>
            <a:chOff x="4872812" y="4127282"/>
            <a:chExt cx="1130300" cy="1130300"/>
          </a:xfrm>
        </p:grpSpPr>
        <p:sp>
          <p:nvSpPr>
            <p:cNvPr id="31" name="Oval 30"/>
            <p:cNvSpPr/>
            <p:nvPr/>
          </p:nvSpPr>
          <p:spPr>
            <a:xfrm>
              <a:off x="4872812" y="4127282"/>
              <a:ext cx="1130300" cy="11303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pic>
          <p:nvPicPr>
            <p:cNvPr id="32" name="Picture 2" descr="C:\Documents and Settings\jdhr.CAMPEON\Desktop\MiniGrid\documents\presentations\chi2011\ClockFace.PNG"/>
            <p:cNvPicPr>
              <a:picLocks noChangeAspect="1" noChangeArrowheads="1"/>
            </p:cNvPicPr>
            <p:nvPr/>
          </p:nvPicPr>
          <p:blipFill>
            <a:blip r:embed="rId5"/>
            <a:srcRect/>
            <a:stretch>
              <a:fillRect/>
            </a:stretch>
          </p:blipFill>
          <p:spPr bwMode="auto">
            <a:xfrm>
              <a:off x="4872812" y="4127282"/>
              <a:ext cx="1130300" cy="1130300"/>
            </a:xfrm>
            <a:prstGeom prst="rect">
              <a:avLst/>
            </a:prstGeom>
            <a:noFill/>
          </p:spPr>
        </p:pic>
        <p:sp>
          <p:nvSpPr>
            <p:cNvPr id="63" name="Arc 62"/>
            <p:cNvSpPr/>
            <p:nvPr/>
          </p:nvSpPr>
          <p:spPr>
            <a:xfrm>
              <a:off x="5122962" y="4377432"/>
              <a:ext cx="630000" cy="630000"/>
            </a:xfrm>
            <a:prstGeom prst="arc">
              <a:avLst>
                <a:gd name="adj1" fmla="val 16200000"/>
                <a:gd name="adj2" fmla="val 15015865"/>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sp>
          <p:nvSpPr>
            <p:cNvPr id="35" name="Flowchart: Terminator 34"/>
            <p:cNvSpPr/>
            <p:nvPr/>
          </p:nvSpPr>
          <p:spPr>
            <a:xfrm rot="5400000" flipV="1">
              <a:off x="5208560" y="4487164"/>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36" name="Oval 35"/>
            <p:cNvSpPr/>
            <p:nvPr/>
          </p:nvSpPr>
          <p:spPr>
            <a:xfrm>
              <a:off x="5392962" y="4647432"/>
              <a:ext cx="90000" cy="90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sz="1600">
                <a:latin typeface="Frutiger LT Std 45 Light"/>
              </a:endParaRPr>
            </a:p>
          </p:txBody>
        </p:sp>
      </p:grpSp>
      <p:grpSp>
        <p:nvGrpSpPr>
          <p:cNvPr id="10" name="Group 79"/>
          <p:cNvGrpSpPr/>
          <p:nvPr/>
        </p:nvGrpSpPr>
        <p:grpSpPr>
          <a:xfrm>
            <a:off x="3177316" y="3709183"/>
            <a:ext cx="1130300" cy="1130300"/>
            <a:chOff x="3140889" y="4127282"/>
            <a:chExt cx="1130300" cy="1130300"/>
          </a:xfrm>
        </p:grpSpPr>
        <p:grpSp>
          <p:nvGrpSpPr>
            <p:cNvPr id="15" name="Group 22"/>
            <p:cNvGrpSpPr/>
            <p:nvPr/>
          </p:nvGrpSpPr>
          <p:grpSpPr>
            <a:xfrm>
              <a:off x="3140889" y="4127282"/>
              <a:ext cx="1130300" cy="1130300"/>
              <a:chOff x="2692553" y="3525398"/>
              <a:chExt cx="1130300" cy="1130300"/>
            </a:xfrm>
          </p:grpSpPr>
          <p:sp>
            <p:nvSpPr>
              <p:cNvPr id="24" name="Oval 23"/>
              <p:cNvSpPr/>
              <p:nvPr/>
            </p:nvSpPr>
            <p:spPr>
              <a:xfrm>
                <a:off x="2692553" y="3525398"/>
                <a:ext cx="1130300" cy="11303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pic>
            <p:nvPicPr>
              <p:cNvPr id="25" name="Picture 2" descr="C:\Documents and Settings\jdhr.CAMPEON\Desktop\MiniGrid\documents\presentations\chi2011\ClockFace.PNG"/>
              <p:cNvPicPr>
                <a:picLocks noChangeAspect="1" noChangeArrowheads="1"/>
              </p:cNvPicPr>
              <p:nvPr/>
            </p:nvPicPr>
            <p:blipFill>
              <a:blip r:embed="rId5"/>
              <a:srcRect/>
              <a:stretch>
                <a:fillRect/>
              </a:stretch>
            </p:blipFill>
            <p:spPr bwMode="auto">
              <a:xfrm>
                <a:off x="2692553" y="3525398"/>
                <a:ext cx="1130300" cy="1130300"/>
              </a:xfrm>
              <a:prstGeom prst="rect">
                <a:avLst/>
              </a:prstGeom>
              <a:noFill/>
            </p:spPr>
          </p:pic>
        </p:grpSp>
        <p:sp>
          <p:nvSpPr>
            <p:cNvPr id="65" name="Arc 64"/>
            <p:cNvSpPr/>
            <p:nvPr/>
          </p:nvSpPr>
          <p:spPr>
            <a:xfrm>
              <a:off x="3391039" y="4377432"/>
              <a:ext cx="630000" cy="630000"/>
            </a:xfrm>
            <a:prstGeom prst="arc">
              <a:avLst>
                <a:gd name="adj1" fmla="val 16200000"/>
                <a:gd name="adj2" fmla="val 3951821"/>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sp>
          <p:nvSpPr>
            <p:cNvPr id="67" name="Arc 66"/>
            <p:cNvSpPr/>
            <p:nvPr/>
          </p:nvSpPr>
          <p:spPr>
            <a:xfrm rot="10800000">
              <a:off x="3391039" y="4377432"/>
              <a:ext cx="630000" cy="630000"/>
            </a:xfrm>
            <a:prstGeom prst="arc">
              <a:avLst>
                <a:gd name="adj1" fmla="val 16200000"/>
                <a:gd name="adj2" fmla="val 3951821"/>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grpSp>
          <p:nvGrpSpPr>
            <p:cNvPr id="17" name="Group 61"/>
            <p:cNvGrpSpPr/>
            <p:nvPr/>
          </p:nvGrpSpPr>
          <p:grpSpPr>
            <a:xfrm>
              <a:off x="3661039" y="4282615"/>
              <a:ext cx="90000" cy="830903"/>
              <a:chOff x="3661039" y="4282615"/>
              <a:chExt cx="90000" cy="830903"/>
            </a:xfrm>
          </p:grpSpPr>
          <p:sp>
            <p:nvSpPr>
              <p:cNvPr id="28" name="Flowchart: Terminator 27"/>
              <p:cNvSpPr/>
              <p:nvPr/>
            </p:nvSpPr>
            <p:spPr>
              <a:xfrm rot="5400000" flipV="1">
                <a:off x="3476637" y="4487164"/>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50" name="Flowchart: Terminator 49"/>
              <p:cNvSpPr/>
              <p:nvPr/>
            </p:nvSpPr>
            <p:spPr>
              <a:xfrm rot="5400000" flipV="1">
                <a:off x="3476638" y="4863249"/>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29" name="Oval 28"/>
              <p:cNvSpPr/>
              <p:nvPr/>
            </p:nvSpPr>
            <p:spPr>
              <a:xfrm>
                <a:off x="3661039" y="4647432"/>
                <a:ext cx="90000" cy="90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sz="1600">
                  <a:latin typeface="Frutiger LT Std 45 Light"/>
                </a:endParaRPr>
              </a:p>
            </p:txBody>
          </p:sp>
        </p:grpSp>
      </p:grpSp>
      <p:grpSp>
        <p:nvGrpSpPr>
          <p:cNvPr id="18" name="Group 80"/>
          <p:cNvGrpSpPr/>
          <p:nvPr/>
        </p:nvGrpSpPr>
        <p:grpSpPr>
          <a:xfrm>
            <a:off x="1518246" y="3709183"/>
            <a:ext cx="1130300" cy="1130300"/>
            <a:chOff x="1436291" y="4154607"/>
            <a:chExt cx="1130300" cy="1130300"/>
          </a:xfrm>
        </p:grpSpPr>
        <p:grpSp>
          <p:nvGrpSpPr>
            <p:cNvPr id="20" name="Group 9"/>
            <p:cNvGrpSpPr/>
            <p:nvPr/>
          </p:nvGrpSpPr>
          <p:grpSpPr>
            <a:xfrm>
              <a:off x="1436291" y="4154607"/>
              <a:ext cx="1130300" cy="1130300"/>
              <a:chOff x="2692553" y="3525398"/>
              <a:chExt cx="1130300" cy="1130300"/>
            </a:xfrm>
          </p:grpSpPr>
          <p:sp>
            <p:nvSpPr>
              <p:cNvPr id="9" name="Oval 8"/>
              <p:cNvSpPr/>
              <p:nvPr/>
            </p:nvSpPr>
            <p:spPr>
              <a:xfrm>
                <a:off x="2692553" y="3525398"/>
                <a:ext cx="1130300" cy="11303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pic>
            <p:nvPicPr>
              <p:cNvPr id="2050" name="Picture 2" descr="C:\Documents and Settings\jdhr.CAMPEON\Desktop\MiniGrid\documents\presentations\chi2011\ClockFace.PNG"/>
              <p:cNvPicPr>
                <a:picLocks noChangeAspect="1" noChangeArrowheads="1"/>
              </p:cNvPicPr>
              <p:nvPr/>
            </p:nvPicPr>
            <p:blipFill>
              <a:blip r:embed="rId5"/>
              <a:srcRect/>
              <a:stretch>
                <a:fillRect/>
              </a:stretch>
            </p:blipFill>
            <p:spPr bwMode="auto">
              <a:xfrm>
                <a:off x="2692553" y="3525398"/>
                <a:ext cx="1130300" cy="1130300"/>
              </a:xfrm>
              <a:prstGeom prst="rect">
                <a:avLst/>
              </a:prstGeom>
              <a:noFill/>
            </p:spPr>
          </p:pic>
        </p:grpSp>
        <p:sp>
          <p:nvSpPr>
            <p:cNvPr id="68" name="Arc 67"/>
            <p:cNvSpPr/>
            <p:nvPr/>
          </p:nvSpPr>
          <p:spPr>
            <a:xfrm>
              <a:off x="1686441" y="4404757"/>
              <a:ext cx="630000" cy="630000"/>
            </a:xfrm>
            <a:prstGeom prst="arc">
              <a:avLst>
                <a:gd name="adj1" fmla="val 16200000"/>
                <a:gd name="adj2" fmla="val 973838"/>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sp>
          <p:nvSpPr>
            <p:cNvPr id="70" name="Arc 69"/>
            <p:cNvSpPr/>
            <p:nvPr/>
          </p:nvSpPr>
          <p:spPr>
            <a:xfrm rot="-7200000">
              <a:off x="1686441" y="4404757"/>
              <a:ext cx="630000" cy="630000"/>
            </a:xfrm>
            <a:prstGeom prst="arc">
              <a:avLst>
                <a:gd name="adj1" fmla="val 16200000"/>
                <a:gd name="adj2" fmla="val 973838"/>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sp>
          <p:nvSpPr>
            <p:cNvPr id="71" name="Arc 70"/>
            <p:cNvSpPr/>
            <p:nvPr/>
          </p:nvSpPr>
          <p:spPr>
            <a:xfrm rot="7200000">
              <a:off x="1686441" y="4404757"/>
              <a:ext cx="630000" cy="630000"/>
            </a:xfrm>
            <a:prstGeom prst="arc">
              <a:avLst>
                <a:gd name="adj1" fmla="val 16200000"/>
                <a:gd name="adj2" fmla="val 973838"/>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grpSp>
          <p:nvGrpSpPr>
            <p:cNvPr id="23" name="Group 57"/>
            <p:cNvGrpSpPr/>
            <p:nvPr/>
          </p:nvGrpSpPr>
          <p:grpSpPr>
            <a:xfrm>
              <a:off x="1605897" y="4309940"/>
              <a:ext cx="804885" cy="535576"/>
              <a:chOff x="1578572" y="4282615"/>
              <a:chExt cx="804885" cy="535576"/>
            </a:xfrm>
          </p:grpSpPr>
          <p:sp>
            <p:nvSpPr>
              <p:cNvPr id="11" name="Flowchart: Terminator 10"/>
              <p:cNvSpPr/>
              <p:nvPr/>
            </p:nvSpPr>
            <p:spPr>
              <a:xfrm rot="1740730">
                <a:off x="1928639" y="4772472"/>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21" name="Flowchart: Terminator 20"/>
              <p:cNvSpPr/>
              <p:nvPr/>
            </p:nvSpPr>
            <p:spPr>
              <a:xfrm rot="19859270" flipV="1">
                <a:off x="1578572" y="4766123"/>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22" name="Flowchart: Terminator 21"/>
              <p:cNvSpPr/>
              <p:nvPr/>
            </p:nvSpPr>
            <p:spPr>
              <a:xfrm rot="5400000" flipV="1">
                <a:off x="1744714" y="4487164"/>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12" name="Oval 11"/>
              <p:cNvSpPr/>
              <p:nvPr/>
            </p:nvSpPr>
            <p:spPr>
              <a:xfrm>
                <a:off x="1929116" y="4647432"/>
                <a:ext cx="90000" cy="90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sz="1600">
                  <a:latin typeface="Frutiger LT Std 45 Light"/>
                </a:endParaRPr>
              </a:p>
            </p:txBody>
          </p:sp>
        </p:grpSp>
      </p:grpSp>
      <p:grpSp>
        <p:nvGrpSpPr>
          <p:cNvPr id="26" name="Group 78"/>
          <p:cNvGrpSpPr/>
          <p:nvPr/>
        </p:nvGrpSpPr>
        <p:grpSpPr>
          <a:xfrm>
            <a:off x="6495455" y="3709183"/>
            <a:ext cx="1130300" cy="1130300"/>
            <a:chOff x="6413500" y="4154607"/>
            <a:chExt cx="1130300" cy="1130300"/>
          </a:xfrm>
        </p:grpSpPr>
        <p:grpSp>
          <p:nvGrpSpPr>
            <p:cNvPr id="27" name="Group 71"/>
            <p:cNvGrpSpPr/>
            <p:nvPr/>
          </p:nvGrpSpPr>
          <p:grpSpPr>
            <a:xfrm>
              <a:off x="6413500" y="4154607"/>
              <a:ext cx="1130300" cy="1130300"/>
              <a:chOff x="4872812" y="4127282"/>
              <a:chExt cx="1130300" cy="1130300"/>
            </a:xfrm>
          </p:grpSpPr>
          <p:sp>
            <p:nvSpPr>
              <p:cNvPr id="73" name="Oval 72"/>
              <p:cNvSpPr/>
              <p:nvPr/>
            </p:nvSpPr>
            <p:spPr>
              <a:xfrm>
                <a:off x="4872812" y="4127282"/>
                <a:ext cx="1130300" cy="11303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pic>
            <p:nvPicPr>
              <p:cNvPr id="74" name="Picture 2" descr="C:\Documents and Settings\jdhr.CAMPEON\Desktop\MiniGrid\documents\presentations\chi2011\ClockFace.PNG"/>
              <p:cNvPicPr>
                <a:picLocks noChangeAspect="1" noChangeArrowheads="1"/>
              </p:cNvPicPr>
              <p:nvPr/>
            </p:nvPicPr>
            <p:blipFill>
              <a:blip r:embed="rId5"/>
              <a:srcRect/>
              <a:stretch>
                <a:fillRect/>
              </a:stretch>
            </p:blipFill>
            <p:spPr bwMode="auto">
              <a:xfrm>
                <a:off x="4872812" y="4127282"/>
                <a:ext cx="1130300" cy="1130300"/>
              </a:xfrm>
              <a:prstGeom prst="rect">
                <a:avLst/>
              </a:prstGeom>
              <a:noFill/>
            </p:spPr>
          </p:pic>
          <p:sp>
            <p:nvSpPr>
              <p:cNvPr id="75" name="Arc 74"/>
              <p:cNvSpPr/>
              <p:nvPr/>
            </p:nvSpPr>
            <p:spPr>
              <a:xfrm>
                <a:off x="5122962" y="4377432"/>
                <a:ext cx="630000" cy="630000"/>
              </a:xfrm>
              <a:prstGeom prst="arc">
                <a:avLst>
                  <a:gd name="adj1" fmla="val 16200000"/>
                  <a:gd name="adj2" fmla="val 15015865"/>
                </a:avLst>
              </a:prstGeom>
              <a:ln>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sz="1600">
                  <a:latin typeface="Frutiger LT Std 45 Light"/>
                </a:endParaRPr>
              </a:p>
            </p:txBody>
          </p:sp>
          <p:sp>
            <p:nvSpPr>
              <p:cNvPr id="76" name="Flowchart: Terminator 75"/>
              <p:cNvSpPr/>
              <p:nvPr/>
            </p:nvSpPr>
            <p:spPr>
              <a:xfrm rot="5400000" flipV="1">
                <a:off x="5208560" y="4487164"/>
                <a:ext cx="454818" cy="45719"/>
              </a:xfrm>
              <a:prstGeom prst="flowChartTerminator">
                <a:avLst/>
              </a:prstGeom>
              <a:solidFill>
                <a:srgbClr val="0070C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a-DK" sz="1600">
                  <a:latin typeface="Frutiger LT Std 45 Light"/>
                </a:endParaRPr>
              </a:p>
            </p:txBody>
          </p:sp>
          <p:sp>
            <p:nvSpPr>
              <p:cNvPr id="77" name="Oval 76"/>
              <p:cNvSpPr/>
              <p:nvPr/>
            </p:nvSpPr>
            <p:spPr>
              <a:xfrm>
                <a:off x="5392962" y="4647432"/>
                <a:ext cx="90000" cy="90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sz="1600">
                  <a:latin typeface="Frutiger LT Std 45 Light"/>
                </a:endParaRPr>
              </a:p>
            </p:txBody>
          </p:sp>
        </p:grpSp>
        <p:sp>
          <p:nvSpPr>
            <p:cNvPr id="78" name="Rectangle 77"/>
            <p:cNvSpPr/>
            <p:nvPr/>
          </p:nvSpPr>
          <p:spPr>
            <a:xfrm>
              <a:off x="6778834" y="4692373"/>
              <a:ext cx="412292" cy="338554"/>
            </a:xfrm>
            <a:prstGeom prst="rect">
              <a:avLst/>
            </a:prstGeom>
          </p:spPr>
          <p:txBody>
            <a:bodyPr wrap="none">
              <a:spAutoFit/>
            </a:bodyPr>
            <a:lstStyle/>
            <a:p>
              <a:r>
                <a:rPr lang="en-US" sz="1600" b="1" dirty="0" smtClean="0">
                  <a:solidFill>
                    <a:srgbClr val="FF0000"/>
                  </a:solidFill>
                  <a:latin typeface="Frutiger LT Std 45 Light"/>
                </a:rPr>
                <a:t>2x</a:t>
              </a:r>
              <a:endParaRPr lang="da-DK" sz="1600" b="1" dirty="0">
                <a:solidFill>
                  <a:srgbClr val="FF0000"/>
                </a:solidFill>
                <a:latin typeface="Frutiger LT Std 45 Light"/>
              </a:endParaRPr>
            </a:p>
          </p:txBody>
        </p:sp>
      </p:grpSp>
    </p:spTree>
    <p:extLst>
      <p:ext uri="{BB962C8B-B14F-4D97-AF65-F5344CB8AC3E}">
        <p14:creationId xmlns:p14="http://schemas.microsoft.com/office/powerpoint/2010/main" val="2473192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mph" presetSubtype="0" decel="50000" fill="hold" nodeType="clickEffect">
                                  <p:stCondLst>
                                    <p:cond delay="0"/>
                                  </p:stCondLst>
                                  <p:childTnLst>
                                    <p:animScale>
                                      <p:cBhvr>
                                        <p:cTn id="21" dur="2000" fill="hold"/>
                                        <p:tgtEl>
                                          <p:spTgt spid="3"/>
                                        </p:tgtEl>
                                      </p:cBhvr>
                                      <p:by x="45000" y="45000"/>
                                    </p:animScale>
                                  </p:childTnLst>
                                </p:cTn>
                              </p:par>
                              <p:par>
                                <p:cTn id="22" presetID="6" presetClass="emph" presetSubtype="0" fill="hold" nodeType="withEffect">
                                  <p:stCondLst>
                                    <p:cond delay="0"/>
                                  </p:stCondLst>
                                  <p:childTnLst>
                                    <p:animScale>
                                      <p:cBhvr>
                                        <p:cTn id="23" dur="2000" fill="hold"/>
                                        <p:tgtEl>
                                          <p:spTgt spid="2"/>
                                        </p:tgtEl>
                                      </p:cBhvr>
                                      <p:by x="45000" y="45000"/>
                                    </p:animScale>
                                  </p:childTnLst>
                                </p:cTn>
                              </p:par>
                              <p:par>
                                <p:cTn id="24" presetID="56" presetClass="path" presetSubtype="0" accel="50000" decel="50000" fill="hold" nodeType="withEffect">
                                  <p:stCondLst>
                                    <p:cond delay="0"/>
                                  </p:stCondLst>
                                  <p:childTnLst>
                                    <p:animMotion origin="layout" path="M 0 -3.01874E-6 L 0.22413 -0.1448 " pathEditMode="relative" rAng="0" ptsTypes="AA">
                                      <p:cBhvr>
                                        <p:cTn id="25" dur="2000" fill="hold"/>
                                        <p:tgtEl>
                                          <p:spTgt spid="2"/>
                                        </p:tgtEl>
                                        <p:attrNameLst>
                                          <p:attrName>ppt_x</p:attrName>
                                          <p:attrName>ppt_y</p:attrName>
                                        </p:attrNameLst>
                                      </p:cBhvr>
                                      <p:rCtr x="11200" y="-7200"/>
                                    </p:animMotion>
                                  </p:childTnLst>
                                </p:cTn>
                              </p:par>
                              <p:par>
                                <p:cTn id="26" presetID="49" presetClass="path" presetSubtype="0" accel="50000" decel="50000" fill="hold" nodeType="withEffect">
                                  <p:stCondLst>
                                    <p:cond delay="0"/>
                                  </p:stCondLst>
                                  <p:childTnLst>
                                    <p:animMotion origin="layout" path="M 0 -3.01874E-6 L -0.22778 -0.1448 " pathEditMode="relative" rAng="0" ptsTypes="AA">
                                      <p:cBhvr>
                                        <p:cTn id="27" dur="2000" fill="hold"/>
                                        <p:tgtEl>
                                          <p:spTgt spid="3"/>
                                        </p:tgtEl>
                                        <p:attrNameLst>
                                          <p:attrName>ppt_x</p:attrName>
                                          <p:attrName>ppt_y</p:attrName>
                                        </p:attrNameLst>
                                      </p:cBhvr>
                                      <p:rCtr x="-11400" y="-7200"/>
                                    </p:animMotion>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Evaluation</a:t>
            </a:r>
            <a:endParaRPr lang="en-US" dirty="0"/>
          </a:p>
        </p:txBody>
      </p:sp>
      <p:sp>
        <p:nvSpPr>
          <p:cNvPr id="5" name="Subtitle 4"/>
          <p:cNvSpPr>
            <a:spLocks noGrp="1"/>
          </p:cNvSpPr>
          <p:nvPr>
            <p:ph type="subTitle" idx="1"/>
          </p:nvPr>
        </p:nvSpPr>
        <p:spPr/>
        <p:txBody>
          <a:bodyPr/>
          <a:lstStyle/>
          <a:p>
            <a:r>
              <a:rPr lang="en-US" dirty="0" smtClean="0"/>
              <a:t>Part III</a:t>
            </a:r>
            <a:endParaRPr lang="en-US" dirty="0"/>
          </a:p>
        </p:txBody>
      </p:sp>
    </p:spTree>
    <p:extLst>
      <p:ext uri="{BB962C8B-B14F-4D97-AF65-F5344CB8AC3E}">
        <p14:creationId xmlns:p14="http://schemas.microsoft.com/office/powerpoint/2010/main" val="121267612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8651"/>
            <a:ext cx="8229600" cy="6427748"/>
          </a:xfrm>
        </p:spPr>
        <p:txBody>
          <a:bodyPr>
            <a:normAutofit lnSpcReduction="10000"/>
          </a:bodyPr>
          <a:lstStyle/>
          <a:p>
            <a:pPr marL="0" indent="0">
              <a:buNone/>
            </a:pPr>
            <a:r>
              <a:rPr lang="en-US" dirty="0" smtClean="0">
                <a:solidFill>
                  <a:srgbClr val="BFBFBF"/>
                </a:solidFill>
              </a:rPr>
              <a:t>Part I – Introduction</a:t>
            </a:r>
          </a:p>
          <a:p>
            <a:pPr marL="0" indent="0">
              <a:buNone/>
            </a:pPr>
            <a:r>
              <a:rPr lang="en-US" dirty="0" smtClean="0">
                <a:solidFill>
                  <a:srgbClr val="BFBFBF"/>
                </a:solidFill>
              </a:rPr>
              <a:t>Part II – Design</a:t>
            </a:r>
          </a:p>
          <a:p>
            <a:pPr marL="0" indent="0">
              <a:buNone/>
            </a:pPr>
            <a:r>
              <a:rPr lang="en-US" dirty="0" smtClean="0"/>
              <a:t>Part III – Evaluation</a:t>
            </a:r>
          </a:p>
          <a:p>
            <a:r>
              <a:rPr lang="en-US" dirty="0" smtClean="0"/>
              <a:t>Study Setup</a:t>
            </a:r>
          </a:p>
          <a:p>
            <a:r>
              <a:rPr lang="en-US" dirty="0" smtClean="0"/>
              <a:t>Quantitative Results</a:t>
            </a:r>
          </a:p>
          <a:p>
            <a:r>
              <a:rPr lang="en-US" dirty="0" smtClean="0"/>
              <a:t>Usage Patterns</a:t>
            </a:r>
          </a:p>
          <a:p>
            <a:r>
              <a:rPr lang="en-US" dirty="0" smtClean="0"/>
              <a:t>Adoption Impact</a:t>
            </a:r>
          </a:p>
          <a:p>
            <a:r>
              <a:rPr lang="en-US" dirty="0" err="1" smtClean="0"/>
              <a:t>GridOrbit</a:t>
            </a:r>
            <a:r>
              <a:rPr lang="en-US" dirty="0" smtClean="0"/>
              <a:t> Usage</a:t>
            </a:r>
          </a:p>
          <a:p>
            <a:r>
              <a:rPr lang="en-US" dirty="0" smtClean="0"/>
              <a:t>Interviews</a:t>
            </a:r>
            <a:endParaRPr lang="en-US" dirty="0"/>
          </a:p>
          <a:p>
            <a:pPr marL="0" indent="0">
              <a:buNone/>
            </a:pPr>
            <a:endParaRPr lang="en-US" dirty="0" smtClean="0"/>
          </a:p>
          <a:p>
            <a:pPr marL="0" indent="0">
              <a:buNone/>
            </a:pPr>
            <a:r>
              <a:rPr lang="en-US" dirty="0" smtClean="0">
                <a:solidFill>
                  <a:srgbClr val="BFBFBF"/>
                </a:solidFill>
              </a:rPr>
              <a:t>Part IV – Discussion </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545336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12080" y="2713816"/>
            <a:ext cx="8532624" cy="1477328"/>
          </a:xfrm>
          <a:prstGeom prst="rect">
            <a:avLst/>
          </a:prstGeom>
        </p:spPr>
        <p:txBody>
          <a:bodyPr wrap="square">
            <a:spAutoFit/>
          </a:bodyPr>
          <a:lstStyle/>
          <a:p>
            <a:r>
              <a:rPr lang="da-DK" dirty="0" smtClean="0">
                <a:latin typeface="+mj-lt"/>
              </a:rPr>
              <a:t>1- </a:t>
            </a:r>
            <a:r>
              <a:rPr lang="da-DK" dirty="0" smtClean="0">
                <a:solidFill>
                  <a:schemeClr val="bg1">
                    <a:lumMod val="65000"/>
                  </a:schemeClr>
                </a:solidFill>
                <a:latin typeface="+mj-lt"/>
              </a:rPr>
              <a:t>See </a:t>
            </a:r>
            <a:r>
              <a:rPr lang="da-DK" dirty="0" err="1" smtClean="0">
                <a:solidFill>
                  <a:schemeClr val="bg1">
                    <a:lumMod val="65000"/>
                  </a:schemeClr>
                </a:solidFill>
                <a:latin typeface="+mj-lt"/>
              </a:rPr>
              <a:t>what</a:t>
            </a:r>
            <a:r>
              <a:rPr lang="da-DK" dirty="0" smtClean="0">
                <a:solidFill>
                  <a:schemeClr val="bg1">
                    <a:lumMod val="65000"/>
                  </a:schemeClr>
                </a:solidFill>
                <a:latin typeface="+mj-lt"/>
              </a:rPr>
              <a:t> the </a:t>
            </a:r>
            <a:r>
              <a:rPr lang="da-DK" dirty="0" err="1" smtClean="0">
                <a:latin typeface="+mj-lt"/>
              </a:rPr>
              <a:t>impact</a:t>
            </a:r>
            <a:r>
              <a:rPr lang="da-DK" dirty="0" smtClean="0">
                <a:solidFill>
                  <a:schemeClr val="bg1">
                    <a:lumMod val="65000"/>
                  </a:schemeClr>
                </a:solidFill>
                <a:latin typeface="+mj-lt"/>
              </a:rPr>
              <a:t> of </a:t>
            </a:r>
            <a:r>
              <a:rPr lang="da-DK" dirty="0" err="1" smtClean="0">
                <a:solidFill>
                  <a:schemeClr val="bg1">
                    <a:lumMod val="65000"/>
                  </a:schemeClr>
                </a:solidFill>
                <a:latin typeface="+mj-lt"/>
              </a:rPr>
              <a:t>these</a:t>
            </a:r>
            <a:r>
              <a:rPr lang="da-DK" dirty="0" smtClean="0">
                <a:solidFill>
                  <a:schemeClr val="bg1">
                    <a:lumMod val="65000"/>
                  </a:schemeClr>
                </a:solidFill>
                <a:latin typeface="+mj-lt"/>
              </a:rPr>
              <a:t> </a:t>
            </a:r>
            <a:r>
              <a:rPr lang="da-DK" dirty="0" err="1" smtClean="0">
                <a:solidFill>
                  <a:schemeClr val="bg1">
                    <a:lumMod val="65000"/>
                  </a:schemeClr>
                </a:solidFill>
                <a:latin typeface="+mj-lt"/>
              </a:rPr>
              <a:t>awarness</a:t>
            </a:r>
            <a:r>
              <a:rPr lang="da-DK" dirty="0" smtClean="0">
                <a:solidFill>
                  <a:schemeClr val="bg1">
                    <a:lumMod val="65000"/>
                  </a:schemeClr>
                </a:solidFill>
                <a:latin typeface="+mj-lt"/>
              </a:rPr>
              <a:t> </a:t>
            </a:r>
            <a:r>
              <a:rPr lang="da-DK" dirty="0" err="1" smtClean="0">
                <a:solidFill>
                  <a:schemeClr val="bg1">
                    <a:lumMod val="65000"/>
                  </a:schemeClr>
                </a:solidFill>
                <a:latin typeface="+mj-lt"/>
              </a:rPr>
              <a:t>technologies</a:t>
            </a:r>
            <a:r>
              <a:rPr lang="da-DK" dirty="0" smtClean="0">
                <a:solidFill>
                  <a:schemeClr val="bg1">
                    <a:lumMod val="65000"/>
                  </a:schemeClr>
                </a:solidFill>
                <a:latin typeface="+mj-lt"/>
              </a:rPr>
              <a:t> is in the </a:t>
            </a:r>
            <a:r>
              <a:rPr lang="da-DK" dirty="0" err="1" smtClean="0">
                <a:latin typeface="+mj-lt"/>
              </a:rPr>
              <a:t>recruitment</a:t>
            </a:r>
            <a:r>
              <a:rPr lang="da-DK" dirty="0" smtClean="0">
                <a:latin typeface="+mj-lt"/>
              </a:rPr>
              <a:t> of </a:t>
            </a:r>
            <a:r>
              <a:rPr lang="da-DK" dirty="0" err="1" smtClean="0">
                <a:latin typeface="+mj-lt"/>
              </a:rPr>
              <a:t>volunteers</a:t>
            </a:r>
            <a:r>
              <a:rPr lang="da-DK" dirty="0" smtClean="0">
                <a:solidFill>
                  <a:schemeClr val="bg1">
                    <a:lumMod val="65000"/>
                  </a:schemeClr>
                </a:solidFill>
                <a:latin typeface="+mj-lt"/>
              </a:rPr>
              <a:t>.</a:t>
            </a:r>
          </a:p>
          <a:p>
            <a:endParaRPr lang="da-DK" dirty="0" smtClean="0">
              <a:latin typeface="+mj-lt"/>
            </a:endParaRPr>
          </a:p>
          <a:p>
            <a:r>
              <a:rPr lang="da-DK" dirty="0" smtClean="0">
                <a:latin typeface="+mj-lt"/>
              </a:rPr>
              <a:t>2- </a:t>
            </a:r>
            <a:r>
              <a:rPr lang="da-DK" dirty="0" err="1" smtClean="0">
                <a:solidFill>
                  <a:schemeClr val="bg1">
                    <a:lumMod val="65000"/>
                  </a:schemeClr>
                </a:solidFill>
                <a:latin typeface="+mj-lt"/>
              </a:rPr>
              <a:t>Gather</a:t>
            </a:r>
            <a:r>
              <a:rPr lang="da-DK" dirty="0" smtClean="0">
                <a:solidFill>
                  <a:schemeClr val="bg1">
                    <a:lumMod val="65000"/>
                  </a:schemeClr>
                </a:solidFill>
                <a:latin typeface="+mj-lt"/>
              </a:rPr>
              <a:t> </a:t>
            </a:r>
            <a:r>
              <a:rPr lang="da-DK" dirty="0" err="1" smtClean="0">
                <a:latin typeface="+mj-lt"/>
              </a:rPr>
              <a:t>empirical</a:t>
            </a:r>
            <a:r>
              <a:rPr lang="da-DK" dirty="0" smtClean="0">
                <a:latin typeface="+mj-lt"/>
              </a:rPr>
              <a:t> information </a:t>
            </a:r>
            <a:r>
              <a:rPr lang="da-DK" dirty="0" err="1" smtClean="0">
                <a:latin typeface="+mj-lt"/>
              </a:rPr>
              <a:t>about</a:t>
            </a:r>
            <a:r>
              <a:rPr lang="da-DK" dirty="0" smtClean="0">
                <a:latin typeface="+mj-lt"/>
              </a:rPr>
              <a:t> the relation</a:t>
            </a:r>
            <a:r>
              <a:rPr lang="da-DK" dirty="0" smtClean="0">
                <a:solidFill>
                  <a:schemeClr val="bg1">
                    <a:lumMod val="65000"/>
                  </a:schemeClr>
                </a:solidFill>
                <a:latin typeface="+mj-lt"/>
              </a:rPr>
              <a:t> of </a:t>
            </a:r>
            <a:r>
              <a:rPr lang="da-DK" dirty="0" err="1" smtClean="0">
                <a:solidFill>
                  <a:schemeClr val="bg1">
                    <a:lumMod val="65000"/>
                  </a:schemeClr>
                </a:solidFill>
                <a:latin typeface="+mj-lt"/>
              </a:rPr>
              <a:t>users</a:t>
            </a:r>
            <a:r>
              <a:rPr lang="da-DK" dirty="0" smtClean="0">
                <a:solidFill>
                  <a:schemeClr val="bg1">
                    <a:lumMod val="65000"/>
                  </a:schemeClr>
                </a:solidFill>
                <a:latin typeface="+mj-lt"/>
              </a:rPr>
              <a:t> and </a:t>
            </a:r>
            <a:r>
              <a:rPr lang="da-DK" dirty="0" err="1" smtClean="0">
                <a:solidFill>
                  <a:schemeClr val="bg1">
                    <a:lumMod val="65000"/>
                  </a:schemeClr>
                </a:solidFill>
                <a:latin typeface="+mj-lt"/>
              </a:rPr>
              <a:t>these</a:t>
            </a:r>
            <a:r>
              <a:rPr lang="da-DK" dirty="0" smtClean="0">
                <a:solidFill>
                  <a:schemeClr val="bg1">
                    <a:lumMod val="65000"/>
                  </a:schemeClr>
                </a:solidFill>
                <a:latin typeface="+mj-lt"/>
              </a:rPr>
              <a:t> </a:t>
            </a:r>
            <a:r>
              <a:rPr lang="da-DK" dirty="0" err="1" smtClean="0">
                <a:solidFill>
                  <a:schemeClr val="bg1">
                    <a:lumMod val="65000"/>
                  </a:schemeClr>
                </a:solidFill>
                <a:latin typeface="+mj-lt"/>
              </a:rPr>
              <a:t>awareness</a:t>
            </a:r>
            <a:r>
              <a:rPr lang="da-DK" dirty="0" smtClean="0">
                <a:solidFill>
                  <a:schemeClr val="bg1">
                    <a:lumMod val="65000"/>
                  </a:schemeClr>
                </a:solidFill>
                <a:latin typeface="+mj-lt"/>
              </a:rPr>
              <a:t> </a:t>
            </a:r>
            <a:r>
              <a:rPr lang="da-DK" dirty="0" err="1" smtClean="0">
                <a:solidFill>
                  <a:schemeClr val="bg1">
                    <a:lumMod val="65000"/>
                  </a:schemeClr>
                </a:solidFill>
                <a:latin typeface="+mj-lt"/>
              </a:rPr>
              <a:t>technologies</a:t>
            </a:r>
            <a:r>
              <a:rPr lang="da-DK" dirty="0" smtClean="0">
                <a:solidFill>
                  <a:schemeClr val="bg1">
                    <a:lumMod val="65000"/>
                  </a:schemeClr>
                </a:solidFill>
                <a:latin typeface="+mj-lt"/>
              </a:rPr>
              <a:t>.</a:t>
            </a:r>
          </a:p>
        </p:txBody>
      </p:sp>
      <p:sp>
        <p:nvSpPr>
          <p:cNvPr id="6" name="Rectangle 5"/>
          <p:cNvSpPr/>
          <p:nvPr/>
        </p:nvSpPr>
        <p:spPr>
          <a:xfrm>
            <a:off x="711186" y="2713816"/>
            <a:ext cx="8532624" cy="923330"/>
          </a:xfrm>
          <a:prstGeom prst="rect">
            <a:avLst/>
          </a:prstGeom>
        </p:spPr>
        <p:txBody>
          <a:bodyPr wrap="square">
            <a:spAutoFit/>
          </a:bodyPr>
          <a:lstStyle/>
          <a:p>
            <a:r>
              <a:rPr lang="da-DK" dirty="0" smtClean="0">
                <a:latin typeface="+mj-lt"/>
              </a:rPr>
              <a:t>1- See </a:t>
            </a:r>
            <a:r>
              <a:rPr lang="da-DK" dirty="0" err="1" smtClean="0">
                <a:latin typeface="+mj-lt"/>
              </a:rPr>
              <a:t>what</a:t>
            </a:r>
            <a:r>
              <a:rPr lang="da-DK" dirty="0" smtClean="0">
                <a:latin typeface="+mj-lt"/>
              </a:rPr>
              <a:t> the </a:t>
            </a:r>
            <a:r>
              <a:rPr lang="da-DK" dirty="0" err="1" smtClean="0">
                <a:latin typeface="+mj-lt"/>
              </a:rPr>
              <a:t>impact</a:t>
            </a:r>
            <a:r>
              <a:rPr lang="da-DK" dirty="0" smtClean="0">
                <a:latin typeface="+mj-lt"/>
              </a:rPr>
              <a:t> of </a:t>
            </a:r>
            <a:r>
              <a:rPr lang="da-DK" dirty="0" err="1" smtClean="0">
                <a:latin typeface="+mj-lt"/>
              </a:rPr>
              <a:t>these</a:t>
            </a:r>
            <a:r>
              <a:rPr lang="da-DK" dirty="0" smtClean="0">
                <a:latin typeface="+mj-lt"/>
              </a:rPr>
              <a:t> </a:t>
            </a:r>
            <a:r>
              <a:rPr lang="da-DK" dirty="0" err="1" smtClean="0">
                <a:latin typeface="+mj-lt"/>
              </a:rPr>
              <a:t>awarness</a:t>
            </a:r>
            <a:r>
              <a:rPr lang="da-DK" dirty="0" smtClean="0">
                <a:latin typeface="+mj-lt"/>
              </a:rPr>
              <a:t> </a:t>
            </a:r>
            <a:r>
              <a:rPr lang="da-DK" dirty="0" err="1" smtClean="0">
                <a:latin typeface="+mj-lt"/>
              </a:rPr>
              <a:t>technologies</a:t>
            </a:r>
            <a:r>
              <a:rPr lang="da-DK" dirty="0" smtClean="0">
                <a:latin typeface="+mj-lt"/>
              </a:rPr>
              <a:t> is in the </a:t>
            </a:r>
            <a:r>
              <a:rPr lang="da-DK" dirty="0" err="1" smtClean="0">
                <a:latin typeface="+mj-lt"/>
              </a:rPr>
              <a:t>recruitment</a:t>
            </a:r>
            <a:r>
              <a:rPr lang="da-DK" dirty="0" smtClean="0">
                <a:latin typeface="+mj-lt"/>
              </a:rPr>
              <a:t> of </a:t>
            </a:r>
            <a:r>
              <a:rPr lang="da-DK" dirty="0" err="1" smtClean="0">
                <a:latin typeface="+mj-lt"/>
              </a:rPr>
              <a:t>volunteers</a:t>
            </a:r>
            <a:r>
              <a:rPr lang="da-DK" dirty="0" smtClean="0">
                <a:latin typeface="+mj-lt"/>
              </a:rPr>
              <a:t>.</a:t>
            </a:r>
          </a:p>
          <a:p>
            <a:endParaRPr lang="da-DK" dirty="0" smtClean="0">
              <a:latin typeface="+mj-lt"/>
            </a:endParaRPr>
          </a:p>
        </p:txBody>
      </p:sp>
      <p:sp>
        <p:nvSpPr>
          <p:cNvPr id="7" name="Rectangle 6"/>
          <p:cNvSpPr/>
          <p:nvPr/>
        </p:nvSpPr>
        <p:spPr>
          <a:xfrm>
            <a:off x="711186" y="3520849"/>
            <a:ext cx="8532624" cy="646331"/>
          </a:xfrm>
          <a:prstGeom prst="rect">
            <a:avLst/>
          </a:prstGeom>
        </p:spPr>
        <p:txBody>
          <a:bodyPr wrap="square">
            <a:spAutoFit/>
          </a:bodyPr>
          <a:lstStyle/>
          <a:p>
            <a:pPr defTabSz="914400">
              <a:defRPr/>
            </a:pPr>
            <a:r>
              <a:rPr lang="da-DK" dirty="0" smtClean="0">
                <a:latin typeface="+mj-lt"/>
              </a:rPr>
              <a:t>2- </a:t>
            </a:r>
            <a:r>
              <a:rPr lang="da-DK" dirty="0" err="1" smtClean="0">
                <a:latin typeface="+mj-lt"/>
              </a:rPr>
              <a:t>Gather</a:t>
            </a:r>
            <a:r>
              <a:rPr lang="da-DK" dirty="0" smtClean="0">
                <a:latin typeface="+mj-lt"/>
              </a:rPr>
              <a:t> </a:t>
            </a:r>
            <a:r>
              <a:rPr lang="da-DK" dirty="0" err="1" smtClean="0">
                <a:latin typeface="+mj-lt"/>
              </a:rPr>
              <a:t>empirical</a:t>
            </a:r>
            <a:r>
              <a:rPr lang="da-DK" dirty="0" smtClean="0">
                <a:latin typeface="+mj-lt"/>
              </a:rPr>
              <a:t> information </a:t>
            </a:r>
            <a:r>
              <a:rPr lang="da-DK" dirty="0" err="1" smtClean="0">
                <a:latin typeface="+mj-lt"/>
              </a:rPr>
              <a:t>about</a:t>
            </a:r>
            <a:r>
              <a:rPr lang="da-DK" dirty="0" smtClean="0">
                <a:latin typeface="+mj-lt"/>
              </a:rPr>
              <a:t> the relation of </a:t>
            </a:r>
            <a:r>
              <a:rPr lang="da-DK" dirty="0" err="1" smtClean="0">
                <a:latin typeface="+mj-lt"/>
              </a:rPr>
              <a:t>users</a:t>
            </a:r>
            <a:r>
              <a:rPr lang="da-DK" dirty="0" smtClean="0">
                <a:latin typeface="+mj-lt"/>
              </a:rPr>
              <a:t> and </a:t>
            </a:r>
            <a:r>
              <a:rPr lang="da-DK" dirty="0" err="1" smtClean="0">
                <a:latin typeface="+mj-lt"/>
              </a:rPr>
              <a:t>these</a:t>
            </a:r>
            <a:r>
              <a:rPr lang="da-DK" dirty="0" smtClean="0">
                <a:latin typeface="+mj-lt"/>
              </a:rPr>
              <a:t> </a:t>
            </a:r>
            <a:r>
              <a:rPr lang="da-DK" dirty="0" err="1" smtClean="0">
                <a:latin typeface="+mj-lt"/>
              </a:rPr>
              <a:t>awareness</a:t>
            </a:r>
            <a:r>
              <a:rPr lang="da-DK" dirty="0" smtClean="0">
                <a:latin typeface="+mj-lt"/>
              </a:rPr>
              <a:t> </a:t>
            </a:r>
            <a:r>
              <a:rPr lang="da-DK" dirty="0" err="1" smtClean="0">
                <a:latin typeface="+mj-lt"/>
              </a:rPr>
              <a:t>technologies</a:t>
            </a:r>
            <a:r>
              <a:rPr lang="da-DK" dirty="0" smtClean="0">
                <a:latin typeface="+mj-lt"/>
              </a:rPr>
              <a:t>.</a:t>
            </a:r>
          </a:p>
        </p:txBody>
      </p:sp>
      <p:pic>
        <p:nvPicPr>
          <p:cNvPr id="8" name="Picture 7"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9" name="Rectangle 8"/>
          <p:cNvSpPr/>
          <p:nvPr/>
        </p:nvSpPr>
        <p:spPr>
          <a:xfrm>
            <a:off x="6107053" y="6488668"/>
            <a:ext cx="3036947" cy="369332"/>
          </a:xfrm>
          <a:prstGeom prst="rect">
            <a:avLst/>
          </a:prstGeom>
        </p:spPr>
        <p:txBody>
          <a:bodyPr wrap="none">
            <a:spAutoFit/>
          </a:bodyPr>
          <a:lstStyle/>
          <a:p>
            <a:r>
              <a:rPr lang="en-US" i="1" dirty="0" smtClean="0"/>
              <a:t>[Evaluation Study – </a:t>
            </a:r>
            <a:r>
              <a:rPr lang="en-US" i="1" dirty="0"/>
              <a:t>Page </a:t>
            </a:r>
            <a:r>
              <a:rPr lang="en-US" i="1" dirty="0" smtClean="0"/>
              <a:t>116]</a:t>
            </a:r>
            <a:endParaRPr lang="en-US" i="1" dirty="0"/>
          </a:p>
        </p:txBody>
      </p:sp>
    </p:spTree>
    <p:extLst>
      <p:ext uri="{BB962C8B-B14F-4D97-AF65-F5344CB8AC3E}">
        <p14:creationId xmlns:p14="http://schemas.microsoft.com/office/powerpoint/2010/main" val="9403624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25893" y="2787524"/>
            <a:ext cx="2447607" cy="40202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smtClean="0">
                <a:latin typeface="Frutiger LT Std 45 Light"/>
              </a:rPr>
              <a:t>BASELINE</a:t>
            </a:r>
            <a:endParaRPr lang="da-DK" dirty="0">
              <a:latin typeface="Frutiger LT Std 45 Light"/>
            </a:endParaRPr>
          </a:p>
        </p:txBody>
      </p:sp>
      <p:sp>
        <p:nvSpPr>
          <p:cNvPr id="8" name="Rounded Rectangle 7"/>
          <p:cNvSpPr/>
          <p:nvPr/>
        </p:nvSpPr>
        <p:spPr>
          <a:xfrm>
            <a:off x="321670" y="3591564"/>
            <a:ext cx="8415930" cy="40202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err="1" smtClean="0">
                <a:solidFill>
                  <a:sysClr val="windowText" lastClr="000000"/>
                </a:solidFill>
                <a:latin typeface="Frutiger LT Std 45 Light"/>
              </a:rPr>
              <a:t>Mini-Grid</a:t>
            </a:r>
            <a:endParaRPr lang="da-DK" dirty="0">
              <a:solidFill>
                <a:sysClr val="windowText" lastClr="000000"/>
              </a:solidFill>
              <a:latin typeface="Frutiger LT Std 45 Light"/>
            </a:endParaRPr>
          </a:p>
        </p:txBody>
      </p:sp>
      <p:sp>
        <p:nvSpPr>
          <p:cNvPr id="11" name="Rectangle 10"/>
          <p:cNvSpPr/>
          <p:nvPr/>
        </p:nvSpPr>
        <p:spPr>
          <a:xfrm>
            <a:off x="707789" y="4256344"/>
            <a:ext cx="1437253" cy="369332"/>
          </a:xfrm>
          <a:prstGeom prst="rect">
            <a:avLst/>
          </a:prstGeom>
        </p:spPr>
        <p:txBody>
          <a:bodyPr wrap="none">
            <a:spAutoFit/>
          </a:bodyPr>
          <a:lstStyle/>
          <a:p>
            <a:r>
              <a:rPr lang="da-DK" dirty="0" smtClean="0">
                <a:latin typeface="Frutiger LT Std 45 Light"/>
              </a:rPr>
              <a:t>Official Start</a:t>
            </a:r>
            <a:endParaRPr lang="da-DK" dirty="0">
              <a:latin typeface="Frutiger LT Std 45 Light"/>
            </a:endParaRPr>
          </a:p>
        </p:txBody>
      </p:sp>
      <p:sp>
        <p:nvSpPr>
          <p:cNvPr id="12" name="Rounded Rectangle 11"/>
          <p:cNvSpPr/>
          <p:nvPr/>
        </p:nvSpPr>
        <p:spPr>
          <a:xfrm>
            <a:off x="3873501" y="3189544"/>
            <a:ext cx="4864100" cy="4020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a-DK" dirty="0" smtClean="0">
                <a:latin typeface="Frutiger LT Std 45 Light"/>
              </a:rPr>
              <a:t>PUBLIC DISPLAYS</a:t>
            </a:r>
            <a:endParaRPr lang="da-DK" dirty="0">
              <a:latin typeface="Frutiger LT Std 45 Light"/>
            </a:endParaRPr>
          </a:p>
        </p:txBody>
      </p:sp>
      <p:sp>
        <p:nvSpPr>
          <p:cNvPr id="13" name="Rounded Rectangle 12"/>
          <p:cNvSpPr/>
          <p:nvPr/>
        </p:nvSpPr>
        <p:spPr>
          <a:xfrm>
            <a:off x="5765800" y="2787524"/>
            <a:ext cx="2971802" cy="40202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a-DK" dirty="0" smtClean="0">
                <a:latin typeface="Frutiger LT Std 45 Light"/>
              </a:rPr>
              <a:t>NOTIFICATION SYSTEM</a:t>
            </a:r>
            <a:endParaRPr lang="da-DK" dirty="0">
              <a:latin typeface="Frutiger LT Std 45 Light"/>
            </a:endParaRPr>
          </a:p>
        </p:txBody>
      </p:sp>
      <p:sp>
        <p:nvSpPr>
          <p:cNvPr id="26" name="Rectangle 25"/>
          <p:cNvSpPr/>
          <p:nvPr/>
        </p:nvSpPr>
        <p:spPr>
          <a:xfrm>
            <a:off x="347755" y="3638686"/>
            <a:ext cx="1797287" cy="307777"/>
          </a:xfrm>
          <a:prstGeom prst="rect">
            <a:avLst/>
          </a:prstGeom>
        </p:spPr>
        <p:txBody>
          <a:bodyPr wrap="none">
            <a:spAutoFit/>
          </a:bodyPr>
          <a:lstStyle/>
          <a:p>
            <a:r>
              <a:rPr lang="da-DK" sz="1400" i="1" dirty="0" smtClean="0">
                <a:solidFill>
                  <a:schemeClr val="bg1">
                    <a:lumMod val="50000"/>
                  </a:schemeClr>
                </a:solidFill>
                <a:latin typeface="Frutiger LT Std 45 Light"/>
              </a:rPr>
              <a:t>Baseline Computers</a:t>
            </a:r>
            <a:endParaRPr lang="da-DK" sz="1400" i="1" dirty="0">
              <a:solidFill>
                <a:schemeClr val="bg1">
                  <a:lumMod val="50000"/>
                </a:schemeClr>
              </a:solidFill>
              <a:latin typeface="Frutiger LT Std 45 Light"/>
            </a:endParaRPr>
          </a:p>
        </p:txBody>
      </p:sp>
      <p:sp>
        <p:nvSpPr>
          <p:cNvPr id="7" name="Rounded Rectangle 6"/>
          <p:cNvSpPr/>
          <p:nvPr/>
        </p:nvSpPr>
        <p:spPr>
          <a:xfrm>
            <a:off x="321670" y="3189544"/>
            <a:ext cx="3551830" cy="4020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dirty="0" smtClean="0">
                <a:latin typeface="Frutiger LT Std 45 Light"/>
              </a:rPr>
              <a:t>Public Displays </a:t>
            </a:r>
            <a:r>
              <a:rPr lang="da-DK" dirty="0" err="1" smtClean="0">
                <a:latin typeface="Frutiger LT Std 45 Light"/>
              </a:rPr>
              <a:t>Novelty</a:t>
            </a:r>
            <a:r>
              <a:rPr lang="da-DK" dirty="0" smtClean="0">
                <a:latin typeface="Frutiger LT Std 45 Light"/>
              </a:rPr>
              <a:t> Factor</a:t>
            </a:r>
            <a:endParaRPr lang="da-DK" dirty="0">
              <a:latin typeface="Frutiger LT Std 45 Light"/>
            </a:endParaRPr>
          </a:p>
        </p:txBody>
      </p:sp>
      <p:cxnSp>
        <p:nvCxnSpPr>
          <p:cNvPr id="10" name="Straight Connector 9"/>
          <p:cNvCxnSpPr>
            <a:stCxn id="3" idx="1"/>
            <a:endCxn id="11" idx="0"/>
          </p:cNvCxnSpPr>
          <p:nvPr/>
        </p:nvCxnSpPr>
        <p:spPr>
          <a:xfrm rot="10800000" flipH="1" flipV="1">
            <a:off x="1425892" y="2988534"/>
            <a:ext cx="523" cy="1267810"/>
          </a:xfrm>
          <a:prstGeom prst="line">
            <a:avLst/>
          </a:prstGeom>
        </p:spPr>
        <p:style>
          <a:lnRef idx="2">
            <a:schemeClr val="dk1"/>
          </a:lnRef>
          <a:fillRef idx="0">
            <a:schemeClr val="dk1"/>
          </a:fillRef>
          <a:effectRef idx="1">
            <a:schemeClr val="dk1"/>
          </a:effectRef>
          <a:fontRef idx="minor">
            <a:schemeClr val="tx1"/>
          </a:fontRef>
        </p:style>
      </p:cxnSp>
      <p:pic>
        <p:nvPicPr>
          <p:cNvPr id="14" name="Picture 1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10387101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2" grpId="0" animBg="1"/>
      <p:bldP spid="13"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rot="10800000" flipV="1">
            <a:off x="1425893" y="2121302"/>
            <a:ext cx="0" cy="1267810"/>
          </a:xfrm>
          <a:prstGeom prst="line">
            <a:avLst/>
          </a:prstGeom>
          <a:ln>
            <a:solidFill>
              <a:schemeClr val="accent6"/>
            </a:solidFill>
            <a:prstDash val="sysDot"/>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rot="10800000" flipV="1">
            <a:off x="3873501" y="2121302"/>
            <a:ext cx="0" cy="1267810"/>
          </a:xfrm>
          <a:prstGeom prst="line">
            <a:avLst/>
          </a:prstGeom>
          <a:ln>
            <a:solidFill>
              <a:schemeClr val="accent6"/>
            </a:solidFill>
            <a:prstDash val="sysDot"/>
          </a:ln>
        </p:spPr>
        <p:style>
          <a:lnRef idx="2">
            <a:schemeClr val="dk1"/>
          </a:lnRef>
          <a:fillRef idx="0">
            <a:schemeClr val="dk1"/>
          </a:fillRef>
          <a:effectRef idx="1">
            <a:schemeClr val="dk1"/>
          </a:effectRef>
          <a:fontRef idx="minor">
            <a:schemeClr val="tx1"/>
          </a:fontRef>
        </p:style>
      </p:cxnSp>
      <p:cxnSp>
        <p:nvCxnSpPr>
          <p:cNvPr id="22" name="Straight Connector 21"/>
          <p:cNvCxnSpPr>
            <a:stCxn id="16" idx="4"/>
          </p:cNvCxnSpPr>
          <p:nvPr/>
        </p:nvCxnSpPr>
        <p:spPr>
          <a:xfrm rot="5400000">
            <a:off x="5231679" y="2655423"/>
            <a:ext cx="1068242" cy="0"/>
          </a:xfrm>
          <a:prstGeom prst="line">
            <a:avLst/>
          </a:prstGeom>
          <a:ln>
            <a:solidFill>
              <a:schemeClr val="accent6"/>
            </a:solidFill>
            <a:prstDash val="sysDot"/>
          </a:ln>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rot="5400000">
            <a:off x="8188967" y="2655423"/>
            <a:ext cx="1068242" cy="0"/>
          </a:xfrm>
          <a:prstGeom prst="line">
            <a:avLst/>
          </a:prstGeom>
          <a:ln>
            <a:solidFill>
              <a:schemeClr val="accent6"/>
            </a:solidFill>
            <a:prstDash val="sysDot"/>
          </a:ln>
        </p:spPr>
        <p:style>
          <a:lnRef idx="2">
            <a:schemeClr val="dk1"/>
          </a:lnRef>
          <a:fillRef idx="0">
            <a:schemeClr val="dk1"/>
          </a:fillRef>
          <a:effectRef idx="1">
            <a:schemeClr val="dk1"/>
          </a:effectRef>
          <a:fontRef idx="minor">
            <a:schemeClr val="tx1"/>
          </a:fontRef>
        </p:style>
      </p:cxnSp>
      <p:sp>
        <p:nvSpPr>
          <p:cNvPr id="3" name="Rounded Rectangle 2"/>
          <p:cNvSpPr/>
          <p:nvPr/>
        </p:nvSpPr>
        <p:spPr>
          <a:xfrm>
            <a:off x="1425893" y="2787524"/>
            <a:ext cx="2447607" cy="40202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dirty="0" smtClean="0">
                <a:latin typeface="Frutiger LT Std 45 Light"/>
              </a:rPr>
              <a:t>BASELINE</a:t>
            </a:r>
            <a:endParaRPr lang="da-DK" dirty="0">
              <a:latin typeface="Frutiger LT Std 45 Light"/>
            </a:endParaRPr>
          </a:p>
        </p:txBody>
      </p:sp>
      <p:sp>
        <p:nvSpPr>
          <p:cNvPr id="8" name="Rounded Rectangle 7"/>
          <p:cNvSpPr/>
          <p:nvPr/>
        </p:nvSpPr>
        <p:spPr>
          <a:xfrm>
            <a:off x="321670" y="3591564"/>
            <a:ext cx="8415930" cy="40202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err="1" smtClean="0">
                <a:solidFill>
                  <a:sysClr val="windowText" lastClr="000000"/>
                </a:solidFill>
                <a:latin typeface="Frutiger LT Std 45 Light"/>
              </a:rPr>
              <a:t>Mini-Grid</a:t>
            </a:r>
            <a:endParaRPr lang="da-DK" dirty="0">
              <a:solidFill>
                <a:sysClr val="windowText" lastClr="000000"/>
              </a:solidFill>
              <a:latin typeface="Frutiger LT Std 45 Light"/>
            </a:endParaRPr>
          </a:p>
        </p:txBody>
      </p:sp>
      <p:sp>
        <p:nvSpPr>
          <p:cNvPr id="11" name="Rectangle 10"/>
          <p:cNvSpPr/>
          <p:nvPr/>
        </p:nvSpPr>
        <p:spPr>
          <a:xfrm>
            <a:off x="707266" y="4256344"/>
            <a:ext cx="1437253" cy="369332"/>
          </a:xfrm>
          <a:prstGeom prst="rect">
            <a:avLst/>
          </a:prstGeom>
        </p:spPr>
        <p:txBody>
          <a:bodyPr wrap="none">
            <a:spAutoFit/>
          </a:bodyPr>
          <a:lstStyle/>
          <a:p>
            <a:r>
              <a:rPr lang="da-DK" dirty="0" smtClean="0">
                <a:latin typeface="Frutiger LT Std 45 Light"/>
              </a:rPr>
              <a:t>Official Start</a:t>
            </a:r>
            <a:endParaRPr lang="da-DK" dirty="0">
              <a:latin typeface="Frutiger LT Std 45 Light"/>
            </a:endParaRPr>
          </a:p>
        </p:txBody>
      </p:sp>
      <p:sp>
        <p:nvSpPr>
          <p:cNvPr id="12" name="Rounded Rectangle 11"/>
          <p:cNvSpPr/>
          <p:nvPr/>
        </p:nvSpPr>
        <p:spPr>
          <a:xfrm>
            <a:off x="3873501" y="3189544"/>
            <a:ext cx="4864100" cy="40202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a-DK" dirty="0" smtClean="0">
                <a:latin typeface="Frutiger LT Std 45 Light"/>
              </a:rPr>
              <a:t>PUBLIC DISPLAYS</a:t>
            </a:r>
            <a:endParaRPr lang="da-DK" dirty="0">
              <a:latin typeface="Frutiger LT Std 45 Light"/>
            </a:endParaRPr>
          </a:p>
        </p:txBody>
      </p:sp>
      <p:sp>
        <p:nvSpPr>
          <p:cNvPr id="13" name="Rounded Rectangle 12"/>
          <p:cNvSpPr/>
          <p:nvPr/>
        </p:nvSpPr>
        <p:spPr>
          <a:xfrm>
            <a:off x="5765800" y="2787524"/>
            <a:ext cx="2971802" cy="40202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a-DK" dirty="0" smtClean="0">
                <a:latin typeface="Frutiger LT Std 45 Light"/>
              </a:rPr>
              <a:t>NOTIFICATION SYSTEM</a:t>
            </a:r>
            <a:endParaRPr lang="da-DK" dirty="0">
              <a:latin typeface="Frutiger LT Std 45 Light"/>
            </a:endParaRPr>
          </a:p>
        </p:txBody>
      </p:sp>
      <p:sp>
        <p:nvSpPr>
          <p:cNvPr id="26" name="Rectangle 25"/>
          <p:cNvSpPr/>
          <p:nvPr/>
        </p:nvSpPr>
        <p:spPr>
          <a:xfrm>
            <a:off x="347755" y="3638686"/>
            <a:ext cx="1797287" cy="307777"/>
          </a:xfrm>
          <a:prstGeom prst="rect">
            <a:avLst/>
          </a:prstGeom>
        </p:spPr>
        <p:txBody>
          <a:bodyPr wrap="none">
            <a:spAutoFit/>
          </a:bodyPr>
          <a:lstStyle/>
          <a:p>
            <a:r>
              <a:rPr lang="da-DK" sz="1400" i="1" dirty="0" smtClean="0">
                <a:solidFill>
                  <a:schemeClr val="bg1">
                    <a:lumMod val="50000"/>
                  </a:schemeClr>
                </a:solidFill>
                <a:latin typeface="Frutiger LT Std 45 Light"/>
              </a:rPr>
              <a:t>Baseline Computers</a:t>
            </a:r>
            <a:endParaRPr lang="da-DK" sz="1400" i="1" dirty="0">
              <a:solidFill>
                <a:schemeClr val="bg1">
                  <a:lumMod val="50000"/>
                </a:schemeClr>
              </a:solidFill>
              <a:latin typeface="Frutiger LT Std 45 Light"/>
            </a:endParaRPr>
          </a:p>
        </p:txBody>
      </p:sp>
      <p:sp>
        <p:nvSpPr>
          <p:cNvPr id="7" name="Rounded Rectangle 6"/>
          <p:cNvSpPr/>
          <p:nvPr/>
        </p:nvSpPr>
        <p:spPr>
          <a:xfrm>
            <a:off x="321670" y="3189544"/>
            <a:ext cx="3551830" cy="4020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dirty="0" smtClean="0">
                <a:latin typeface="Frutiger LT Std 45 Light"/>
              </a:rPr>
              <a:t>Public Displays </a:t>
            </a:r>
            <a:r>
              <a:rPr lang="da-DK" dirty="0" err="1" smtClean="0">
                <a:latin typeface="Frutiger LT Std 45 Light"/>
              </a:rPr>
              <a:t>Novelty</a:t>
            </a:r>
            <a:r>
              <a:rPr lang="da-DK" dirty="0" smtClean="0">
                <a:latin typeface="Frutiger LT Std 45 Light"/>
              </a:rPr>
              <a:t> Factor</a:t>
            </a:r>
            <a:endParaRPr lang="da-DK" dirty="0">
              <a:latin typeface="Frutiger LT Std 45 Light"/>
            </a:endParaRPr>
          </a:p>
        </p:txBody>
      </p:sp>
      <p:cxnSp>
        <p:nvCxnSpPr>
          <p:cNvPr id="10" name="Straight Connector 9"/>
          <p:cNvCxnSpPr>
            <a:stCxn id="3" idx="1"/>
            <a:endCxn id="11" idx="0"/>
          </p:cNvCxnSpPr>
          <p:nvPr/>
        </p:nvCxnSpPr>
        <p:spPr>
          <a:xfrm rot="10800000" flipV="1">
            <a:off x="1425893" y="2988534"/>
            <a:ext cx="0" cy="1267810"/>
          </a:xfrm>
          <a:prstGeom prst="line">
            <a:avLst/>
          </a:prstGeom>
        </p:spPr>
        <p:style>
          <a:lnRef idx="2">
            <a:schemeClr val="dk1"/>
          </a:lnRef>
          <a:fillRef idx="0">
            <a:schemeClr val="dk1"/>
          </a:fillRef>
          <a:effectRef idx="1">
            <a:schemeClr val="dk1"/>
          </a:effectRef>
          <a:fontRef idx="minor">
            <a:schemeClr val="tx1"/>
          </a:fontRef>
        </p:style>
      </p:cxnSp>
      <p:sp>
        <p:nvSpPr>
          <p:cNvPr id="14" name="Oval 13"/>
          <p:cNvSpPr/>
          <p:nvPr/>
        </p:nvSpPr>
        <p:spPr>
          <a:xfrm>
            <a:off x="975893" y="1221302"/>
            <a:ext cx="900000" cy="900000"/>
          </a:xfrm>
          <a:prstGeom prst="ellipse">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da-DK" b="1" dirty="0" err="1" smtClean="0">
                <a:latin typeface="Frutiger LT Std 45 Light"/>
              </a:rPr>
              <a:t>Jun</a:t>
            </a:r>
            <a:r>
              <a:rPr lang="da-DK" b="1" dirty="0" smtClean="0">
                <a:latin typeface="Frutiger LT Std 45 Light"/>
              </a:rPr>
              <a:t> 2</a:t>
            </a:r>
            <a:br>
              <a:rPr lang="da-DK" b="1" dirty="0" smtClean="0">
                <a:latin typeface="Frutiger LT Std 45 Light"/>
              </a:rPr>
            </a:br>
            <a:r>
              <a:rPr lang="da-DK" b="1" dirty="0" err="1" smtClean="0">
                <a:latin typeface="Frutiger LT Std 45 Light"/>
              </a:rPr>
              <a:t>Wed</a:t>
            </a:r>
            <a:endParaRPr lang="da-DK" b="1" dirty="0">
              <a:latin typeface="Frutiger LT Std 45 Light"/>
            </a:endParaRPr>
          </a:p>
        </p:txBody>
      </p:sp>
      <p:sp>
        <p:nvSpPr>
          <p:cNvPr id="15" name="Oval 14"/>
          <p:cNvSpPr/>
          <p:nvPr/>
        </p:nvSpPr>
        <p:spPr>
          <a:xfrm>
            <a:off x="3423501" y="1221302"/>
            <a:ext cx="900000" cy="900000"/>
          </a:xfrm>
          <a:prstGeom prst="ellipse">
            <a:avLst/>
          </a:prstGeom>
        </p:spPr>
        <p:style>
          <a:lnRef idx="2">
            <a:schemeClr val="dk1"/>
          </a:lnRef>
          <a:fillRef idx="1">
            <a:schemeClr val="lt1"/>
          </a:fillRef>
          <a:effectRef idx="0">
            <a:schemeClr val="dk1"/>
          </a:effectRef>
          <a:fontRef idx="minor">
            <a:schemeClr val="dk1"/>
          </a:fontRef>
        </p:style>
        <p:txBody>
          <a:bodyPr wrap="none" lIns="0" tIns="0" rIns="0" bIns="0" rtlCol="0" anchor="ctr">
            <a:noAutofit/>
          </a:bodyPr>
          <a:lstStyle/>
          <a:p>
            <a:pPr algn="ctr"/>
            <a:r>
              <a:rPr lang="da-DK" b="1" dirty="0" err="1" smtClean="0">
                <a:latin typeface="Frutiger LT Std 45 Light"/>
              </a:rPr>
              <a:t>Jun</a:t>
            </a:r>
            <a:r>
              <a:rPr lang="da-DK" b="1" dirty="0" smtClean="0">
                <a:latin typeface="Frutiger LT Std 45 Light"/>
              </a:rPr>
              <a:t> 14</a:t>
            </a:r>
            <a:br>
              <a:rPr lang="da-DK" b="1" dirty="0" smtClean="0">
                <a:latin typeface="Frutiger LT Std 45 Light"/>
              </a:rPr>
            </a:br>
            <a:r>
              <a:rPr lang="da-DK" b="1" dirty="0" smtClean="0">
                <a:latin typeface="Frutiger LT Std 45 Light"/>
              </a:rPr>
              <a:t>Mon</a:t>
            </a:r>
            <a:endParaRPr lang="da-DK" b="1" dirty="0">
              <a:latin typeface="Frutiger LT Std 45 Light"/>
            </a:endParaRPr>
          </a:p>
        </p:txBody>
      </p:sp>
      <p:sp>
        <p:nvSpPr>
          <p:cNvPr id="16" name="Oval 15"/>
          <p:cNvSpPr/>
          <p:nvPr/>
        </p:nvSpPr>
        <p:spPr>
          <a:xfrm>
            <a:off x="5315800" y="1221302"/>
            <a:ext cx="900000" cy="900000"/>
          </a:xfrm>
          <a:prstGeom prst="ellipse">
            <a:avLst/>
          </a:prstGeom>
        </p:spPr>
        <p:style>
          <a:lnRef idx="2">
            <a:schemeClr val="dk1"/>
          </a:lnRef>
          <a:fillRef idx="1">
            <a:schemeClr val="lt1"/>
          </a:fillRef>
          <a:effectRef idx="0">
            <a:schemeClr val="dk1"/>
          </a:effectRef>
          <a:fontRef idx="minor">
            <a:schemeClr val="dk1"/>
          </a:fontRef>
        </p:style>
        <p:txBody>
          <a:bodyPr wrap="none" lIns="0" tIns="0" rIns="0" bIns="0" rtlCol="0" anchor="ctr"/>
          <a:lstStyle/>
          <a:p>
            <a:pPr algn="ctr"/>
            <a:r>
              <a:rPr lang="da-DK" b="1" dirty="0" err="1" smtClean="0">
                <a:latin typeface="Frutiger LT Std 45 Light"/>
              </a:rPr>
              <a:t>Jun</a:t>
            </a:r>
            <a:r>
              <a:rPr lang="da-DK" b="1" dirty="0" smtClean="0">
                <a:latin typeface="Frutiger LT Std 45 Light"/>
              </a:rPr>
              <a:t> 21</a:t>
            </a:r>
            <a:br>
              <a:rPr lang="da-DK" b="1" dirty="0" smtClean="0">
                <a:latin typeface="Frutiger LT Std 45 Light"/>
              </a:rPr>
            </a:br>
            <a:r>
              <a:rPr lang="da-DK" b="1" dirty="0" smtClean="0">
                <a:latin typeface="Frutiger LT Std 45 Light"/>
              </a:rPr>
              <a:t>Fri</a:t>
            </a:r>
            <a:endParaRPr lang="da-DK" b="1" dirty="0">
              <a:latin typeface="Frutiger LT Std 45 Light"/>
            </a:endParaRPr>
          </a:p>
        </p:txBody>
      </p:sp>
      <p:sp>
        <p:nvSpPr>
          <p:cNvPr id="17" name="Oval 16"/>
          <p:cNvSpPr/>
          <p:nvPr/>
        </p:nvSpPr>
        <p:spPr>
          <a:xfrm>
            <a:off x="8229486" y="1221302"/>
            <a:ext cx="900000" cy="900000"/>
          </a:xfrm>
          <a:prstGeom prst="ellipse">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da-DK" b="1" dirty="0" smtClean="0">
                <a:latin typeface="Frutiger LT Std 45 Light"/>
              </a:rPr>
              <a:t>Jul 2</a:t>
            </a:r>
            <a:br>
              <a:rPr lang="da-DK" b="1" dirty="0" smtClean="0">
                <a:latin typeface="Frutiger LT Std 45 Light"/>
              </a:rPr>
            </a:br>
            <a:r>
              <a:rPr lang="da-DK" b="1" dirty="0" smtClean="0">
                <a:latin typeface="Frutiger LT Std 45 Light"/>
              </a:rPr>
              <a:t>Fri</a:t>
            </a:r>
            <a:endParaRPr lang="da-DK" b="1" dirty="0">
              <a:latin typeface="Frutiger LT Std 45 Light"/>
            </a:endParaRPr>
          </a:p>
        </p:txBody>
      </p:sp>
      <p:pic>
        <p:nvPicPr>
          <p:cNvPr id="19" name="Picture 18"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10314079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10" presetClass="entr" presetSubtype="0" fill="hold" nodeType="withEffect">
                                  <p:stCondLst>
                                    <p:cond delay="3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ildingsAndInstallment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33" y="0"/>
            <a:ext cx="6979534" cy="6858000"/>
          </a:xfrm>
          <a:prstGeom prst="rect">
            <a:avLst/>
          </a:prstGeom>
        </p:spPr>
      </p:pic>
    </p:spTree>
    <p:extLst>
      <p:ext uri="{BB962C8B-B14F-4D97-AF65-F5344CB8AC3E}">
        <p14:creationId xmlns:p14="http://schemas.microsoft.com/office/powerpoint/2010/main" val="879055572"/>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048943" y="2690336"/>
            <a:ext cx="4030134" cy="1477328"/>
          </a:xfrm>
          <a:prstGeom prst="rect">
            <a:avLst/>
          </a:prstGeom>
        </p:spPr>
        <p:txBody>
          <a:bodyPr wrap="square">
            <a:spAutoFit/>
          </a:bodyPr>
          <a:lstStyle/>
          <a:p>
            <a:pPr marL="285750" indent="-285750">
              <a:buFont typeface="Arial"/>
              <a:buChar char="•"/>
            </a:pPr>
            <a:r>
              <a:rPr lang="en-US" dirty="0">
                <a:solidFill>
                  <a:schemeClr val="bg1"/>
                </a:solidFill>
              </a:rPr>
              <a:t>m</a:t>
            </a:r>
            <a:r>
              <a:rPr lang="en-US" dirty="0" smtClean="0">
                <a:solidFill>
                  <a:schemeClr val="bg1"/>
                </a:solidFill>
              </a:rPr>
              <a:t>achines</a:t>
            </a:r>
          </a:p>
          <a:p>
            <a:pPr marL="285750" indent="-285750">
              <a:buFont typeface="Arial"/>
              <a:buChar char="•"/>
            </a:pPr>
            <a:r>
              <a:rPr lang="en-US" dirty="0" smtClean="0">
                <a:solidFill>
                  <a:schemeClr val="bg1"/>
                </a:solidFill>
              </a:rPr>
              <a:t>Mini</a:t>
            </a:r>
            <a:r>
              <a:rPr lang="en-US" dirty="0">
                <a:solidFill>
                  <a:schemeClr val="bg1"/>
                </a:solidFill>
              </a:rPr>
              <a:t>-Grid </a:t>
            </a:r>
            <a:r>
              <a:rPr lang="en-US" dirty="0" smtClean="0">
                <a:solidFill>
                  <a:schemeClr val="bg1"/>
                </a:solidFill>
              </a:rPr>
              <a:t>tasks</a:t>
            </a:r>
          </a:p>
          <a:p>
            <a:pPr marL="285750" indent="-285750">
              <a:buFont typeface="Arial"/>
              <a:buChar char="•"/>
            </a:pPr>
            <a:r>
              <a:rPr lang="en-US" dirty="0" smtClean="0">
                <a:solidFill>
                  <a:schemeClr val="bg1"/>
                </a:solidFill>
              </a:rPr>
              <a:t>visits </a:t>
            </a:r>
            <a:r>
              <a:rPr lang="en-US" dirty="0">
                <a:solidFill>
                  <a:schemeClr val="bg1"/>
                </a:solidFill>
              </a:rPr>
              <a:t>and </a:t>
            </a:r>
            <a:r>
              <a:rPr lang="en-US" dirty="0" smtClean="0">
                <a:solidFill>
                  <a:schemeClr val="bg1"/>
                </a:solidFill>
              </a:rPr>
              <a:t>interactions</a:t>
            </a:r>
          </a:p>
          <a:p>
            <a:pPr marL="285750" indent="-285750">
              <a:buFont typeface="Arial"/>
              <a:buChar char="•"/>
            </a:pPr>
            <a:r>
              <a:rPr lang="en-US" dirty="0" err="1" smtClean="0">
                <a:solidFill>
                  <a:schemeClr val="bg1"/>
                </a:solidFill>
              </a:rPr>
              <a:t>GridOrbit</a:t>
            </a:r>
            <a:r>
              <a:rPr lang="en-US" dirty="0" smtClean="0">
                <a:solidFill>
                  <a:schemeClr val="bg1"/>
                </a:solidFill>
              </a:rPr>
              <a:t> notifications</a:t>
            </a:r>
          </a:p>
          <a:p>
            <a:pPr marL="285750" indent="-285750">
              <a:buFont typeface="Arial"/>
              <a:buChar char="•"/>
            </a:pPr>
            <a:r>
              <a:rPr lang="en-US" dirty="0">
                <a:solidFill>
                  <a:schemeClr val="bg1"/>
                </a:solidFill>
              </a:rPr>
              <a:t>i</a:t>
            </a:r>
            <a:r>
              <a:rPr lang="en-US" dirty="0" smtClean="0">
                <a:solidFill>
                  <a:schemeClr val="bg1"/>
                </a:solidFill>
              </a:rPr>
              <a:t>nterviews</a:t>
            </a:r>
            <a:endParaRPr lang="en-US" dirty="0">
              <a:solidFill>
                <a:schemeClr val="bg1"/>
              </a:solidFill>
            </a:endParaRPr>
          </a:p>
        </p:txBody>
      </p:sp>
    </p:spTree>
    <p:extLst>
      <p:ext uri="{BB962C8B-B14F-4D97-AF65-F5344CB8AC3E}">
        <p14:creationId xmlns:p14="http://schemas.microsoft.com/office/powerpoint/2010/main" val="3705592612"/>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45264" y="1166019"/>
            <a:ext cx="4758267" cy="4525963"/>
          </a:xfrm>
        </p:spPr>
        <p:txBody>
          <a:bodyPr anchor="ctr">
            <a:normAutofit lnSpcReduction="10000"/>
          </a:bodyPr>
          <a:lstStyle/>
          <a:p>
            <a:pPr marL="0" indent="0">
              <a:buNone/>
            </a:pPr>
            <a:r>
              <a:rPr lang="en-US" sz="1800" dirty="0" smtClean="0"/>
              <a:t>participant machines contributed at least once</a:t>
            </a:r>
          </a:p>
          <a:p>
            <a:pPr marL="0" indent="0">
              <a:buNone/>
            </a:pPr>
            <a:r>
              <a:rPr lang="en-US" sz="1800" dirty="0" smtClean="0"/>
              <a:t>machines submitted tasks</a:t>
            </a:r>
          </a:p>
          <a:p>
            <a:pPr marL="0" indent="0">
              <a:buNone/>
            </a:pPr>
            <a:endParaRPr lang="en-US" sz="1800" dirty="0" smtClean="0"/>
          </a:p>
          <a:p>
            <a:pPr marL="0" indent="0">
              <a:buNone/>
            </a:pPr>
            <a:r>
              <a:rPr lang="en-US" sz="1800" dirty="0" smtClean="0"/>
              <a:t>task batches</a:t>
            </a:r>
          </a:p>
          <a:p>
            <a:pPr marL="0" indent="0">
              <a:buNone/>
            </a:pPr>
            <a:r>
              <a:rPr lang="en-US" sz="1800" dirty="0" smtClean="0"/>
              <a:t>individual tasks</a:t>
            </a:r>
          </a:p>
          <a:p>
            <a:pPr marL="0" indent="0">
              <a:buNone/>
            </a:pPr>
            <a:endParaRPr lang="en-US" sz="1800" dirty="0" smtClean="0"/>
          </a:p>
          <a:p>
            <a:pPr marL="0" indent="0">
              <a:buNone/>
            </a:pPr>
            <a:r>
              <a:rPr lang="en-US" sz="1800" dirty="0" smtClean="0"/>
              <a:t>visits to the public displays</a:t>
            </a:r>
          </a:p>
          <a:p>
            <a:pPr marL="0" indent="0">
              <a:buNone/>
            </a:pPr>
            <a:r>
              <a:rPr lang="en-US" sz="1800" dirty="0" smtClean="0"/>
              <a:t>involved some kind of interaction</a:t>
            </a:r>
            <a:endParaRPr lang="en-US" sz="1800" dirty="0"/>
          </a:p>
          <a:p>
            <a:pPr marL="0" indent="0">
              <a:buNone/>
            </a:pPr>
            <a:r>
              <a:rPr lang="en-US" sz="1800" dirty="0" smtClean="0"/>
              <a:t>on-screen messages</a:t>
            </a:r>
          </a:p>
          <a:p>
            <a:pPr marL="0" indent="0">
              <a:buNone/>
            </a:pPr>
            <a:r>
              <a:rPr lang="en-US" sz="1800" dirty="0" smtClean="0"/>
              <a:t>pictured assigned to machines</a:t>
            </a:r>
          </a:p>
          <a:p>
            <a:pPr marL="0" indent="0">
              <a:buNone/>
            </a:pPr>
            <a:endParaRPr lang="en-US" sz="1800" dirty="0"/>
          </a:p>
          <a:p>
            <a:pPr marL="0" indent="0">
              <a:buNone/>
            </a:pPr>
            <a:r>
              <a:rPr lang="en-US" sz="1800" dirty="0" smtClean="0"/>
              <a:t>users for the notification system (N.S.)</a:t>
            </a:r>
          </a:p>
          <a:p>
            <a:pPr marL="0" indent="0">
              <a:buNone/>
            </a:pPr>
            <a:r>
              <a:rPr lang="en-US" sz="1800" dirty="0" smtClean="0"/>
              <a:t>state queries</a:t>
            </a:r>
          </a:p>
          <a:p>
            <a:pPr marL="0" indent="0">
              <a:buNone/>
            </a:pPr>
            <a:r>
              <a:rPr lang="en-US" sz="1800" dirty="0" smtClean="0"/>
              <a:t>launches of the Mini-Grid client form the N.S.</a:t>
            </a:r>
          </a:p>
        </p:txBody>
      </p:sp>
      <p:sp>
        <p:nvSpPr>
          <p:cNvPr id="4" name="Content Placeholder 2"/>
          <p:cNvSpPr txBox="1">
            <a:spLocks/>
          </p:cNvSpPr>
          <p:nvPr/>
        </p:nvSpPr>
        <p:spPr>
          <a:xfrm>
            <a:off x="1693332" y="1166019"/>
            <a:ext cx="745095" cy="4525963"/>
          </a:xfrm>
          <a:prstGeom prst="rect">
            <a:avLst/>
          </a:prstGeom>
        </p:spPr>
        <p:txBody>
          <a:bodyPr vert="horz" lIns="91440" tIns="45720" rIns="91440" bIns="45720" rtlCol="0" anchor="ct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a:buNone/>
            </a:pPr>
            <a:r>
              <a:rPr lang="en-US" sz="1800" dirty="0" smtClean="0"/>
              <a:t>35</a:t>
            </a:r>
          </a:p>
          <a:p>
            <a:pPr marL="0" indent="0" algn="r">
              <a:buFont typeface="Arial"/>
              <a:buNone/>
            </a:pPr>
            <a:r>
              <a:rPr lang="en-US" sz="1800" dirty="0" smtClean="0"/>
              <a:t>8</a:t>
            </a:r>
          </a:p>
          <a:p>
            <a:pPr marL="0" indent="0" algn="r">
              <a:buFont typeface="Arial"/>
              <a:buNone/>
            </a:pPr>
            <a:endParaRPr lang="en-US" sz="1800" dirty="0" smtClean="0"/>
          </a:p>
          <a:p>
            <a:pPr marL="0" indent="0" algn="r">
              <a:buFont typeface="Arial"/>
              <a:buNone/>
            </a:pPr>
            <a:r>
              <a:rPr lang="en-US" sz="1800" dirty="0" smtClean="0"/>
              <a:t>103</a:t>
            </a:r>
          </a:p>
          <a:p>
            <a:pPr marL="0" indent="0" algn="r">
              <a:buFont typeface="Arial"/>
              <a:buNone/>
            </a:pPr>
            <a:r>
              <a:rPr lang="en-US" sz="1800" dirty="0" smtClean="0"/>
              <a:t>7264</a:t>
            </a:r>
          </a:p>
          <a:p>
            <a:pPr marL="0" indent="0" algn="r">
              <a:buFont typeface="Arial"/>
              <a:buNone/>
            </a:pPr>
            <a:endParaRPr lang="en-US" sz="1800" dirty="0" smtClean="0"/>
          </a:p>
          <a:p>
            <a:pPr marL="0" indent="0" algn="r">
              <a:buFont typeface="Arial"/>
              <a:buNone/>
            </a:pPr>
            <a:r>
              <a:rPr lang="en-US" sz="1800" dirty="0" smtClean="0"/>
              <a:t>5022</a:t>
            </a:r>
          </a:p>
          <a:p>
            <a:pPr marL="0" indent="0" algn="r">
              <a:buFont typeface="Arial"/>
              <a:buNone/>
            </a:pPr>
            <a:r>
              <a:rPr lang="en-US" sz="1800" dirty="0" smtClean="0"/>
              <a:t>592</a:t>
            </a:r>
          </a:p>
          <a:p>
            <a:pPr marL="0" indent="0" algn="r">
              <a:buFont typeface="Arial"/>
              <a:buNone/>
            </a:pPr>
            <a:r>
              <a:rPr lang="en-US" sz="1800" dirty="0" smtClean="0"/>
              <a:t>14</a:t>
            </a:r>
          </a:p>
          <a:p>
            <a:pPr marL="0" indent="0" algn="r">
              <a:buFont typeface="Arial"/>
              <a:buNone/>
            </a:pPr>
            <a:r>
              <a:rPr lang="en-US" sz="1800" dirty="0" smtClean="0"/>
              <a:t>54</a:t>
            </a:r>
          </a:p>
          <a:p>
            <a:pPr marL="0" indent="0" algn="r">
              <a:buFont typeface="Arial"/>
              <a:buNone/>
            </a:pPr>
            <a:endParaRPr lang="en-US" sz="1800" dirty="0" smtClean="0"/>
          </a:p>
          <a:p>
            <a:pPr marL="0" indent="0" algn="r">
              <a:buFont typeface="Arial"/>
              <a:buNone/>
            </a:pPr>
            <a:r>
              <a:rPr lang="en-US" sz="1800" dirty="0" smtClean="0"/>
              <a:t>8</a:t>
            </a:r>
          </a:p>
          <a:p>
            <a:pPr marL="0" indent="0" algn="r">
              <a:buFont typeface="Arial"/>
              <a:buNone/>
            </a:pPr>
            <a:r>
              <a:rPr lang="en-US" sz="1800" dirty="0" smtClean="0"/>
              <a:t>44</a:t>
            </a:r>
          </a:p>
          <a:p>
            <a:pPr marL="0" indent="0" algn="r">
              <a:buFont typeface="Arial"/>
              <a:buNone/>
            </a:pPr>
            <a:r>
              <a:rPr lang="en-US" sz="1800" dirty="0" smtClean="0"/>
              <a:t>14</a:t>
            </a:r>
          </a:p>
        </p:txBody>
      </p:sp>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6" name="Rectangle 5"/>
          <p:cNvSpPr/>
          <p:nvPr/>
        </p:nvSpPr>
        <p:spPr>
          <a:xfrm>
            <a:off x="4044214" y="6488668"/>
            <a:ext cx="5099786" cy="369332"/>
          </a:xfrm>
          <a:prstGeom prst="rect">
            <a:avLst/>
          </a:prstGeom>
        </p:spPr>
        <p:txBody>
          <a:bodyPr wrap="none">
            <a:spAutoFit/>
          </a:bodyPr>
          <a:lstStyle/>
          <a:p>
            <a:r>
              <a:rPr lang="da-DK" i="1" dirty="0" smtClean="0"/>
              <a:t>[</a:t>
            </a:r>
            <a:r>
              <a:rPr lang="da-DK" i="1" dirty="0" err="1" smtClean="0"/>
              <a:t>Descriptive</a:t>
            </a:r>
            <a:r>
              <a:rPr lang="da-DK" i="1" dirty="0" smtClean="0"/>
              <a:t> </a:t>
            </a:r>
            <a:r>
              <a:rPr lang="da-DK" i="1" dirty="0" err="1" smtClean="0"/>
              <a:t>Account</a:t>
            </a:r>
            <a:r>
              <a:rPr lang="da-DK" i="1" dirty="0" smtClean="0"/>
              <a:t> of the Deployment – Page 119]</a:t>
            </a:r>
            <a:endParaRPr lang="da-DK" i="1" dirty="0"/>
          </a:p>
        </p:txBody>
      </p:sp>
    </p:spTree>
    <p:extLst>
      <p:ext uri="{BB962C8B-B14F-4D97-AF65-F5344CB8AC3E}">
        <p14:creationId xmlns:p14="http://schemas.microsoft.com/office/powerpoint/2010/main" val="220578077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92100" y="4030133"/>
            <a:ext cx="8178800" cy="145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ctr" anchorCtr="0" compatLnSpc="1">
            <a:prstTxWarp prst="textNoShape">
              <a:avLst/>
            </a:prstTxWarp>
          </a:bodyPr>
          <a:lstStyle/>
          <a:p>
            <a:pPr marL="711200" marR="0" lvl="1" indent="0" defTabSz="457200" rtl="0" eaLnBrk="1" fontAlgn="base" latinLnBrk="0" hangingPunct="1">
              <a:lnSpc>
                <a:spcPct val="100000"/>
              </a:lnSpc>
              <a:spcBef>
                <a:spcPct val="20000"/>
              </a:spcBef>
              <a:spcAft>
                <a:spcPct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j-lt"/>
                <a:ea typeface="ＭＳ Ｐゴシック" pitchFamily="-65" charset="-128"/>
              </a:rPr>
              <a:t> Dedicated Secondary Computers</a:t>
            </a:r>
          </a:p>
          <a:p>
            <a:pPr marL="711200" marR="0" lvl="1" indent="0" defTabSz="457200" rtl="0" eaLnBrk="1" fontAlgn="base" latinLnBrk="0" hangingPunct="1">
              <a:lnSpc>
                <a:spcPct val="100000"/>
              </a:lnSpc>
              <a:spcBef>
                <a:spcPct val="20000"/>
              </a:spcBef>
              <a:spcAft>
                <a:spcPct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j-lt"/>
                <a:ea typeface="ＭＳ Ｐゴシック" pitchFamily="-65" charset="-128"/>
              </a:rPr>
              <a:t> Work Desktops</a:t>
            </a:r>
          </a:p>
          <a:p>
            <a:pPr marL="711200" lvl="1" fontAlgn="base">
              <a:spcBef>
                <a:spcPct val="20000"/>
              </a:spcBef>
              <a:spcAft>
                <a:spcPct val="0"/>
              </a:spcAft>
              <a:buFont typeface="Arial" pitchFamily="34" charset="0"/>
              <a:buChar char="•"/>
              <a:defRPr/>
            </a:pPr>
            <a:r>
              <a:rPr kumimoji="0" lang="en-US" b="0" i="0" u="none" strike="noStrike" kern="1200" cap="none" spc="0" normalizeH="0" baseline="0" noProof="0" dirty="0" smtClean="0">
                <a:ln>
                  <a:noFill/>
                </a:ln>
                <a:effectLst/>
                <a:uLnTx/>
                <a:uFillTx/>
                <a:latin typeface="+mj-lt"/>
                <a:ea typeface="ＭＳ Ｐゴシック" pitchFamily="-65" charset="-128"/>
              </a:rPr>
              <a:t> </a:t>
            </a:r>
            <a:r>
              <a:rPr lang="en-US" dirty="0" smtClean="0">
                <a:latin typeface="+mj-lt"/>
                <a:ea typeface="ＭＳ Ｐゴシック" pitchFamily="-65" charset="-128"/>
              </a:rPr>
              <a:t>Laptops (intermittent use)</a:t>
            </a:r>
          </a:p>
          <a:p>
            <a:pPr marL="711200" lvl="1" fontAlgn="base">
              <a:spcBef>
                <a:spcPct val="20000"/>
              </a:spcBef>
              <a:spcAft>
                <a:spcPct val="0"/>
              </a:spcAft>
              <a:buFont typeface="Arial" pitchFamily="34" charset="0"/>
              <a:buChar char="•"/>
              <a:defRPr/>
            </a:pPr>
            <a:r>
              <a:rPr lang="en-US" dirty="0" smtClean="0">
                <a:latin typeface="+mj-lt"/>
                <a:ea typeface="ＭＳ Ｐゴシック" pitchFamily="-65" charset="-128"/>
              </a:rPr>
              <a:t> Bootstrapping Computers</a:t>
            </a:r>
          </a:p>
        </p:txBody>
      </p:sp>
      <p:pic>
        <p:nvPicPr>
          <p:cNvPr id="5" name="Picture 3"/>
          <p:cNvPicPr>
            <a:picLocks noChangeAspect="1" noChangeArrowheads="1"/>
          </p:cNvPicPr>
          <p:nvPr/>
        </p:nvPicPr>
        <p:blipFill>
          <a:blip r:embed="rId3"/>
          <a:srcRect b="33989"/>
          <a:stretch>
            <a:fillRect/>
          </a:stretch>
        </p:blipFill>
        <p:spPr bwMode="auto">
          <a:xfrm>
            <a:off x="58532" y="1154228"/>
            <a:ext cx="9026937" cy="1652472"/>
          </a:xfrm>
          <a:prstGeom prst="rect">
            <a:avLst/>
          </a:prstGeom>
          <a:noFill/>
          <a:ln w="12700">
            <a:noFill/>
            <a:miter lim="800000"/>
            <a:headEnd/>
            <a:tailEnd/>
          </a:ln>
        </p:spPr>
      </p:pic>
      <p:pic>
        <p:nvPicPr>
          <p:cNvPr id="6" name="Picture 5"/>
          <p:cNvPicPr>
            <a:picLocks noChangeAspect="1" noChangeArrowheads="1"/>
          </p:cNvPicPr>
          <p:nvPr/>
        </p:nvPicPr>
        <p:blipFill>
          <a:blip r:embed="rId4"/>
          <a:srcRect r="3801" b="34904"/>
          <a:stretch>
            <a:fillRect/>
          </a:stretch>
        </p:blipFill>
        <p:spPr bwMode="auto">
          <a:xfrm>
            <a:off x="1265767" y="1104900"/>
            <a:ext cx="6239933" cy="1701800"/>
          </a:xfrm>
          <a:prstGeom prst="rect">
            <a:avLst/>
          </a:prstGeom>
          <a:noFill/>
          <a:ln w="12700">
            <a:noFill/>
            <a:miter lim="800000"/>
            <a:headEnd/>
            <a:tailEnd/>
          </a:ln>
        </p:spPr>
      </p:pic>
      <p:pic>
        <p:nvPicPr>
          <p:cNvPr id="8" name="Picture 4"/>
          <p:cNvPicPr>
            <a:picLocks noChangeAspect="1" noChangeArrowheads="1"/>
          </p:cNvPicPr>
          <p:nvPr/>
        </p:nvPicPr>
        <p:blipFill>
          <a:blip r:embed="rId5"/>
          <a:srcRect r="1347" b="35237"/>
          <a:stretch>
            <a:fillRect/>
          </a:stretch>
        </p:blipFill>
        <p:spPr bwMode="auto">
          <a:xfrm>
            <a:off x="0" y="1079500"/>
            <a:ext cx="9296400" cy="1727200"/>
          </a:xfrm>
          <a:prstGeom prst="rect">
            <a:avLst/>
          </a:prstGeom>
          <a:noFill/>
          <a:ln w="12700">
            <a:noFill/>
            <a:miter lim="800000"/>
            <a:headEnd/>
            <a:tailEnd/>
          </a:ln>
        </p:spPr>
      </p:pic>
      <p:sp>
        <p:nvSpPr>
          <p:cNvPr id="7" name="Rectangle 6"/>
          <p:cNvSpPr/>
          <p:nvPr/>
        </p:nvSpPr>
        <p:spPr>
          <a:xfrm>
            <a:off x="5667255" y="6488668"/>
            <a:ext cx="3476745" cy="369332"/>
          </a:xfrm>
          <a:prstGeom prst="rect">
            <a:avLst/>
          </a:prstGeom>
        </p:spPr>
        <p:txBody>
          <a:bodyPr wrap="none">
            <a:spAutoFit/>
          </a:bodyPr>
          <a:lstStyle/>
          <a:p>
            <a:r>
              <a:rPr lang="da-DK" i="1" dirty="0"/>
              <a:t>[</a:t>
            </a:r>
            <a:r>
              <a:rPr lang="da-DK" i="1" dirty="0" err="1"/>
              <a:t>Contribution</a:t>
            </a:r>
            <a:r>
              <a:rPr lang="da-DK" i="1" dirty="0"/>
              <a:t> </a:t>
            </a:r>
            <a:r>
              <a:rPr lang="da-DK" i="1" dirty="0" smtClean="0"/>
              <a:t>Patterns – Page 120]</a:t>
            </a:r>
            <a:endParaRPr lang="da-DK" i="1" dirty="0"/>
          </a:p>
        </p:txBody>
      </p:sp>
      <p:pic>
        <p:nvPicPr>
          <p:cNvPr id="9" name="Picture 8" descr="ITU-ENG-HORISONTAL.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606525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499"/>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
                                            <p:txEl>
                                              <p:pRg st="2" end="2"/>
                                            </p:txEl>
                                          </p:spTgt>
                                        </p:tgtEl>
                                        <p:attrNameLst>
                                          <p:attrName>style.visibility</p:attrName>
                                        </p:attrNameLst>
                                      </p:cBhvr>
                                      <p:to>
                                        <p:strVal val="visible"/>
                                      </p:to>
                                    </p:set>
                                  </p:childTnLst>
                                </p:cTn>
                              </p:par>
                              <p:par>
                                <p:cTn id="16" presetID="10" presetClass="exit" presetSubtype="0" fill="hold" nodeType="with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82724" y="5770963"/>
            <a:ext cx="2912643" cy="15993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a-DK" sz="1200" b="1" dirty="0" smtClean="0">
                <a:latin typeface="Frutiger LT Std 45 Light"/>
              </a:rPr>
              <a:t>Baseline</a:t>
            </a:r>
            <a:endParaRPr lang="da-DK" sz="1200" b="1" dirty="0">
              <a:latin typeface="Frutiger LT Std 45 Light"/>
            </a:endParaRPr>
          </a:p>
        </p:txBody>
      </p:sp>
      <p:sp>
        <p:nvSpPr>
          <p:cNvPr id="6" name="Rounded Rectangle 5"/>
          <p:cNvSpPr/>
          <p:nvPr/>
        </p:nvSpPr>
        <p:spPr>
          <a:xfrm>
            <a:off x="3995367" y="5770962"/>
            <a:ext cx="4393057" cy="15993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a-DK" sz="1200" b="1" dirty="0" smtClean="0">
                <a:latin typeface="Frutiger LT Std 45 Light"/>
              </a:rPr>
              <a:t>Public Displays</a:t>
            </a:r>
            <a:endParaRPr lang="da-DK" sz="1200" b="1" dirty="0">
              <a:latin typeface="Frutiger LT Std 45 Light"/>
            </a:endParaRPr>
          </a:p>
        </p:txBody>
      </p:sp>
      <p:sp>
        <p:nvSpPr>
          <p:cNvPr id="7" name="Rounded Rectangle 6"/>
          <p:cNvSpPr/>
          <p:nvPr/>
        </p:nvSpPr>
        <p:spPr>
          <a:xfrm>
            <a:off x="5651653" y="5559594"/>
            <a:ext cx="2736771" cy="190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b="1" dirty="0" smtClean="0">
                <a:latin typeface="Frutiger LT Std 45 Light"/>
              </a:rPr>
              <a:t>Notification System</a:t>
            </a:r>
            <a:endParaRPr lang="da-DK" sz="1200" b="1" dirty="0">
              <a:latin typeface="Frutiger LT Std 45 Light"/>
            </a:endParaRPr>
          </a:p>
        </p:txBody>
      </p:sp>
      <p:sp>
        <p:nvSpPr>
          <p:cNvPr id="3080" name="Freeform 8"/>
          <p:cNvSpPr>
            <a:spLocks noEditPoints="1"/>
          </p:cNvSpPr>
          <p:nvPr/>
        </p:nvSpPr>
        <p:spPr bwMode="auto">
          <a:xfrm>
            <a:off x="1073150" y="831850"/>
            <a:ext cx="7299325" cy="4495800"/>
          </a:xfrm>
          <a:custGeom>
            <a:avLst/>
            <a:gdLst/>
            <a:ahLst/>
            <a:cxnLst>
              <a:cxn ang="0">
                <a:pos x="0" y="13949"/>
              </a:cxn>
              <a:cxn ang="0">
                <a:pos x="22623" y="13949"/>
              </a:cxn>
              <a:cxn ang="0">
                <a:pos x="0" y="11955"/>
              </a:cxn>
              <a:cxn ang="0">
                <a:pos x="22623" y="11955"/>
              </a:cxn>
              <a:cxn ang="0">
                <a:pos x="0" y="9961"/>
              </a:cxn>
              <a:cxn ang="0">
                <a:pos x="22623" y="9961"/>
              </a:cxn>
              <a:cxn ang="0">
                <a:pos x="0" y="7971"/>
              </a:cxn>
              <a:cxn ang="0">
                <a:pos x="22623" y="7971"/>
              </a:cxn>
              <a:cxn ang="0">
                <a:pos x="0" y="5977"/>
              </a:cxn>
              <a:cxn ang="0">
                <a:pos x="22623" y="5977"/>
              </a:cxn>
              <a:cxn ang="0">
                <a:pos x="0" y="3983"/>
              </a:cxn>
              <a:cxn ang="0">
                <a:pos x="22623" y="3983"/>
              </a:cxn>
              <a:cxn ang="0">
                <a:pos x="0" y="1990"/>
              </a:cxn>
              <a:cxn ang="0">
                <a:pos x="22623" y="1990"/>
              </a:cxn>
              <a:cxn ang="0">
                <a:pos x="0" y="0"/>
              </a:cxn>
              <a:cxn ang="0">
                <a:pos x="22623" y="0"/>
              </a:cxn>
            </a:cxnLst>
            <a:rect l="0" t="0" r="r" b="b"/>
            <a:pathLst>
              <a:path w="22623" h="13949">
                <a:moveTo>
                  <a:pt x="0" y="13949"/>
                </a:moveTo>
                <a:lnTo>
                  <a:pt x="22623" y="13949"/>
                </a:lnTo>
                <a:moveTo>
                  <a:pt x="0" y="11955"/>
                </a:moveTo>
                <a:lnTo>
                  <a:pt x="22623" y="11955"/>
                </a:lnTo>
                <a:moveTo>
                  <a:pt x="0" y="9961"/>
                </a:moveTo>
                <a:lnTo>
                  <a:pt x="22623" y="9961"/>
                </a:lnTo>
                <a:moveTo>
                  <a:pt x="0" y="7971"/>
                </a:moveTo>
                <a:lnTo>
                  <a:pt x="22623" y="7971"/>
                </a:lnTo>
                <a:moveTo>
                  <a:pt x="0" y="5977"/>
                </a:moveTo>
                <a:lnTo>
                  <a:pt x="22623" y="5977"/>
                </a:lnTo>
                <a:moveTo>
                  <a:pt x="0" y="3983"/>
                </a:moveTo>
                <a:lnTo>
                  <a:pt x="22623" y="3983"/>
                </a:lnTo>
                <a:moveTo>
                  <a:pt x="0" y="1990"/>
                </a:moveTo>
                <a:lnTo>
                  <a:pt x="22623" y="1990"/>
                </a:lnTo>
                <a:moveTo>
                  <a:pt x="0" y="0"/>
                </a:moveTo>
                <a:lnTo>
                  <a:pt x="22623" y="0"/>
                </a:lnTo>
              </a:path>
            </a:pathLst>
          </a:custGeom>
          <a:noFill/>
          <a:ln w="7938"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1" name="Line 9"/>
          <p:cNvSpPr>
            <a:spLocks noChangeShapeType="1"/>
          </p:cNvSpPr>
          <p:nvPr/>
        </p:nvSpPr>
        <p:spPr bwMode="auto">
          <a:xfrm flipV="1">
            <a:off x="1073150" y="831850"/>
            <a:ext cx="1588" cy="5138738"/>
          </a:xfrm>
          <a:prstGeom prst="line">
            <a:avLst/>
          </a:prstGeom>
          <a:noFill/>
          <a:ln w="7938"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2" name="Freeform 10"/>
          <p:cNvSpPr>
            <a:spLocks noEditPoints="1"/>
          </p:cNvSpPr>
          <p:nvPr/>
        </p:nvSpPr>
        <p:spPr bwMode="auto">
          <a:xfrm>
            <a:off x="1036638" y="831850"/>
            <a:ext cx="36513" cy="5138738"/>
          </a:xfrm>
          <a:custGeom>
            <a:avLst/>
            <a:gdLst/>
            <a:ahLst/>
            <a:cxnLst>
              <a:cxn ang="0">
                <a:pos x="0" y="15943"/>
              </a:cxn>
              <a:cxn ang="0">
                <a:pos x="110" y="15943"/>
              </a:cxn>
              <a:cxn ang="0">
                <a:pos x="0" y="13949"/>
              </a:cxn>
              <a:cxn ang="0">
                <a:pos x="110" y="13949"/>
              </a:cxn>
              <a:cxn ang="0">
                <a:pos x="0" y="11955"/>
              </a:cxn>
              <a:cxn ang="0">
                <a:pos x="110" y="11955"/>
              </a:cxn>
              <a:cxn ang="0">
                <a:pos x="0" y="9961"/>
              </a:cxn>
              <a:cxn ang="0">
                <a:pos x="110" y="9961"/>
              </a:cxn>
              <a:cxn ang="0">
                <a:pos x="0" y="7971"/>
              </a:cxn>
              <a:cxn ang="0">
                <a:pos x="110" y="7971"/>
              </a:cxn>
              <a:cxn ang="0">
                <a:pos x="0" y="5977"/>
              </a:cxn>
              <a:cxn ang="0">
                <a:pos x="110" y="5977"/>
              </a:cxn>
              <a:cxn ang="0">
                <a:pos x="0" y="3983"/>
              </a:cxn>
              <a:cxn ang="0">
                <a:pos x="110" y="3983"/>
              </a:cxn>
              <a:cxn ang="0">
                <a:pos x="0" y="1990"/>
              </a:cxn>
              <a:cxn ang="0">
                <a:pos x="110" y="1990"/>
              </a:cxn>
              <a:cxn ang="0">
                <a:pos x="0" y="0"/>
              </a:cxn>
              <a:cxn ang="0">
                <a:pos x="110" y="0"/>
              </a:cxn>
            </a:cxnLst>
            <a:rect l="0" t="0" r="r" b="b"/>
            <a:pathLst>
              <a:path w="110" h="15943">
                <a:moveTo>
                  <a:pt x="0" y="15943"/>
                </a:moveTo>
                <a:lnTo>
                  <a:pt x="110" y="15943"/>
                </a:lnTo>
                <a:moveTo>
                  <a:pt x="0" y="13949"/>
                </a:moveTo>
                <a:lnTo>
                  <a:pt x="110" y="13949"/>
                </a:lnTo>
                <a:moveTo>
                  <a:pt x="0" y="11955"/>
                </a:moveTo>
                <a:lnTo>
                  <a:pt x="110" y="11955"/>
                </a:lnTo>
                <a:moveTo>
                  <a:pt x="0" y="9961"/>
                </a:moveTo>
                <a:lnTo>
                  <a:pt x="110" y="9961"/>
                </a:lnTo>
                <a:moveTo>
                  <a:pt x="0" y="7971"/>
                </a:moveTo>
                <a:lnTo>
                  <a:pt x="110" y="7971"/>
                </a:lnTo>
                <a:moveTo>
                  <a:pt x="0" y="5977"/>
                </a:moveTo>
                <a:lnTo>
                  <a:pt x="110" y="5977"/>
                </a:lnTo>
                <a:moveTo>
                  <a:pt x="0" y="3983"/>
                </a:moveTo>
                <a:lnTo>
                  <a:pt x="110" y="3983"/>
                </a:lnTo>
                <a:moveTo>
                  <a:pt x="0" y="1990"/>
                </a:moveTo>
                <a:lnTo>
                  <a:pt x="110" y="1990"/>
                </a:lnTo>
                <a:moveTo>
                  <a:pt x="0" y="0"/>
                </a:moveTo>
                <a:lnTo>
                  <a:pt x="110" y="0"/>
                </a:lnTo>
              </a:path>
            </a:pathLst>
          </a:custGeom>
          <a:noFill/>
          <a:ln w="7938"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3" name="Line 11"/>
          <p:cNvSpPr>
            <a:spLocks noChangeShapeType="1"/>
          </p:cNvSpPr>
          <p:nvPr/>
        </p:nvSpPr>
        <p:spPr bwMode="auto">
          <a:xfrm>
            <a:off x="1073150" y="5970588"/>
            <a:ext cx="7299325" cy="1588"/>
          </a:xfrm>
          <a:prstGeom prst="line">
            <a:avLst/>
          </a:prstGeom>
          <a:noFill/>
          <a:ln w="7938"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4" name="Freeform 12"/>
          <p:cNvSpPr>
            <a:spLocks noEditPoints="1"/>
          </p:cNvSpPr>
          <p:nvPr/>
        </p:nvSpPr>
        <p:spPr bwMode="auto">
          <a:xfrm>
            <a:off x="1073150" y="5970588"/>
            <a:ext cx="7299325" cy="34925"/>
          </a:xfrm>
          <a:custGeom>
            <a:avLst/>
            <a:gdLst/>
            <a:ahLst/>
            <a:cxnLst>
              <a:cxn ang="0">
                <a:pos x="0" y="0"/>
              </a:cxn>
              <a:cxn ang="0">
                <a:pos x="0" y="110"/>
              </a:cxn>
              <a:cxn ang="0">
                <a:pos x="758" y="0"/>
              </a:cxn>
              <a:cxn ang="0">
                <a:pos x="758" y="110"/>
              </a:cxn>
              <a:cxn ang="0">
                <a:pos x="1511" y="0"/>
              </a:cxn>
              <a:cxn ang="0">
                <a:pos x="1511" y="110"/>
              </a:cxn>
              <a:cxn ang="0">
                <a:pos x="2265" y="0"/>
              </a:cxn>
              <a:cxn ang="0">
                <a:pos x="2265" y="110"/>
              </a:cxn>
              <a:cxn ang="0">
                <a:pos x="3018" y="0"/>
              </a:cxn>
              <a:cxn ang="0">
                <a:pos x="3018" y="110"/>
              </a:cxn>
              <a:cxn ang="0">
                <a:pos x="3772" y="0"/>
              </a:cxn>
              <a:cxn ang="0">
                <a:pos x="3772" y="110"/>
              </a:cxn>
              <a:cxn ang="0">
                <a:pos x="4525" y="0"/>
              </a:cxn>
              <a:cxn ang="0">
                <a:pos x="4525" y="110"/>
              </a:cxn>
              <a:cxn ang="0">
                <a:pos x="5279" y="0"/>
              </a:cxn>
              <a:cxn ang="0">
                <a:pos x="5279" y="110"/>
              </a:cxn>
              <a:cxn ang="0">
                <a:pos x="6037" y="0"/>
              </a:cxn>
              <a:cxn ang="0">
                <a:pos x="6037" y="110"/>
              </a:cxn>
              <a:cxn ang="0">
                <a:pos x="6790" y="0"/>
              </a:cxn>
              <a:cxn ang="0">
                <a:pos x="6790" y="110"/>
              </a:cxn>
              <a:cxn ang="0">
                <a:pos x="7544" y="0"/>
              </a:cxn>
              <a:cxn ang="0">
                <a:pos x="7544" y="110"/>
              </a:cxn>
              <a:cxn ang="0">
                <a:pos x="8297" y="0"/>
              </a:cxn>
              <a:cxn ang="0">
                <a:pos x="8297" y="110"/>
              </a:cxn>
              <a:cxn ang="0">
                <a:pos x="9051" y="0"/>
              </a:cxn>
              <a:cxn ang="0">
                <a:pos x="9051" y="110"/>
              </a:cxn>
              <a:cxn ang="0">
                <a:pos x="9804" y="0"/>
              </a:cxn>
              <a:cxn ang="0">
                <a:pos x="9804" y="110"/>
              </a:cxn>
              <a:cxn ang="0">
                <a:pos x="10558" y="0"/>
              </a:cxn>
              <a:cxn ang="0">
                <a:pos x="10558" y="110"/>
              </a:cxn>
              <a:cxn ang="0">
                <a:pos x="11312" y="0"/>
              </a:cxn>
              <a:cxn ang="0">
                <a:pos x="11312" y="110"/>
              </a:cxn>
              <a:cxn ang="0">
                <a:pos x="12069" y="0"/>
              </a:cxn>
              <a:cxn ang="0">
                <a:pos x="12069" y="110"/>
              </a:cxn>
              <a:cxn ang="0">
                <a:pos x="12823" y="0"/>
              </a:cxn>
              <a:cxn ang="0">
                <a:pos x="12823" y="110"/>
              </a:cxn>
              <a:cxn ang="0">
                <a:pos x="13576" y="0"/>
              </a:cxn>
              <a:cxn ang="0">
                <a:pos x="13576" y="110"/>
              </a:cxn>
              <a:cxn ang="0">
                <a:pos x="14330" y="0"/>
              </a:cxn>
              <a:cxn ang="0">
                <a:pos x="14330" y="110"/>
              </a:cxn>
              <a:cxn ang="0">
                <a:pos x="15083" y="0"/>
              </a:cxn>
              <a:cxn ang="0">
                <a:pos x="15083" y="110"/>
              </a:cxn>
              <a:cxn ang="0">
                <a:pos x="15837" y="0"/>
              </a:cxn>
              <a:cxn ang="0">
                <a:pos x="15837" y="110"/>
              </a:cxn>
              <a:cxn ang="0">
                <a:pos x="16590" y="0"/>
              </a:cxn>
              <a:cxn ang="0">
                <a:pos x="16590" y="110"/>
              </a:cxn>
              <a:cxn ang="0">
                <a:pos x="17348" y="0"/>
              </a:cxn>
              <a:cxn ang="0">
                <a:pos x="17348" y="110"/>
              </a:cxn>
              <a:cxn ang="0">
                <a:pos x="18102" y="0"/>
              </a:cxn>
              <a:cxn ang="0">
                <a:pos x="18102" y="110"/>
              </a:cxn>
              <a:cxn ang="0">
                <a:pos x="18855" y="0"/>
              </a:cxn>
              <a:cxn ang="0">
                <a:pos x="18855" y="110"/>
              </a:cxn>
              <a:cxn ang="0">
                <a:pos x="19609" y="0"/>
              </a:cxn>
              <a:cxn ang="0">
                <a:pos x="19609" y="110"/>
              </a:cxn>
              <a:cxn ang="0">
                <a:pos x="20362" y="0"/>
              </a:cxn>
              <a:cxn ang="0">
                <a:pos x="20362" y="110"/>
              </a:cxn>
              <a:cxn ang="0">
                <a:pos x="21116" y="0"/>
              </a:cxn>
              <a:cxn ang="0">
                <a:pos x="21116" y="110"/>
              </a:cxn>
              <a:cxn ang="0">
                <a:pos x="21869" y="0"/>
              </a:cxn>
              <a:cxn ang="0">
                <a:pos x="21869" y="110"/>
              </a:cxn>
              <a:cxn ang="0">
                <a:pos x="22623" y="0"/>
              </a:cxn>
              <a:cxn ang="0">
                <a:pos x="22623" y="110"/>
              </a:cxn>
            </a:cxnLst>
            <a:rect l="0" t="0" r="r" b="b"/>
            <a:pathLst>
              <a:path w="22623" h="110">
                <a:moveTo>
                  <a:pt x="0" y="0"/>
                </a:moveTo>
                <a:lnTo>
                  <a:pt x="0" y="110"/>
                </a:lnTo>
                <a:moveTo>
                  <a:pt x="758" y="0"/>
                </a:moveTo>
                <a:lnTo>
                  <a:pt x="758" y="110"/>
                </a:lnTo>
                <a:moveTo>
                  <a:pt x="1511" y="0"/>
                </a:moveTo>
                <a:lnTo>
                  <a:pt x="1511" y="110"/>
                </a:lnTo>
                <a:moveTo>
                  <a:pt x="2265" y="0"/>
                </a:moveTo>
                <a:lnTo>
                  <a:pt x="2265" y="110"/>
                </a:lnTo>
                <a:moveTo>
                  <a:pt x="3018" y="0"/>
                </a:moveTo>
                <a:lnTo>
                  <a:pt x="3018" y="110"/>
                </a:lnTo>
                <a:moveTo>
                  <a:pt x="3772" y="0"/>
                </a:moveTo>
                <a:lnTo>
                  <a:pt x="3772" y="110"/>
                </a:lnTo>
                <a:moveTo>
                  <a:pt x="4525" y="0"/>
                </a:moveTo>
                <a:lnTo>
                  <a:pt x="4525" y="110"/>
                </a:lnTo>
                <a:moveTo>
                  <a:pt x="5279" y="0"/>
                </a:moveTo>
                <a:lnTo>
                  <a:pt x="5279" y="110"/>
                </a:lnTo>
                <a:moveTo>
                  <a:pt x="6037" y="0"/>
                </a:moveTo>
                <a:lnTo>
                  <a:pt x="6037" y="110"/>
                </a:lnTo>
                <a:moveTo>
                  <a:pt x="6790" y="0"/>
                </a:moveTo>
                <a:lnTo>
                  <a:pt x="6790" y="110"/>
                </a:lnTo>
                <a:moveTo>
                  <a:pt x="7544" y="0"/>
                </a:moveTo>
                <a:lnTo>
                  <a:pt x="7544" y="110"/>
                </a:lnTo>
                <a:moveTo>
                  <a:pt x="8297" y="0"/>
                </a:moveTo>
                <a:lnTo>
                  <a:pt x="8297" y="110"/>
                </a:lnTo>
                <a:moveTo>
                  <a:pt x="9051" y="0"/>
                </a:moveTo>
                <a:lnTo>
                  <a:pt x="9051" y="110"/>
                </a:lnTo>
                <a:moveTo>
                  <a:pt x="9804" y="0"/>
                </a:moveTo>
                <a:lnTo>
                  <a:pt x="9804" y="110"/>
                </a:lnTo>
                <a:moveTo>
                  <a:pt x="10558" y="0"/>
                </a:moveTo>
                <a:lnTo>
                  <a:pt x="10558" y="110"/>
                </a:lnTo>
                <a:moveTo>
                  <a:pt x="11312" y="0"/>
                </a:moveTo>
                <a:lnTo>
                  <a:pt x="11312" y="110"/>
                </a:lnTo>
                <a:moveTo>
                  <a:pt x="12069" y="0"/>
                </a:moveTo>
                <a:lnTo>
                  <a:pt x="12069" y="110"/>
                </a:lnTo>
                <a:moveTo>
                  <a:pt x="12823" y="0"/>
                </a:moveTo>
                <a:lnTo>
                  <a:pt x="12823" y="110"/>
                </a:lnTo>
                <a:moveTo>
                  <a:pt x="13576" y="0"/>
                </a:moveTo>
                <a:lnTo>
                  <a:pt x="13576" y="110"/>
                </a:lnTo>
                <a:moveTo>
                  <a:pt x="14330" y="0"/>
                </a:moveTo>
                <a:lnTo>
                  <a:pt x="14330" y="110"/>
                </a:lnTo>
                <a:moveTo>
                  <a:pt x="15083" y="0"/>
                </a:moveTo>
                <a:lnTo>
                  <a:pt x="15083" y="110"/>
                </a:lnTo>
                <a:moveTo>
                  <a:pt x="15837" y="0"/>
                </a:moveTo>
                <a:lnTo>
                  <a:pt x="15837" y="110"/>
                </a:lnTo>
                <a:moveTo>
                  <a:pt x="16590" y="0"/>
                </a:moveTo>
                <a:lnTo>
                  <a:pt x="16590" y="110"/>
                </a:lnTo>
                <a:moveTo>
                  <a:pt x="17348" y="0"/>
                </a:moveTo>
                <a:lnTo>
                  <a:pt x="17348" y="110"/>
                </a:lnTo>
                <a:moveTo>
                  <a:pt x="18102" y="0"/>
                </a:moveTo>
                <a:lnTo>
                  <a:pt x="18102" y="110"/>
                </a:lnTo>
                <a:moveTo>
                  <a:pt x="18855" y="0"/>
                </a:moveTo>
                <a:lnTo>
                  <a:pt x="18855" y="110"/>
                </a:lnTo>
                <a:moveTo>
                  <a:pt x="19609" y="0"/>
                </a:moveTo>
                <a:lnTo>
                  <a:pt x="19609" y="110"/>
                </a:lnTo>
                <a:moveTo>
                  <a:pt x="20362" y="0"/>
                </a:moveTo>
                <a:lnTo>
                  <a:pt x="20362" y="110"/>
                </a:lnTo>
                <a:moveTo>
                  <a:pt x="21116" y="0"/>
                </a:moveTo>
                <a:lnTo>
                  <a:pt x="21116" y="110"/>
                </a:lnTo>
                <a:moveTo>
                  <a:pt x="21869" y="0"/>
                </a:moveTo>
                <a:lnTo>
                  <a:pt x="21869" y="110"/>
                </a:lnTo>
                <a:moveTo>
                  <a:pt x="22623" y="0"/>
                </a:moveTo>
                <a:lnTo>
                  <a:pt x="22623" y="110"/>
                </a:lnTo>
              </a:path>
            </a:pathLst>
          </a:custGeom>
          <a:noFill/>
          <a:ln w="7938"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7" name="Freeform 15"/>
          <p:cNvSpPr>
            <a:spLocks noEditPoints="1"/>
          </p:cNvSpPr>
          <p:nvPr/>
        </p:nvSpPr>
        <p:spPr bwMode="auto">
          <a:xfrm>
            <a:off x="912813" y="5930900"/>
            <a:ext cx="50800" cy="73025"/>
          </a:xfrm>
          <a:custGeom>
            <a:avLst/>
            <a:gdLst/>
            <a:ahLst/>
            <a:cxnLst>
              <a:cxn ang="0">
                <a:pos x="153" y="114"/>
              </a:cxn>
              <a:cxn ang="0">
                <a:pos x="149" y="160"/>
              </a:cxn>
              <a:cxn ang="0">
                <a:pos x="136" y="197"/>
              </a:cxn>
              <a:cxn ang="0">
                <a:pos x="112" y="220"/>
              </a:cxn>
              <a:cxn ang="0">
                <a:pos x="74" y="228"/>
              </a:cxn>
              <a:cxn ang="0">
                <a:pos x="39" y="221"/>
              </a:cxn>
              <a:cxn ang="0">
                <a:pos x="16" y="199"/>
              </a:cxn>
              <a:cxn ang="0">
                <a:pos x="4" y="163"/>
              </a:cxn>
              <a:cxn ang="0">
                <a:pos x="0" y="115"/>
              </a:cxn>
              <a:cxn ang="0">
                <a:pos x="4" y="68"/>
              </a:cxn>
              <a:cxn ang="0">
                <a:pos x="17" y="32"/>
              </a:cxn>
              <a:cxn ang="0">
                <a:pos x="42" y="8"/>
              </a:cxn>
              <a:cxn ang="0">
                <a:pos x="79" y="0"/>
              </a:cxn>
              <a:cxn ang="0">
                <a:pos x="114" y="7"/>
              </a:cxn>
              <a:cxn ang="0">
                <a:pos x="137" y="29"/>
              </a:cxn>
              <a:cxn ang="0">
                <a:pos x="150" y="65"/>
              </a:cxn>
              <a:cxn ang="0">
                <a:pos x="153" y="114"/>
              </a:cxn>
              <a:cxn ang="0">
                <a:pos x="123" y="116"/>
              </a:cxn>
              <a:cxn ang="0">
                <a:pos x="122" y="86"/>
              </a:cxn>
              <a:cxn ang="0">
                <a:pos x="119" y="63"/>
              </a:cxn>
              <a:cxn ang="0">
                <a:pos x="113" y="45"/>
              </a:cxn>
              <a:cxn ang="0">
                <a:pos x="104" y="33"/>
              </a:cxn>
              <a:cxn ang="0">
                <a:pos x="92" y="26"/>
              </a:cxn>
              <a:cxn ang="0">
                <a:pos x="77" y="24"/>
              </a:cxn>
              <a:cxn ang="0">
                <a:pos x="53" y="31"/>
              </a:cxn>
              <a:cxn ang="0">
                <a:pos x="39" y="50"/>
              </a:cxn>
              <a:cxn ang="0">
                <a:pos x="32" y="78"/>
              </a:cxn>
              <a:cxn ang="0">
                <a:pos x="30" y="113"/>
              </a:cxn>
              <a:cxn ang="0">
                <a:pos x="33" y="155"/>
              </a:cxn>
              <a:cxn ang="0">
                <a:pos x="41" y="183"/>
              </a:cxn>
              <a:cxn ang="0">
                <a:pos x="55" y="199"/>
              </a:cxn>
              <a:cxn ang="0">
                <a:pos x="76" y="204"/>
              </a:cxn>
              <a:cxn ang="0">
                <a:pos x="93" y="201"/>
              </a:cxn>
              <a:cxn ang="0">
                <a:pos x="106" y="192"/>
              </a:cxn>
              <a:cxn ang="0">
                <a:pos x="114" y="179"/>
              </a:cxn>
              <a:cxn ang="0">
                <a:pos x="120" y="161"/>
              </a:cxn>
              <a:cxn ang="0">
                <a:pos x="123" y="140"/>
              </a:cxn>
              <a:cxn ang="0">
                <a:pos x="123" y="116"/>
              </a:cxn>
            </a:cxnLst>
            <a:rect l="0" t="0" r="r" b="b"/>
            <a:pathLst>
              <a:path w="153" h="228">
                <a:moveTo>
                  <a:pt x="153" y="114"/>
                </a:moveTo>
                <a:cubicBezTo>
                  <a:pt x="153" y="131"/>
                  <a:pt x="152" y="146"/>
                  <a:pt x="149" y="160"/>
                </a:cubicBezTo>
                <a:cubicBezTo>
                  <a:pt x="147" y="174"/>
                  <a:pt x="142" y="187"/>
                  <a:pt x="136" y="197"/>
                </a:cubicBezTo>
                <a:cubicBezTo>
                  <a:pt x="130" y="207"/>
                  <a:pt x="122" y="215"/>
                  <a:pt x="112" y="220"/>
                </a:cubicBezTo>
                <a:cubicBezTo>
                  <a:pt x="102" y="226"/>
                  <a:pt x="89" y="228"/>
                  <a:pt x="74" y="228"/>
                </a:cubicBezTo>
                <a:cubicBezTo>
                  <a:pt x="60" y="228"/>
                  <a:pt x="49" y="226"/>
                  <a:pt x="39" y="221"/>
                </a:cubicBezTo>
                <a:cubicBezTo>
                  <a:pt x="30" y="216"/>
                  <a:pt x="22" y="209"/>
                  <a:pt x="16" y="199"/>
                </a:cubicBezTo>
                <a:cubicBezTo>
                  <a:pt x="10" y="189"/>
                  <a:pt x="6" y="177"/>
                  <a:pt x="4" y="163"/>
                </a:cubicBezTo>
                <a:cubicBezTo>
                  <a:pt x="1" y="149"/>
                  <a:pt x="0" y="133"/>
                  <a:pt x="0" y="115"/>
                </a:cubicBezTo>
                <a:cubicBezTo>
                  <a:pt x="0" y="98"/>
                  <a:pt x="1" y="82"/>
                  <a:pt x="4" y="68"/>
                </a:cubicBezTo>
                <a:cubicBezTo>
                  <a:pt x="7" y="54"/>
                  <a:pt x="11" y="42"/>
                  <a:pt x="17" y="32"/>
                </a:cubicBezTo>
                <a:cubicBezTo>
                  <a:pt x="24" y="22"/>
                  <a:pt x="32" y="14"/>
                  <a:pt x="42" y="8"/>
                </a:cubicBezTo>
                <a:cubicBezTo>
                  <a:pt x="52" y="3"/>
                  <a:pt x="64" y="0"/>
                  <a:pt x="79" y="0"/>
                </a:cubicBezTo>
                <a:cubicBezTo>
                  <a:pt x="93" y="0"/>
                  <a:pt x="105" y="2"/>
                  <a:pt x="114" y="7"/>
                </a:cubicBezTo>
                <a:cubicBezTo>
                  <a:pt x="124" y="12"/>
                  <a:pt x="132" y="20"/>
                  <a:pt x="137" y="29"/>
                </a:cubicBezTo>
                <a:cubicBezTo>
                  <a:pt x="143" y="39"/>
                  <a:pt x="147" y="51"/>
                  <a:pt x="150" y="65"/>
                </a:cubicBezTo>
                <a:cubicBezTo>
                  <a:pt x="152" y="79"/>
                  <a:pt x="153" y="95"/>
                  <a:pt x="153" y="114"/>
                </a:cubicBezTo>
                <a:close/>
                <a:moveTo>
                  <a:pt x="123" y="116"/>
                </a:moveTo>
                <a:cubicBezTo>
                  <a:pt x="123" y="105"/>
                  <a:pt x="123" y="95"/>
                  <a:pt x="122" y="86"/>
                </a:cubicBezTo>
                <a:cubicBezTo>
                  <a:pt x="121" y="77"/>
                  <a:pt x="120" y="69"/>
                  <a:pt x="119" y="63"/>
                </a:cubicBezTo>
                <a:cubicBezTo>
                  <a:pt x="117" y="56"/>
                  <a:pt x="115" y="50"/>
                  <a:pt x="113" y="45"/>
                </a:cubicBezTo>
                <a:cubicBezTo>
                  <a:pt x="110" y="40"/>
                  <a:pt x="107" y="36"/>
                  <a:pt x="104" y="33"/>
                </a:cubicBezTo>
                <a:cubicBezTo>
                  <a:pt x="100" y="30"/>
                  <a:pt x="96" y="28"/>
                  <a:pt x="92" y="26"/>
                </a:cubicBezTo>
                <a:cubicBezTo>
                  <a:pt x="88" y="25"/>
                  <a:pt x="83" y="24"/>
                  <a:pt x="77" y="24"/>
                </a:cubicBezTo>
                <a:cubicBezTo>
                  <a:pt x="67" y="24"/>
                  <a:pt x="60" y="26"/>
                  <a:pt x="53" y="31"/>
                </a:cubicBezTo>
                <a:cubicBezTo>
                  <a:pt x="47" y="36"/>
                  <a:pt x="43" y="42"/>
                  <a:pt x="39" y="50"/>
                </a:cubicBezTo>
                <a:cubicBezTo>
                  <a:pt x="36" y="58"/>
                  <a:pt x="33" y="67"/>
                  <a:pt x="32" y="78"/>
                </a:cubicBezTo>
                <a:cubicBezTo>
                  <a:pt x="31" y="89"/>
                  <a:pt x="30" y="100"/>
                  <a:pt x="30" y="113"/>
                </a:cubicBezTo>
                <a:cubicBezTo>
                  <a:pt x="30" y="129"/>
                  <a:pt x="31" y="143"/>
                  <a:pt x="33" y="155"/>
                </a:cubicBezTo>
                <a:cubicBezTo>
                  <a:pt x="34" y="167"/>
                  <a:pt x="37" y="176"/>
                  <a:pt x="41" y="183"/>
                </a:cubicBezTo>
                <a:cubicBezTo>
                  <a:pt x="45" y="191"/>
                  <a:pt x="49" y="196"/>
                  <a:pt x="55" y="199"/>
                </a:cubicBezTo>
                <a:cubicBezTo>
                  <a:pt x="61" y="203"/>
                  <a:pt x="68" y="204"/>
                  <a:pt x="76" y="204"/>
                </a:cubicBezTo>
                <a:cubicBezTo>
                  <a:pt x="83" y="204"/>
                  <a:pt x="88" y="203"/>
                  <a:pt x="93" y="201"/>
                </a:cubicBezTo>
                <a:cubicBezTo>
                  <a:pt x="98" y="199"/>
                  <a:pt x="102" y="196"/>
                  <a:pt x="106" y="192"/>
                </a:cubicBezTo>
                <a:cubicBezTo>
                  <a:pt x="109" y="189"/>
                  <a:pt x="112" y="184"/>
                  <a:pt x="114" y="179"/>
                </a:cubicBezTo>
                <a:cubicBezTo>
                  <a:pt x="116" y="173"/>
                  <a:pt x="118" y="167"/>
                  <a:pt x="120" y="161"/>
                </a:cubicBezTo>
                <a:cubicBezTo>
                  <a:pt x="121" y="154"/>
                  <a:pt x="122" y="147"/>
                  <a:pt x="123" y="140"/>
                </a:cubicBezTo>
                <a:cubicBezTo>
                  <a:pt x="123" y="132"/>
                  <a:pt x="123" y="124"/>
                  <a:pt x="123"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8" name="Freeform 16"/>
          <p:cNvSpPr>
            <a:spLocks/>
          </p:cNvSpPr>
          <p:nvPr/>
        </p:nvSpPr>
        <p:spPr bwMode="auto">
          <a:xfrm>
            <a:off x="915988" y="5289550"/>
            <a:ext cx="44450" cy="71438"/>
          </a:xfrm>
          <a:custGeom>
            <a:avLst/>
            <a:gdLst/>
            <a:ahLst/>
            <a:cxnLst>
              <a:cxn ang="0">
                <a:pos x="140" y="151"/>
              </a:cxn>
              <a:cxn ang="0">
                <a:pos x="134" y="183"/>
              </a:cxn>
              <a:cxn ang="0">
                <a:pos x="117" y="207"/>
              </a:cxn>
              <a:cxn ang="0">
                <a:pos x="91" y="221"/>
              </a:cxn>
              <a:cxn ang="0">
                <a:pos x="57" y="226"/>
              </a:cxn>
              <a:cxn ang="0">
                <a:pos x="38" y="225"/>
              </a:cxn>
              <a:cxn ang="0">
                <a:pos x="21" y="221"/>
              </a:cxn>
              <a:cxn ang="0">
                <a:pos x="9" y="217"/>
              </a:cxn>
              <a:cxn ang="0">
                <a:pos x="3" y="214"/>
              </a:cxn>
              <a:cxn ang="0">
                <a:pos x="2" y="211"/>
              </a:cxn>
              <a:cxn ang="0">
                <a:pos x="1" y="209"/>
              </a:cxn>
              <a:cxn ang="0">
                <a:pos x="0" y="205"/>
              </a:cxn>
              <a:cxn ang="0">
                <a:pos x="0" y="200"/>
              </a:cxn>
              <a:cxn ang="0">
                <a:pos x="0" y="195"/>
              </a:cxn>
              <a:cxn ang="0">
                <a:pos x="1" y="191"/>
              </a:cxn>
              <a:cxn ang="0">
                <a:pos x="3" y="189"/>
              </a:cxn>
              <a:cxn ang="0">
                <a:pos x="5" y="188"/>
              </a:cxn>
              <a:cxn ang="0">
                <a:pos x="10" y="190"/>
              </a:cxn>
              <a:cxn ang="0">
                <a:pos x="20" y="195"/>
              </a:cxn>
              <a:cxn ang="0">
                <a:pos x="35" y="200"/>
              </a:cxn>
              <a:cxn ang="0">
                <a:pos x="57" y="202"/>
              </a:cxn>
              <a:cxn ang="0">
                <a:pos x="78" y="199"/>
              </a:cxn>
              <a:cxn ang="0">
                <a:pos x="94" y="191"/>
              </a:cxn>
              <a:cxn ang="0">
                <a:pos x="105" y="176"/>
              </a:cxn>
              <a:cxn ang="0">
                <a:pos x="109" y="154"/>
              </a:cxn>
              <a:cxn ang="0">
                <a:pos x="106" y="135"/>
              </a:cxn>
              <a:cxn ang="0">
                <a:pos x="95" y="122"/>
              </a:cxn>
              <a:cxn ang="0">
                <a:pos x="78" y="114"/>
              </a:cxn>
              <a:cxn ang="0">
                <a:pos x="52" y="111"/>
              </a:cxn>
              <a:cxn ang="0">
                <a:pos x="34" y="112"/>
              </a:cxn>
              <a:cxn ang="0">
                <a:pos x="20" y="113"/>
              </a:cxn>
              <a:cxn ang="0">
                <a:pos x="13" y="111"/>
              </a:cxn>
              <a:cxn ang="0">
                <a:pos x="11" y="102"/>
              </a:cxn>
              <a:cxn ang="0">
                <a:pos x="11" y="12"/>
              </a:cxn>
              <a:cxn ang="0">
                <a:pos x="14" y="3"/>
              </a:cxn>
              <a:cxn ang="0">
                <a:pos x="22" y="0"/>
              </a:cxn>
              <a:cxn ang="0">
                <a:pos x="120" y="0"/>
              </a:cxn>
              <a:cxn ang="0">
                <a:pos x="123" y="1"/>
              </a:cxn>
              <a:cxn ang="0">
                <a:pos x="125" y="4"/>
              </a:cxn>
              <a:cxn ang="0">
                <a:pos x="126" y="8"/>
              </a:cxn>
              <a:cxn ang="0">
                <a:pos x="127" y="13"/>
              </a:cxn>
              <a:cxn ang="0">
                <a:pos x="125" y="23"/>
              </a:cxn>
              <a:cxn ang="0">
                <a:pos x="120" y="26"/>
              </a:cxn>
              <a:cxn ang="0">
                <a:pos x="37" y="26"/>
              </a:cxn>
              <a:cxn ang="0">
                <a:pos x="37" y="89"/>
              </a:cxn>
              <a:cxn ang="0">
                <a:pos x="49" y="88"/>
              </a:cxn>
              <a:cxn ang="0">
                <a:pos x="64" y="87"/>
              </a:cxn>
              <a:cxn ang="0">
                <a:pos x="97" y="92"/>
              </a:cxn>
              <a:cxn ang="0">
                <a:pos x="121" y="105"/>
              </a:cxn>
              <a:cxn ang="0">
                <a:pos x="136" y="125"/>
              </a:cxn>
              <a:cxn ang="0">
                <a:pos x="140" y="151"/>
              </a:cxn>
            </a:cxnLst>
            <a:rect l="0" t="0" r="r" b="b"/>
            <a:pathLst>
              <a:path w="140" h="226">
                <a:moveTo>
                  <a:pt x="140" y="151"/>
                </a:moveTo>
                <a:cubicBezTo>
                  <a:pt x="140" y="163"/>
                  <a:pt x="138" y="174"/>
                  <a:pt x="134" y="183"/>
                </a:cubicBezTo>
                <a:cubicBezTo>
                  <a:pt x="130" y="193"/>
                  <a:pt x="125" y="200"/>
                  <a:pt x="117" y="207"/>
                </a:cubicBezTo>
                <a:cubicBezTo>
                  <a:pt x="110" y="213"/>
                  <a:pt x="101" y="218"/>
                  <a:pt x="91" y="221"/>
                </a:cubicBezTo>
                <a:cubicBezTo>
                  <a:pt x="81" y="225"/>
                  <a:pt x="70" y="226"/>
                  <a:pt x="57" y="226"/>
                </a:cubicBezTo>
                <a:cubicBezTo>
                  <a:pt x="51" y="226"/>
                  <a:pt x="44" y="226"/>
                  <a:pt x="38" y="225"/>
                </a:cubicBezTo>
                <a:cubicBezTo>
                  <a:pt x="32" y="224"/>
                  <a:pt x="26" y="223"/>
                  <a:pt x="21" y="221"/>
                </a:cubicBezTo>
                <a:cubicBezTo>
                  <a:pt x="16" y="220"/>
                  <a:pt x="12" y="218"/>
                  <a:pt x="9" y="217"/>
                </a:cubicBezTo>
                <a:cubicBezTo>
                  <a:pt x="6" y="216"/>
                  <a:pt x="4" y="215"/>
                  <a:pt x="3" y="214"/>
                </a:cubicBezTo>
                <a:cubicBezTo>
                  <a:pt x="3" y="213"/>
                  <a:pt x="2" y="212"/>
                  <a:pt x="2" y="211"/>
                </a:cubicBezTo>
                <a:cubicBezTo>
                  <a:pt x="1" y="211"/>
                  <a:pt x="1" y="210"/>
                  <a:pt x="1" y="209"/>
                </a:cubicBezTo>
                <a:cubicBezTo>
                  <a:pt x="0" y="208"/>
                  <a:pt x="0" y="207"/>
                  <a:pt x="0" y="205"/>
                </a:cubicBezTo>
                <a:cubicBezTo>
                  <a:pt x="0" y="204"/>
                  <a:pt x="0" y="202"/>
                  <a:pt x="0" y="200"/>
                </a:cubicBezTo>
                <a:cubicBezTo>
                  <a:pt x="0" y="198"/>
                  <a:pt x="0" y="196"/>
                  <a:pt x="0" y="195"/>
                </a:cubicBezTo>
                <a:cubicBezTo>
                  <a:pt x="0" y="193"/>
                  <a:pt x="1" y="192"/>
                  <a:pt x="1" y="191"/>
                </a:cubicBezTo>
                <a:cubicBezTo>
                  <a:pt x="2" y="190"/>
                  <a:pt x="2" y="189"/>
                  <a:pt x="3" y="189"/>
                </a:cubicBezTo>
                <a:cubicBezTo>
                  <a:pt x="3" y="188"/>
                  <a:pt x="4" y="188"/>
                  <a:pt x="5" y="188"/>
                </a:cubicBezTo>
                <a:cubicBezTo>
                  <a:pt x="6" y="188"/>
                  <a:pt x="8" y="189"/>
                  <a:pt x="10" y="190"/>
                </a:cubicBezTo>
                <a:cubicBezTo>
                  <a:pt x="13" y="192"/>
                  <a:pt x="16" y="193"/>
                  <a:pt x="20" y="195"/>
                </a:cubicBezTo>
                <a:cubicBezTo>
                  <a:pt x="24" y="197"/>
                  <a:pt x="29" y="198"/>
                  <a:pt x="35" y="200"/>
                </a:cubicBezTo>
                <a:cubicBezTo>
                  <a:pt x="41" y="201"/>
                  <a:pt x="48" y="202"/>
                  <a:pt x="57" y="202"/>
                </a:cubicBezTo>
                <a:cubicBezTo>
                  <a:pt x="64" y="202"/>
                  <a:pt x="71" y="201"/>
                  <a:pt x="78" y="199"/>
                </a:cubicBezTo>
                <a:cubicBezTo>
                  <a:pt x="84" y="197"/>
                  <a:pt x="90" y="194"/>
                  <a:pt x="94" y="191"/>
                </a:cubicBezTo>
                <a:cubicBezTo>
                  <a:pt x="99" y="187"/>
                  <a:pt x="103" y="182"/>
                  <a:pt x="105" y="176"/>
                </a:cubicBezTo>
                <a:cubicBezTo>
                  <a:pt x="108" y="170"/>
                  <a:pt x="109" y="163"/>
                  <a:pt x="109" y="154"/>
                </a:cubicBezTo>
                <a:cubicBezTo>
                  <a:pt x="109" y="147"/>
                  <a:pt x="108" y="141"/>
                  <a:pt x="106" y="135"/>
                </a:cubicBezTo>
                <a:cubicBezTo>
                  <a:pt x="104" y="130"/>
                  <a:pt x="100" y="125"/>
                  <a:pt x="95" y="122"/>
                </a:cubicBezTo>
                <a:cubicBezTo>
                  <a:pt x="91" y="118"/>
                  <a:pt x="85" y="115"/>
                  <a:pt x="78" y="114"/>
                </a:cubicBezTo>
                <a:cubicBezTo>
                  <a:pt x="71" y="112"/>
                  <a:pt x="62" y="111"/>
                  <a:pt x="52" y="111"/>
                </a:cubicBezTo>
                <a:cubicBezTo>
                  <a:pt x="45" y="111"/>
                  <a:pt x="39" y="111"/>
                  <a:pt x="34" y="112"/>
                </a:cubicBezTo>
                <a:cubicBezTo>
                  <a:pt x="29" y="113"/>
                  <a:pt x="25" y="113"/>
                  <a:pt x="20" y="113"/>
                </a:cubicBezTo>
                <a:cubicBezTo>
                  <a:pt x="17" y="113"/>
                  <a:pt x="15" y="112"/>
                  <a:pt x="13" y="111"/>
                </a:cubicBezTo>
                <a:cubicBezTo>
                  <a:pt x="12" y="109"/>
                  <a:pt x="11" y="107"/>
                  <a:pt x="11" y="102"/>
                </a:cubicBezTo>
                <a:lnTo>
                  <a:pt x="11" y="12"/>
                </a:lnTo>
                <a:cubicBezTo>
                  <a:pt x="11" y="8"/>
                  <a:pt x="12" y="5"/>
                  <a:pt x="14" y="3"/>
                </a:cubicBezTo>
                <a:cubicBezTo>
                  <a:pt x="16" y="1"/>
                  <a:pt x="18" y="0"/>
                  <a:pt x="22" y="0"/>
                </a:cubicBezTo>
                <a:lnTo>
                  <a:pt x="120" y="0"/>
                </a:lnTo>
                <a:cubicBezTo>
                  <a:pt x="121" y="0"/>
                  <a:pt x="122" y="1"/>
                  <a:pt x="123" y="1"/>
                </a:cubicBezTo>
                <a:cubicBezTo>
                  <a:pt x="124" y="2"/>
                  <a:pt x="124" y="3"/>
                  <a:pt x="125" y="4"/>
                </a:cubicBezTo>
                <a:cubicBezTo>
                  <a:pt x="126" y="5"/>
                  <a:pt x="126" y="6"/>
                  <a:pt x="126" y="8"/>
                </a:cubicBezTo>
                <a:cubicBezTo>
                  <a:pt x="127" y="9"/>
                  <a:pt x="127" y="11"/>
                  <a:pt x="127" y="13"/>
                </a:cubicBezTo>
                <a:cubicBezTo>
                  <a:pt x="127" y="17"/>
                  <a:pt x="126" y="21"/>
                  <a:pt x="125" y="23"/>
                </a:cubicBezTo>
                <a:cubicBezTo>
                  <a:pt x="124" y="25"/>
                  <a:pt x="122" y="26"/>
                  <a:pt x="120" y="26"/>
                </a:cubicBezTo>
                <a:lnTo>
                  <a:pt x="37" y="26"/>
                </a:lnTo>
                <a:lnTo>
                  <a:pt x="37" y="89"/>
                </a:lnTo>
                <a:cubicBezTo>
                  <a:pt x="41" y="88"/>
                  <a:pt x="45" y="88"/>
                  <a:pt x="49" y="88"/>
                </a:cubicBezTo>
                <a:cubicBezTo>
                  <a:pt x="54" y="88"/>
                  <a:pt x="58" y="87"/>
                  <a:pt x="64" y="87"/>
                </a:cubicBezTo>
                <a:cubicBezTo>
                  <a:pt x="77" y="87"/>
                  <a:pt x="88" y="89"/>
                  <a:pt x="97" y="92"/>
                </a:cubicBezTo>
                <a:cubicBezTo>
                  <a:pt x="107" y="95"/>
                  <a:pt x="115" y="99"/>
                  <a:pt x="121" y="105"/>
                </a:cubicBezTo>
                <a:cubicBezTo>
                  <a:pt x="127" y="111"/>
                  <a:pt x="132" y="117"/>
                  <a:pt x="136" y="125"/>
                </a:cubicBezTo>
                <a:cubicBezTo>
                  <a:pt x="139" y="133"/>
                  <a:pt x="140" y="142"/>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89" name="Freeform 17"/>
          <p:cNvSpPr>
            <a:spLocks/>
          </p:cNvSpPr>
          <p:nvPr/>
        </p:nvSpPr>
        <p:spPr bwMode="auto">
          <a:xfrm>
            <a:off x="862013" y="4646613"/>
            <a:ext cx="41275" cy="71438"/>
          </a:xfrm>
          <a:custGeom>
            <a:avLst/>
            <a:gdLst/>
            <a:ahLst/>
            <a:cxnLst>
              <a:cxn ang="0">
                <a:pos x="129" y="211"/>
              </a:cxn>
              <a:cxn ang="0">
                <a:pos x="128" y="217"/>
              </a:cxn>
              <a:cxn ang="0">
                <a:pos x="127" y="221"/>
              </a:cxn>
              <a:cxn ang="0">
                <a:pos x="125" y="223"/>
              </a:cxn>
              <a:cxn ang="0">
                <a:pos x="123" y="223"/>
              </a:cxn>
              <a:cxn ang="0">
                <a:pos x="7" y="223"/>
              </a:cxn>
              <a:cxn ang="0">
                <a:pos x="5" y="223"/>
              </a:cxn>
              <a:cxn ang="0">
                <a:pos x="3" y="221"/>
              </a:cxn>
              <a:cxn ang="0">
                <a:pos x="1" y="217"/>
              </a:cxn>
              <a:cxn ang="0">
                <a:pos x="1" y="211"/>
              </a:cxn>
              <a:cxn ang="0">
                <a:pos x="1" y="206"/>
              </a:cxn>
              <a:cxn ang="0">
                <a:pos x="2" y="202"/>
              </a:cxn>
              <a:cxn ang="0">
                <a:pos x="4" y="200"/>
              </a:cxn>
              <a:cxn ang="0">
                <a:pos x="7" y="199"/>
              </a:cxn>
              <a:cxn ang="0">
                <a:pos x="53" y="199"/>
              </a:cxn>
              <a:cxn ang="0">
                <a:pos x="53" y="31"/>
              </a:cxn>
              <a:cxn ang="0">
                <a:pos x="10" y="56"/>
              </a:cxn>
              <a:cxn ang="0">
                <a:pos x="5" y="58"/>
              </a:cxn>
              <a:cxn ang="0">
                <a:pos x="2" y="57"/>
              </a:cxn>
              <a:cxn ang="0">
                <a:pos x="0" y="54"/>
              </a:cxn>
              <a:cxn ang="0">
                <a:pos x="0" y="47"/>
              </a:cxn>
              <a:cxn ang="0">
                <a:pos x="0" y="42"/>
              </a:cxn>
              <a:cxn ang="0">
                <a:pos x="1" y="39"/>
              </a:cxn>
              <a:cxn ang="0">
                <a:pos x="2" y="36"/>
              </a:cxn>
              <a:cxn ang="0">
                <a:pos x="5" y="34"/>
              </a:cxn>
              <a:cxn ang="0">
                <a:pos x="56" y="2"/>
              </a:cxn>
              <a:cxn ang="0">
                <a:pos x="58" y="1"/>
              </a:cxn>
              <a:cxn ang="0">
                <a:pos x="60" y="0"/>
              </a:cxn>
              <a:cxn ang="0">
                <a:pos x="64" y="0"/>
              </a:cxn>
              <a:cxn ang="0">
                <a:pos x="69" y="0"/>
              </a:cxn>
              <a:cxn ang="0">
                <a:pos x="76" y="0"/>
              </a:cxn>
              <a:cxn ang="0">
                <a:pos x="80" y="1"/>
              </a:cxn>
              <a:cxn ang="0">
                <a:pos x="82" y="2"/>
              </a:cxn>
              <a:cxn ang="0">
                <a:pos x="83" y="4"/>
              </a:cxn>
              <a:cxn ang="0">
                <a:pos x="83" y="199"/>
              </a:cxn>
              <a:cxn ang="0">
                <a:pos x="123" y="199"/>
              </a:cxn>
              <a:cxn ang="0">
                <a:pos x="125" y="200"/>
              </a:cxn>
              <a:cxn ang="0">
                <a:pos x="127" y="202"/>
              </a:cxn>
              <a:cxn ang="0">
                <a:pos x="129" y="206"/>
              </a:cxn>
              <a:cxn ang="0">
                <a:pos x="129" y="211"/>
              </a:cxn>
            </a:cxnLst>
            <a:rect l="0" t="0" r="r" b="b"/>
            <a:pathLst>
              <a:path w="129" h="223">
                <a:moveTo>
                  <a:pt x="129" y="211"/>
                </a:moveTo>
                <a:cubicBezTo>
                  <a:pt x="129" y="214"/>
                  <a:pt x="129" y="215"/>
                  <a:pt x="128" y="217"/>
                </a:cubicBezTo>
                <a:cubicBezTo>
                  <a:pt x="128" y="218"/>
                  <a:pt x="128" y="220"/>
                  <a:pt x="127" y="221"/>
                </a:cubicBezTo>
                <a:cubicBezTo>
                  <a:pt x="127" y="221"/>
                  <a:pt x="126" y="222"/>
                  <a:pt x="125" y="223"/>
                </a:cubicBezTo>
                <a:cubicBezTo>
                  <a:pt x="124" y="223"/>
                  <a:pt x="124" y="223"/>
                  <a:pt x="123" y="223"/>
                </a:cubicBezTo>
                <a:lnTo>
                  <a:pt x="7" y="223"/>
                </a:lnTo>
                <a:cubicBezTo>
                  <a:pt x="6" y="223"/>
                  <a:pt x="5" y="223"/>
                  <a:pt x="5" y="223"/>
                </a:cubicBezTo>
                <a:cubicBezTo>
                  <a:pt x="4" y="222"/>
                  <a:pt x="3" y="221"/>
                  <a:pt x="3" y="221"/>
                </a:cubicBezTo>
                <a:cubicBezTo>
                  <a:pt x="2" y="220"/>
                  <a:pt x="1" y="218"/>
                  <a:pt x="1" y="217"/>
                </a:cubicBezTo>
                <a:cubicBezTo>
                  <a:pt x="1" y="215"/>
                  <a:pt x="1" y="214"/>
                  <a:pt x="1" y="211"/>
                </a:cubicBezTo>
                <a:cubicBezTo>
                  <a:pt x="1" y="209"/>
                  <a:pt x="1" y="208"/>
                  <a:pt x="1" y="206"/>
                </a:cubicBezTo>
                <a:cubicBezTo>
                  <a:pt x="1" y="205"/>
                  <a:pt x="2" y="203"/>
                  <a:pt x="2" y="202"/>
                </a:cubicBezTo>
                <a:cubicBezTo>
                  <a:pt x="3" y="201"/>
                  <a:pt x="4" y="201"/>
                  <a:pt x="4" y="200"/>
                </a:cubicBezTo>
                <a:cubicBezTo>
                  <a:pt x="5" y="200"/>
                  <a:pt x="6" y="199"/>
                  <a:pt x="7" y="199"/>
                </a:cubicBezTo>
                <a:lnTo>
                  <a:pt x="53" y="199"/>
                </a:lnTo>
                <a:lnTo>
                  <a:pt x="53" y="31"/>
                </a:lnTo>
                <a:lnTo>
                  <a:pt x="10" y="56"/>
                </a:lnTo>
                <a:cubicBezTo>
                  <a:pt x="8" y="57"/>
                  <a:pt x="6" y="58"/>
                  <a:pt x="5" y="58"/>
                </a:cubicBezTo>
                <a:cubicBezTo>
                  <a:pt x="4" y="58"/>
                  <a:pt x="3" y="58"/>
                  <a:pt x="2" y="57"/>
                </a:cubicBezTo>
                <a:cubicBezTo>
                  <a:pt x="1" y="57"/>
                  <a:pt x="0" y="55"/>
                  <a:pt x="0" y="54"/>
                </a:cubicBezTo>
                <a:cubicBezTo>
                  <a:pt x="0" y="52"/>
                  <a:pt x="0" y="50"/>
                  <a:pt x="0" y="47"/>
                </a:cubicBezTo>
                <a:cubicBezTo>
                  <a:pt x="0" y="45"/>
                  <a:pt x="0" y="44"/>
                  <a:pt x="0" y="42"/>
                </a:cubicBezTo>
                <a:cubicBezTo>
                  <a:pt x="0" y="41"/>
                  <a:pt x="0" y="40"/>
                  <a:pt x="1" y="39"/>
                </a:cubicBezTo>
                <a:cubicBezTo>
                  <a:pt x="1" y="38"/>
                  <a:pt x="2" y="37"/>
                  <a:pt x="2" y="36"/>
                </a:cubicBezTo>
                <a:cubicBezTo>
                  <a:pt x="3" y="36"/>
                  <a:pt x="4" y="35"/>
                  <a:pt x="5" y="34"/>
                </a:cubicBezTo>
                <a:lnTo>
                  <a:pt x="56" y="2"/>
                </a:lnTo>
                <a:cubicBezTo>
                  <a:pt x="56" y="1"/>
                  <a:pt x="57" y="1"/>
                  <a:pt x="58" y="1"/>
                </a:cubicBezTo>
                <a:cubicBezTo>
                  <a:pt x="58" y="1"/>
                  <a:pt x="59" y="0"/>
                  <a:pt x="60" y="0"/>
                </a:cubicBezTo>
                <a:cubicBezTo>
                  <a:pt x="61" y="0"/>
                  <a:pt x="62" y="0"/>
                  <a:pt x="64" y="0"/>
                </a:cubicBezTo>
                <a:cubicBezTo>
                  <a:pt x="65" y="0"/>
                  <a:pt x="67" y="0"/>
                  <a:pt x="69" y="0"/>
                </a:cubicBezTo>
                <a:cubicBezTo>
                  <a:pt x="72" y="0"/>
                  <a:pt x="74" y="0"/>
                  <a:pt x="76" y="0"/>
                </a:cubicBezTo>
                <a:cubicBezTo>
                  <a:pt x="78" y="0"/>
                  <a:pt x="79" y="0"/>
                  <a:pt x="80" y="1"/>
                </a:cubicBezTo>
                <a:cubicBezTo>
                  <a:pt x="81" y="1"/>
                  <a:pt x="82" y="2"/>
                  <a:pt x="82" y="2"/>
                </a:cubicBezTo>
                <a:cubicBezTo>
                  <a:pt x="82" y="3"/>
                  <a:pt x="83" y="4"/>
                  <a:pt x="83" y="4"/>
                </a:cubicBezTo>
                <a:lnTo>
                  <a:pt x="83" y="199"/>
                </a:lnTo>
                <a:lnTo>
                  <a:pt x="123" y="199"/>
                </a:lnTo>
                <a:cubicBezTo>
                  <a:pt x="124" y="199"/>
                  <a:pt x="125" y="200"/>
                  <a:pt x="125" y="200"/>
                </a:cubicBezTo>
                <a:cubicBezTo>
                  <a:pt x="126" y="201"/>
                  <a:pt x="127" y="201"/>
                  <a:pt x="127" y="202"/>
                </a:cubicBezTo>
                <a:cubicBezTo>
                  <a:pt x="128" y="203"/>
                  <a:pt x="128" y="205"/>
                  <a:pt x="129" y="206"/>
                </a:cubicBezTo>
                <a:cubicBezTo>
                  <a:pt x="129" y="208"/>
                  <a:pt x="129" y="209"/>
                  <a:pt x="129" y="21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0" name="Freeform 18"/>
          <p:cNvSpPr>
            <a:spLocks noEditPoints="1"/>
          </p:cNvSpPr>
          <p:nvPr/>
        </p:nvSpPr>
        <p:spPr bwMode="auto">
          <a:xfrm>
            <a:off x="912813" y="4645025"/>
            <a:ext cx="50800" cy="74613"/>
          </a:xfrm>
          <a:custGeom>
            <a:avLst/>
            <a:gdLst/>
            <a:ahLst/>
            <a:cxnLst>
              <a:cxn ang="0">
                <a:pos x="154" y="114"/>
              </a:cxn>
              <a:cxn ang="0">
                <a:pos x="150" y="160"/>
              </a:cxn>
              <a:cxn ang="0">
                <a:pos x="136" y="197"/>
              </a:cxn>
              <a:cxn ang="0">
                <a:pos x="112" y="220"/>
              </a:cxn>
              <a:cxn ang="0">
                <a:pos x="75" y="228"/>
              </a:cxn>
              <a:cxn ang="0">
                <a:pos x="39" y="221"/>
              </a:cxn>
              <a:cxn ang="0">
                <a:pos x="16" y="199"/>
              </a:cxn>
              <a:cxn ang="0">
                <a:pos x="4" y="163"/>
              </a:cxn>
              <a:cxn ang="0">
                <a:pos x="0" y="115"/>
              </a:cxn>
              <a:cxn ang="0">
                <a:pos x="4" y="68"/>
              </a:cxn>
              <a:cxn ang="0">
                <a:pos x="18" y="32"/>
              </a:cxn>
              <a:cxn ang="0">
                <a:pos x="42" y="8"/>
              </a:cxn>
              <a:cxn ang="0">
                <a:pos x="79" y="0"/>
              </a:cxn>
              <a:cxn ang="0">
                <a:pos x="114" y="7"/>
              </a:cxn>
              <a:cxn ang="0">
                <a:pos x="138" y="29"/>
              </a:cxn>
              <a:cxn ang="0">
                <a:pos x="150" y="65"/>
              </a:cxn>
              <a:cxn ang="0">
                <a:pos x="154" y="114"/>
              </a:cxn>
              <a:cxn ang="0">
                <a:pos x="123" y="116"/>
              </a:cxn>
              <a:cxn ang="0">
                <a:pos x="122" y="86"/>
              </a:cxn>
              <a:cxn ang="0">
                <a:pos x="119" y="62"/>
              </a:cxn>
              <a:cxn ang="0">
                <a:pos x="113" y="45"/>
              </a:cxn>
              <a:cxn ang="0">
                <a:pos x="104" y="33"/>
              </a:cxn>
              <a:cxn ang="0">
                <a:pos x="92" y="26"/>
              </a:cxn>
              <a:cxn ang="0">
                <a:pos x="77" y="24"/>
              </a:cxn>
              <a:cxn ang="0">
                <a:pos x="54" y="31"/>
              </a:cxn>
              <a:cxn ang="0">
                <a:pos x="39" y="50"/>
              </a:cxn>
              <a:cxn ang="0">
                <a:pos x="32" y="78"/>
              </a:cxn>
              <a:cxn ang="0">
                <a:pos x="30" y="113"/>
              </a:cxn>
              <a:cxn ang="0">
                <a:pos x="33" y="155"/>
              </a:cxn>
              <a:cxn ang="0">
                <a:pos x="41" y="183"/>
              </a:cxn>
              <a:cxn ang="0">
                <a:pos x="55" y="199"/>
              </a:cxn>
              <a:cxn ang="0">
                <a:pos x="76" y="204"/>
              </a:cxn>
              <a:cxn ang="0">
                <a:pos x="93" y="201"/>
              </a:cxn>
              <a:cxn ang="0">
                <a:pos x="106" y="192"/>
              </a:cxn>
              <a:cxn ang="0">
                <a:pos x="114" y="178"/>
              </a:cxn>
              <a:cxn ang="0">
                <a:pos x="120" y="161"/>
              </a:cxn>
              <a:cxn ang="0">
                <a:pos x="123" y="139"/>
              </a:cxn>
              <a:cxn ang="0">
                <a:pos x="123" y="116"/>
              </a:cxn>
            </a:cxnLst>
            <a:rect l="0" t="0" r="r" b="b"/>
            <a:pathLst>
              <a:path w="154" h="228">
                <a:moveTo>
                  <a:pt x="154" y="114"/>
                </a:moveTo>
                <a:cubicBezTo>
                  <a:pt x="154" y="131"/>
                  <a:pt x="152" y="146"/>
                  <a:pt x="150" y="160"/>
                </a:cubicBezTo>
                <a:cubicBezTo>
                  <a:pt x="147" y="174"/>
                  <a:pt x="142" y="186"/>
                  <a:pt x="136" y="197"/>
                </a:cubicBezTo>
                <a:cubicBezTo>
                  <a:pt x="130" y="207"/>
                  <a:pt x="122" y="215"/>
                  <a:pt x="112" y="220"/>
                </a:cubicBezTo>
                <a:cubicBezTo>
                  <a:pt x="102" y="226"/>
                  <a:pt x="89" y="228"/>
                  <a:pt x="75" y="228"/>
                </a:cubicBezTo>
                <a:cubicBezTo>
                  <a:pt x="61" y="228"/>
                  <a:pt x="49" y="226"/>
                  <a:pt x="39" y="221"/>
                </a:cubicBezTo>
                <a:cubicBezTo>
                  <a:pt x="30" y="216"/>
                  <a:pt x="22" y="209"/>
                  <a:pt x="16" y="199"/>
                </a:cubicBezTo>
                <a:cubicBezTo>
                  <a:pt x="10" y="189"/>
                  <a:pt x="6" y="177"/>
                  <a:pt x="4" y="163"/>
                </a:cubicBezTo>
                <a:cubicBezTo>
                  <a:pt x="1" y="149"/>
                  <a:pt x="0" y="133"/>
                  <a:pt x="0" y="115"/>
                </a:cubicBezTo>
                <a:cubicBezTo>
                  <a:pt x="0" y="98"/>
                  <a:pt x="1" y="82"/>
                  <a:pt x="4" y="68"/>
                </a:cubicBezTo>
                <a:cubicBezTo>
                  <a:pt x="7" y="54"/>
                  <a:pt x="11" y="42"/>
                  <a:pt x="18" y="32"/>
                </a:cubicBezTo>
                <a:cubicBezTo>
                  <a:pt x="24" y="22"/>
                  <a:pt x="32" y="14"/>
                  <a:pt x="42" y="8"/>
                </a:cubicBezTo>
                <a:cubicBezTo>
                  <a:pt x="52" y="3"/>
                  <a:pt x="64" y="0"/>
                  <a:pt x="79" y="0"/>
                </a:cubicBezTo>
                <a:cubicBezTo>
                  <a:pt x="93" y="0"/>
                  <a:pt x="105" y="2"/>
                  <a:pt x="114" y="7"/>
                </a:cubicBezTo>
                <a:cubicBezTo>
                  <a:pt x="124" y="12"/>
                  <a:pt x="132" y="20"/>
                  <a:pt x="138" y="29"/>
                </a:cubicBezTo>
                <a:cubicBezTo>
                  <a:pt x="143" y="39"/>
                  <a:pt x="147" y="51"/>
                  <a:pt x="150" y="65"/>
                </a:cubicBezTo>
                <a:cubicBezTo>
                  <a:pt x="152" y="79"/>
                  <a:pt x="154" y="95"/>
                  <a:pt x="154" y="114"/>
                </a:cubicBezTo>
                <a:close/>
                <a:moveTo>
                  <a:pt x="123" y="116"/>
                </a:moveTo>
                <a:cubicBezTo>
                  <a:pt x="123" y="105"/>
                  <a:pt x="123" y="95"/>
                  <a:pt x="122" y="86"/>
                </a:cubicBezTo>
                <a:cubicBezTo>
                  <a:pt x="121" y="77"/>
                  <a:pt x="120" y="69"/>
                  <a:pt x="119" y="62"/>
                </a:cubicBezTo>
                <a:cubicBezTo>
                  <a:pt x="117" y="56"/>
                  <a:pt x="115" y="50"/>
                  <a:pt x="113" y="45"/>
                </a:cubicBezTo>
                <a:cubicBezTo>
                  <a:pt x="110" y="40"/>
                  <a:pt x="107" y="36"/>
                  <a:pt x="104" y="33"/>
                </a:cubicBezTo>
                <a:cubicBezTo>
                  <a:pt x="100" y="30"/>
                  <a:pt x="97" y="28"/>
                  <a:pt x="92" y="26"/>
                </a:cubicBezTo>
                <a:cubicBezTo>
                  <a:pt x="88" y="25"/>
                  <a:pt x="83" y="24"/>
                  <a:pt x="77" y="24"/>
                </a:cubicBezTo>
                <a:cubicBezTo>
                  <a:pt x="68" y="24"/>
                  <a:pt x="60" y="26"/>
                  <a:pt x="54" y="31"/>
                </a:cubicBezTo>
                <a:cubicBezTo>
                  <a:pt x="48" y="35"/>
                  <a:pt x="43" y="42"/>
                  <a:pt x="39" y="50"/>
                </a:cubicBezTo>
                <a:cubicBezTo>
                  <a:pt x="36" y="58"/>
                  <a:pt x="33" y="67"/>
                  <a:pt x="32" y="78"/>
                </a:cubicBezTo>
                <a:cubicBezTo>
                  <a:pt x="31" y="89"/>
                  <a:pt x="30" y="100"/>
                  <a:pt x="30" y="113"/>
                </a:cubicBezTo>
                <a:cubicBezTo>
                  <a:pt x="30" y="129"/>
                  <a:pt x="31" y="143"/>
                  <a:pt x="33" y="155"/>
                </a:cubicBezTo>
                <a:cubicBezTo>
                  <a:pt x="35" y="166"/>
                  <a:pt x="37" y="176"/>
                  <a:pt x="41" y="183"/>
                </a:cubicBezTo>
                <a:cubicBezTo>
                  <a:pt x="45" y="191"/>
                  <a:pt x="49" y="196"/>
                  <a:pt x="55" y="199"/>
                </a:cubicBezTo>
                <a:cubicBezTo>
                  <a:pt x="61" y="203"/>
                  <a:pt x="68" y="204"/>
                  <a:pt x="76" y="204"/>
                </a:cubicBezTo>
                <a:cubicBezTo>
                  <a:pt x="83" y="204"/>
                  <a:pt x="88" y="203"/>
                  <a:pt x="93" y="201"/>
                </a:cubicBezTo>
                <a:cubicBezTo>
                  <a:pt x="98" y="199"/>
                  <a:pt x="102" y="196"/>
                  <a:pt x="106" y="192"/>
                </a:cubicBezTo>
                <a:cubicBezTo>
                  <a:pt x="109" y="188"/>
                  <a:pt x="112" y="184"/>
                  <a:pt x="114" y="178"/>
                </a:cubicBezTo>
                <a:cubicBezTo>
                  <a:pt x="117" y="173"/>
                  <a:pt x="118" y="167"/>
                  <a:pt x="120" y="161"/>
                </a:cubicBezTo>
                <a:cubicBezTo>
                  <a:pt x="121" y="154"/>
                  <a:pt x="122" y="147"/>
                  <a:pt x="123" y="139"/>
                </a:cubicBezTo>
                <a:cubicBezTo>
                  <a:pt x="123" y="132"/>
                  <a:pt x="123" y="124"/>
                  <a:pt x="123"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1" name="Freeform 19"/>
          <p:cNvSpPr>
            <a:spLocks/>
          </p:cNvSpPr>
          <p:nvPr/>
        </p:nvSpPr>
        <p:spPr bwMode="auto">
          <a:xfrm>
            <a:off x="862013" y="4003675"/>
            <a:ext cx="41275" cy="71438"/>
          </a:xfrm>
          <a:custGeom>
            <a:avLst/>
            <a:gdLst/>
            <a:ahLst/>
            <a:cxnLst>
              <a:cxn ang="0">
                <a:pos x="129" y="212"/>
              </a:cxn>
              <a:cxn ang="0">
                <a:pos x="128" y="217"/>
              </a:cxn>
              <a:cxn ang="0">
                <a:pos x="127" y="221"/>
              </a:cxn>
              <a:cxn ang="0">
                <a:pos x="125" y="223"/>
              </a:cxn>
              <a:cxn ang="0">
                <a:pos x="123" y="223"/>
              </a:cxn>
              <a:cxn ang="0">
                <a:pos x="7" y="223"/>
              </a:cxn>
              <a:cxn ang="0">
                <a:pos x="5" y="223"/>
              </a:cxn>
              <a:cxn ang="0">
                <a:pos x="3" y="221"/>
              </a:cxn>
              <a:cxn ang="0">
                <a:pos x="1" y="217"/>
              </a:cxn>
              <a:cxn ang="0">
                <a:pos x="1" y="212"/>
              </a:cxn>
              <a:cxn ang="0">
                <a:pos x="1" y="206"/>
              </a:cxn>
              <a:cxn ang="0">
                <a:pos x="2" y="203"/>
              </a:cxn>
              <a:cxn ang="0">
                <a:pos x="4" y="200"/>
              </a:cxn>
              <a:cxn ang="0">
                <a:pos x="7" y="200"/>
              </a:cxn>
              <a:cxn ang="0">
                <a:pos x="53" y="200"/>
              </a:cxn>
              <a:cxn ang="0">
                <a:pos x="53" y="31"/>
              </a:cxn>
              <a:cxn ang="0">
                <a:pos x="10" y="56"/>
              </a:cxn>
              <a:cxn ang="0">
                <a:pos x="5" y="58"/>
              </a:cxn>
              <a:cxn ang="0">
                <a:pos x="2" y="58"/>
              </a:cxn>
              <a:cxn ang="0">
                <a:pos x="0" y="54"/>
              </a:cxn>
              <a:cxn ang="0">
                <a:pos x="0" y="47"/>
              </a:cxn>
              <a:cxn ang="0">
                <a:pos x="0" y="42"/>
              </a:cxn>
              <a:cxn ang="0">
                <a:pos x="1" y="39"/>
              </a:cxn>
              <a:cxn ang="0">
                <a:pos x="2" y="37"/>
              </a:cxn>
              <a:cxn ang="0">
                <a:pos x="5" y="35"/>
              </a:cxn>
              <a:cxn ang="0">
                <a:pos x="56" y="2"/>
              </a:cxn>
              <a:cxn ang="0">
                <a:pos x="58" y="1"/>
              </a:cxn>
              <a:cxn ang="0">
                <a:pos x="60" y="0"/>
              </a:cxn>
              <a:cxn ang="0">
                <a:pos x="64" y="0"/>
              </a:cxn>
              <a:cxn ang="0">
                <a:pos x="69" y="0"/>
              </a:cxn>
              <a:cxn ang="0">
                <a:pos x="76" y="0"/>
              </a:cxn>
              <a:cxn ang="0">
                <a:pos x="80" y="1"/>
              </a:cxn>
              <a:cxn ang="0">
                <a:pos x="82" y="3"/>
              </a:cxn>
              <a:cxn ang="0">
                <a:pos x="83" y="5"/>
              </a:cxn>
              <a:cxn ang="0">
                <a:pos x="83" y="200"/>
              </a:cxn>
              <a:cxn ang="0">
                <a:pos x="123" y="200"/>
              </a:cxn>
              <a:cxn ang="0">
                <a:pos x="125" y="200"/>
              </a:cxn>
              <a:cxn ang="0">
                <a:pos x="127" y="203"/>
              </a:cxn>
              <a:cxn ang="0">
                <a:pos x="129" y="206"/>
              </a:cxn>
              <a:cxn ang="0">
                <a:pos x="129" y="212"/>
              </a:cxn>
            </a:cxnLst>
            <a:rect l="0" t="0" r="r" b="b"/>
            <a:pathLst>
              <a:path w="129" h="223">
                <a:moveTo>
                  <a:pt x="129" y="212"/>
                </a:moveTo>
                <a:cubicBezTo>
                  <a:pt x="129" y="214"/>
                  <a:pt x="129" y="216"/>
                  <a:pt x="128" y="217"/>
                </a:cubicBezTo>
                <a:cubicBezTo>
                  <a:pt x="128" y="219"/>
                  <a:pt x="128" y="220"/>
                  <a:pt x="127" y="221"/>
                </a:cubicBezTo>
                <a:cubicBezTo>
                  <a:pt x="127" y="222"/>
                  <a:pt x="126" y="222"/>
                  <a:pt x="125" y="223"/>
                </a:cubicBezTo>
                <a:cubicBezTo>
                  <a:pt x="124" y="223"/>
                  <a:pt x="124" y="223"/>
                  <a:pt x="123" y="223"/>
                </a:cubicBezTo>
                <a:lnTo>
                  <a:pt x="7" y="223"/>
                </a:lnTo>
                <a:cubicBezTo>
                  <a:pt x="6" y="223"/>
                  <a:pt x="5" y="223"/>
                  <a:pt x="5" y="223"/>
                </a:cubicBezTo>
                <a:cubicBezTo>
                  <a:pt x="4" y="222"/>
                  <a:pt x="3" y="222"/>
                  <a:pt x="3" y="221"/>
                </a:cubicBezTo>
                <a:cubicBezTo>
                  <a:pt x="2" y="220"/>
                  <a:pt x="1" y="219"/>
                  <a:pt x="1" y="217"/>
                </a:cubicBezTo>
                <a:cubicBezTo>
                  <a:pt x="1" y="216"/>
                  <a:pt x="1" y="214"/>
                  <a:pt x="1" y="212"/>
                </a:cubicBezTo>
                <a:cubicBezTo>
                  <a:pt x="1" y="210"/>
                  <a:pt x="1" y="208"/>
                  <a:pt x="1" y="206"/>
                </a:cubicBezTo>
                <a:cubicBezTo>
                  <a:pt x="1" y="205"/>
                  <a:pt x="2" y="204"/>
                  <a:pt x="2" y="203"/>
                </a:cubicBezTo>
                <a:cubicBezTo>
                  <a:pt x="3" y="202"/>
                  <a:pt x="4" y="201"/>
                  <a:pt x="4" y="200"/>
                </a:cubicBezTo>
                <a:cubicBezTo>
                  <a:pt x="5" y="200"/>
                  <a:pt x="6" y="200"/>
                  <a:pt x="7" y="200"/>
                </a:cubicBezTo>
                <a:lnTo>
                  <a:pt x="53" y="200"/>
                </a:lnTo>
                <a:lnTo>
                  <a:pt x="53" y="31"/>
                </a:lnTo>
                <a:lnTo>
                  <a:pt x="10" y="56"/>
                </a:lnTo>
                <a:cubicBezTo>
                  <a:pt x="8" y="57"/>
                  <a:pt x="6" y="58"/>
                  <a:pt x="5" y="58"/>
                </a:cubicBezTo>
                <a:cubicBezTo>
                  <a:pt x="4" y="59"/>
                  <a:pt x="3" y="58"/>
                  <a:pt x="2" y="58"/>
                </a:cubicBezTo>
                <a:cubicBezTo>
                  <a:pt x="1" y="57"/>
                  <a:pt x="0" y="56"/>
                  <a:pt x="0" y="54"/>
                </a:cubicBezTo>
                <a:cubicBezTo>
                  <a:pt x="0" y="52"/>
                  <a:pt x="0" y="50"/>
                  <a:pt x="0" y="47"/>
                </a:cubicBezTo>
                <a:cubicBezTo>
                  <a:pt x="0" y="45"/>
                  <a:pt x="0" y="44"/>
                  <a:pt x="0" y="42"/>
                </a:cubicBezTo>
                <a:cubicBezTo>
                  <a:pt x="0" y="41"/>
                  <a:pt x="0" y="40"/>
                  <a:pt x="1" y="39"/>
                </a:cubicBezTo>
                <a:cubicBezTo>
                  <a:pt x="1" y="38"/>
                  <a:pt x="2" y="37"/>
                  <a:pt x="2" y="37"/>
                </a:cubicBezTo>
                <a:cubicBezTo>
                  <a:pt x="3" y="36"/>
                  <a:pt x="4" y="35"/>
                  <a:pt x="5" y="35"/>
                </a:cubicBezTo>
                <a:lnTo>
                  <a:pt x="56" y="2"/>
                </a:lnTo>
                <a:cubicBezTo>
                  <a:pt x="56" y="1"/>
                  <a:pt x="57" y="1"/>
                  <a:pt x="58" y="1"/>
                </a:cubicBezTo>
                <a:cubicBezTo>
                  <a:pt x="58" y="1"/>
                  <a:pt x="59" y="0"/>
                  <a:pt x="60" y="0"/>
                </a:cubicBezTo>
                <a:cubicBezTo>
                  <a:pt x="61" y="0"/>
                  <a:pt x="62" y="0"/>
                  <a:pt x="64" y="0"/>
                </a:cubicBezTo>
                <a:cubicBezTo>
                  <a:pt x="65" y="0"/>
                  <a:pt x="67" y="0"/>
                  <a:pt x="69" y="0"/>
                </a:cubicBezTo>
                <a:cubicBezTo>
                  <a:pt x="72" y="0"/>
                  <a:pt x="74" y="0"/>
                  <a:pt x="76" y="0"/>
                </a:cubicBezTo>
                <a:cubicBezTo>
                  <a:pt x="78" y="0"/>
                  <a:pt x="79" y="1"/>
                  <a:pt x="80" y="1"/>
                </a:cubicBezTo>
                <a:cubicBezTo>
                  <a:pt x="81" y="1"/>
                  <a:pt x="82" y="2"/>
                  <a:pt x="82" y="3"/>
                </a:cubicBezTo>
                <a:cubicBezTo>
                  <a:pt x="82" y="3"/>
                  <a:pt x="83" y="4"/>
                  <a:pt x="83" y="5"/>
                </a:cubicBezTo>
                <a:lnTo>
                  <a:pt x="83" y="200"/>
                </a:lnTo>
                <a:lnTo>
                  <a:pt x="123" y="200"/>
                </a:lnTo>
                <a:cubicBezTo>
                  <a:pt x="124" y="200"/>
                  <a:pt x="125" y="200"/>
                  <a:pt x="125" y="200"/>
                </a:cubicBezTo>
                <a:cubicBezTo>
                  <a:pt x="126" y="201"/>
                  <a:pt x="127" y="202"/>
                  <a:pt x="127" y="203"/>
                </a:cubicBezTo>
                <a:cubicBezTo>
                  <a:pt x="128" y="204"/>
                  <a:pt x="128"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2" name="Freeform 20"/>
          <p:cNvSpPr>
            <a:spLocks/>
          </p:cNvSpPr>
          <p:nvPr/>
        </p:nvSpPr>
        <p:spPr bwMode="auto">
          <a:xfrm>
            <a:off x="914400" y="4003675"/>
            <a:ext cx="46038" cy="73025"/>
          </a:xfrm>
          <a:custGeom>
            <a:avLst/>
            <a:gdLst/>
            <a:ahLst/>
            <a:cxnLst>
              <a:cxn ang="0">
                <a:pos x="140" y="151"/>
              </a:cxn>
              <a:cxn ang="0">
                <a:pos x="134" y="183"/>
              </a:cxn>
              <a:cxn ang="0">
                <a:pos x="117" y="206"/>
              </a:cxn>
              <a:cxn ang="0">
                <a:pos x="91" y="221"/>
              </a:cxn>
              <a:cxn ang="0">
                <a:pos x="57" y="226"/>
              </a:cxn>
              <a:cxn ang="0">
                <a:pos x="38" y="224"/>
              </a:cxn>
              <a:cxn ang="0">
                <a:pos x="21" y="220"/>
              </a:cxn>
              <a:cxn ang="0">
                <a:pos x="9" y="216"/>
              </a:cxn>
              <a:cxn ang="0">
                <a:pos x="4" y="213"/>
              </a:cxn>
              <a:cxn ang="0">
                <a:pos x="2" y="211"/>
              </a:cxn>
              <a:cxn ang="0">
                <a:pos x="1" y="208"/>
              </a:cxn>
              <a:cxn ang="0">
                <a:pos x="0" y="205"/>
              </a:cxn>
              <a:cxn ang="0">
                <a:pos x="0" y="199"/>
              </a:cxn>
              <a:cxn ang="0">
                <a:pos x="0" y="194"/>
              </a:cxn>
              <a:cxn ang="0">
                <a:pos x="1" y="190"/>
              </a:cxn>
              <a:cxn ang="0">
                <a:pos x="3" y="188"/>
              </a:cxn>
              <a:cxn ang="0">
                <a:pos x="5" y="187"/>
              </a:cxn>
              <a:cxn ang="0">
                <a:pos x="10" y="190"/>
              </a:cxn>
              <a:cxn ang="0">
                <a:pos x="20" y="194"/>
              </a:cxn>
              <a:cxn ang="0">
                <a:pos x="35" y="199"/>
              </a:cxn>
              <a:cxn ang="0">
                <a:pos x="56" y="201"/>
              </a:cxn>
              <a:cxn ang="0">
                <a:pos x="78" y="198"/>
              </a:cxn>
              <a:cxn ang="0">
                <a:pos x="94" y="190"/>
              </a:cxn>
              <a:cxn ang="0">
                <a:pos x="105" y="175"/>
              </a:cxn>
              <a:cxn ang="0">
                <a:pos x="109" y="154"/>
              </a:cxn>
              <a:cxn ang="0">
                <a:pos x="106" y="135"/>
              </a:cxn>
              <a:cxn ang="0">
                <a:pos x="95" y="121"/>
              </a:cxn>
              <a:cxn ang="0">
                <a:pos x="78" y="113"/>
              </a:cxn>
              <a:cxn ang="0">
                <a:pos x="52" y="111"/>
              </a:cxn>
              <a:cxn ang="0">
                <a:pos x="34" y="112"/>
              </a:cxn>
              <a:cxn ang="0">
                <a:pos x="20" y="113"/>
              </a:cxn>
              <a:cxn ang="0">
                <a:pos x="13" y="110"/>
              </a:cxn>
              <a:cxn ang="0">
                <a:pos x="11" y="102"/>
              </a:cxn>
              <a:cxn ang="0">
                <a:pos x="11" y="11"/>
              </a:cxn>
              <a:cxn ang="0">
                <a:pos x="14" y="3"/>
              </a:cxn>
              <a:cxn ang="0">
                <a:pos x="22" y="0"/>
              </a:cxn>
              <a:cxn ang="0">
                <a:pos x="120" y="0"/>
              </a:cxn>
              <a:cxn ang="0">
                <a:pos x="123" y="1"/>
              </a:cxn>
              <a:cxn ang="0">
                <a:pos x="125" y="3"/>
              </a:cxn>
              <a:cxn ang="0">
                <a:pos x="126" y="7"/>
              </a:cxn>
              <a:cxn ang="0">
                <a:pos x="126" y="13"/>
              </a:cxn>
              <a:cxn ang="0">
                <a:pos x="125" y="23"/>
              </a:cxn>
              <a:cxn ang="0">
                <a:pos x="120" y="26"/>
              </a:cxn>
              <a:cxn ang="0">
                <a:pos x="37" y="26"/>
              </a:cxn>
              <a:cxn ang="0">
                <a:pos x="37" y="88"/>
              </a:cxn>
              <a:cxn ang="0">
                <a:pos x="49" y="87"/>
              </a:cxn>
              <a:cxn ang="0">
                <a:pos x="64" y="87"/>
              </a:cxn>
              <a:cxn ang="0">
                <a:pos x="97" y="92"/>
              </a:cxn>
              <a:cxn ang="0">
                <a:pos x="121" y="104"/>
              </a:cxn>
              <a:cxn ang="0">
                <a:pos x="135" y="125"/>
              </a:cxn>
              <a:cxn ang="0">
                <a:pos x="140" y="151"/>
              </a:cxn>
            </a:cxnLst>
            <a:rect l="0" t="0" r="r" b="b"/>
            <a:pathLst>
              <a:path w="140" h="226">
                <a:moveTo>
                  <a:pt x="140" y="151"/>
                </a:moveTo>
                <a:cubicBezTo>
                  <a:pt x="140" y="163"/>
                  <a:pt x="138" y="173"/>
                  <a:pt x="134" y="183"/>
                </a:cubicBezTo>
                <a:cubicBezTo>
                  <a:pt x="130" y="192"/>
                  <a:pt x="125" y="200"/>
                  <a:pt x="117" y="206"/>
                </a:cubicBezTo>
                <a:cubicBezTo>
                  <a:pt x="110" y="212"/>
                  <a:pt x="101" y="217"/>
                  <a:pt x="91" y="221"/>
                </a:cubicBezTo>
                <a:cubicBezTo>
                  <a:pt x="81" y="224"/>
                  <a:pt x="70" y="226"/>
                  <a:pt x="57" y="226"/>
                </a:cubicBezTo>
                <a:cubicBezTo>
                  <a:pt x="50" y="226"/>
                  <a:pt x="44" y="225"/>
                  <a:pt x="38" y="224"/>
                </a:cubicBezTo>
                <a:cubicBezTo>
                  <a:pt x="32" y="223"/>
                  <a:pt x="26" y="222"/>
                  <a:pt x="21" y="220"/>
                </a:cubicBezTo>
                <a:cubicBezTo>
                  <a:pt x="17" y="219"/>
                  <a:pt x="13" y="218"/>
                  <a:pt x="9" y="216"/>
                </a:cubicBezTo>
                <a:cubicBezTo>
                  <a:pt x="6" y="215"/>
                  <a:pt x="4" y="214"/>
                  <a:pt x="4" y="213"/>
                </a:cubicBezTo>
                <a:cubicBezTo>
                  <a:pt x="3" y="212"/>
                  <a:pt x="2" y="211"/>
                  <a:pt x="2" y="211"/>
                </a:cubicBezTo>
                <a:cubicBezTo>
                  <a:pt x="1" y="210"/>
                  <a:pt x="1" y="209"/>
                  <a:pt x="1" y="208"/>
                </a:cubicBezTo>
                <a:cubicBezTo>
                  <a:pt x="1" y="207"/>
                  <a:pt x="0" y="206"/>
                  <a:pt x="0" y="205"/>
                </a:cubicBezTo>
                <a:cubicBezTo>
                  <a:pt x="0" y="203"/>
                  <a:pt x="0" y="201"/>
                  <a:pt x="0" y="199"/>
                </a:cubicBezTo>
                <a:cubicBezTo>
                  <a:pt x="0" y="197"/>
                  <a:pt x="0" y="196"/>
                  <a:pt x="0" y="194"/>
                </a:cubicBezTo>
                <a:cubicBezTo>
                  <a:pt x="0" y="193"/>
                  <a:pt x="1" y="191"/>
                  <a:pt x="1" y="190"/>
                </a:cubicBezTo>
                <a:cubicBezTo>
                  <a:pt x="2" y="189"/>
                  <a:pt x="2" y="189"/>
                  <a:pt x="3" y="188"/>
                </a:cubicBezTo>
                <a:cubicBezTo>
                  <a:pt x="4" y="188"/>
                  <a:pt x="4" y="187"/>
                  <a:pt x="5" y="187"/>
                </a:cubicBezTo>
                <a:cubicBezTo>
                  <a:pt x="6" y="187"/>
                  <a:pt x="8" y="188"/>
                  <a:pt x="10" y="190"/>
                </a:cubicBezTo>
                <a:cubicBezTo>
                  <a:pt x="13" y="191"/>
                  <a:pt x="16" y="193"/>
                  <a:pt x="20" y="194"/>
                </a:cubicBezTo>
                <a:cubicBezTo>
                  <a:pt x="24" y="196"/>
                  <a:pt x="29" y="197"/>
                  <a:pt x="35" y="199"/>
                </a:cubicBezTo>
                <a:cubicBezTo>
                  <a:pt x="41" y="200"/>
                  <a:pt x="48" y="201"/>
                  <a:pt x="56" y="201"/>
                </a:cubicBezTo>
                <a:cubicBezTo>
                  <a:pt x="64" y="201"/>
                  <a:pt x="71" y="200"/>
                  <a:pt x="78" y="198"/>
                </a:cubicBezTo>
                <a:cubicBezTo>
                  <a:pt x="84" y="197"/>
                  <a:pt x="90" y="194"/>
                  <a:pt x="94" y="190"/>
                </a:cubicBezTo>
                <a:cubicBezTo>
                  <a:pt x="99" y="186"/>
                  <a:pt x="102" y="181"/>
                  <a:pt x="105" y="175"/>
                </a:cubicBezTo>
                <a:cubicBezTo>
                  <a:pt x="108" y="169"/>
                  <a:pt x="109" y="162"/>
                  <a:pt x="109" y="154"/>
                </a:cubicBezTo>
                <a:cubicBezTo>
                  <a:pt x="109" y="147"/>
                  <a:pt x="108" y="140"/>
                  <a:pt x="106" y="135"/>
                </a:cubicBezTo>
                <a:cubicBezTo>
                  <a:pt x="103" y="129"/>
                  <a:pt x="100" y="125"/>
                  <a:pt x="95" y="121"/>
                </a:cubicBezTo>
                <a:cubicBezTo>
                  <a:pt x="91" y="118"/>
                  <a:pt x="85" y="115"/>
                  <a:pt x="78" y="113"/>
                </a:cubicBezTo>
                <a:cubicBezTo>
                  <a:pt x="71" y="111"/>
                  <a:pt x="62" y="111"/>
                  <a:pt x="52" y="111"/>
                </a:cubicBezTo>
                <a:cubicBezTo>
                  <a:pt x="45" y="111"/>
                  <a:pt x="39" y="111"/>
                  <a:pt x="34" y="112"/>
                </a:cubicBezTo>
                <a:cubicBezTo>
                  <a:pt x="29" y="112"/>
                  <a:pt x="25" y="113"/>
                  <a:pt x="20" y="113"/>
                </a:cubicBezTo>
                <a:cubicBezTo>
                  <a:pt x="17" y="113"/>
                  <a:pt x="15" y="112"/>
                  <a:pt x="13" y="110"/>
                </a:cubicBezTo>
                <a:cubicBezTo>
                  <a:pt x="12" y="109"/>
                  <a:pt x="11" y="106"/>
                  <a:pt x="11" y="102"/>
                </a:cubicBezTo>
                <a:lnTo>
                  <a:pt x="11" y="11"/>
                </a:lnTo>
                <a:cubicBezTo>
                  <a:pt x="11" y="8"/>
                  <a:pt x="12" y="5"/>
                  <a:pt x="14" y="3"/>
                </a:cubicBezTo>
                <a:cubicBezTo>
                  <a:pt x="16" y="1"/>
                  <a:pt x="18" y="0"/>
                  <a:pt x="22" y="0"/>
                </a:cubicBezTo>
                <a:lnTo>
                  <a:pt x="120" y="0"/>
                </a:lnTo>
                <a:cubicBezTo>
                  <a:pt x="121" y="0"/>
                  <a:pt x="122" y="1"/>
                  <a:pt x="123" y="1"/>
                </a:cubicBezTo>
                <a:cubicBezTo>
                  <a:pt x="123" y="2"/>
                  <a:pt x="124" y="2"/>
                  <a:pt x="125" y="3"/>
                </a:cubicBezTo>
                <a:cubicBezTo>
                  <a:pt x="125" y="4"/>
                  <a:pt x="126" y="6"/>
                  <a:pt x="126" y="7"/>
                </a:cubicBezTo>
                <a:cubicBezTo>
                  <a:pt x="126" y="9"/>
                  <a:pt x="126" y="11"/>
                  <a:pt x="126" y="13"/>
                </a:cubicBezTo>
                <a:cubicBezTo>
                  <a:pt x="126" y="17"/>
                  <a:pt x="126" y="20"/>
                  <a:pt x="125" y="23"/>
                </a:cubicBezTo>
                <a:cubicBezTo>
                  <a:pt x="124" y="25"/>
                  <a:pt x="122" y="26"/>
                  <a:pt x="120" y="26"/>
                </a:cubicBezTo>
                <a:lnTo>
                  <a:pt x="37" y="26"/>
                </a:lnTo>
                <a:lnTo>
                  <a:pt x="37" y="88"/>
                </a:lnTo>
                <a:cubicBezTo>
                  <a:pt x="41" y="88"/>
                  <a:pt x="45" y="87"/>
                  <a:pt x="49" y="87"/>
                </a:cubicBezTo>
                <a:cubicBezTo>
                  <a:pt x="54" y="87"/>
                  <a:pt x="58" y="87"/>
                  <a:pt x="64" y="87"/>
                </a:cubicBezTo>
                <a:cubicBezTo>
                  <a:pt x="77" y="87"/>
                  <a:pt x="88" y="89"/>
                  <a:pt x="97" y="92"/>
                </a:cubicBezTo>
                <a:cubicBezTo>
                  <a:pt x="107" y="95"/>
                  <a:pt x="115" y="99"/>
                  <a:pt x="121" y="104"/>
                </a:cubicBezTo>
                <a:cubicBezTo>
                  <a:pt x="127" y="110"/>
                  <a:pt x="132" y="117"/>
                  <a:pt x="135" y="125"/>
                </a:cubicBezTo>
                <a:cubicBezTo>
                  <a:pt x="139" y="133"/>
                  <a:pt x="140" y="141"/>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3" name="Freeform 21"/>
          <p:cNvSpPr>
            <a:spLocks/>
          </p:cNvSpPr>
          <p:nvPr/>
        </p:nvSpPr>
        <p:spPr bwMode="auto">
          <a:xfrm>
            <a:off x="858838" y="3360738"/>
            <a:ext cx="44450" cy="73025"/>
          </a:xfrm>
          <a:custGeom>
            <a:avLst/>
            <a:gdLst/>
            <a:ahLst/>
            <a:cxnLst>
              <a:cxn ang="0">
                <a:pos x="139" y="212"/>
              </a:cxn>
              <a:cxn ang="0">
                <a:pos x="139" y="218"/>
              </a:cxn>
              <a:cxn ang="0">
                <a:pos x="138" y="222"/>
              </a:cxn>
              <a:cxn ang="0">
                <a:pos x="136" y="224"/>
              </a:cxn>
              <a:cxn ang="0">
                <a:pos x="133" y="225"/>
              </a:cxn>
              <a:cxn ang="0">
                <a:pos x="10" y="225"/>
              </a:cxn>
              <a:cxn ang="0">
                <a:pos x="6" y="224"/>
              </a:cxn>
              <a:cxn ang="0">
                <a:pos x="3" y="223"/>
              </a:cxn>
              <a:cxn ang="0">
                <a:pos x="1" y="219"/>
              </a:cxn>
              <a:cxn ang="0">
                <a:pos x="0" y="212"/>
              </a:cxn>
              <a:cxn ang="0">
                <a:pos x="1" y="206"/>
              </a:cxn>
              <a:cxn ang="0">
                <a:pos x="2" y="202"/>
              </a:cxn>
              <a:cxn ang="0">
                <a:pos x="4" y="198"/>
              </a:cxn>
              <a:cxn ang="0">
                <a:pos x="7" y="194"/>
              </a:cxn>
              <a:cxn ang="0">
                <a:pos x="50" y="148"/>
              </a:cxn>
              <a:cxn ang="0">
                <a:pos x="74" y="120"/>
              </a:cxn>
              <a:cxn ang="0">
                <a:pos x="88" y="97"/>
              </a:cxn>
              <a:cxn ang="0">
                <a:pos x="95" y="78"/>
              </a:cxn>
              <a:cxn ang="0">
                <a:pos x="96" y="62"/>
              </a:cxn>
              <a:cxn ang="0">
                <a:pos x="94" y="48"/>
              </a:cxn>
              <a:cxn ang="0">
                <a:pos x="87" y="37"/>
              </a:cxn>
              <a:cxn ang="0">
                <a:pos x="75" y="29"/>
              </a:cxn>
              <a:cxn ang="0">
                <a:pos x="60" y="26"/>
              </a:cxn>
              <a:cxn ang="0">
                <a:pos x="41" y="29"/>
              </a:cxn>
              <a:cxn ang="0">
                <a:pos x="26" y="35"/>
              </a:cxn>
              <a:cxn ang="0">
                <a:pos x="16" y="42"/>
              </a:cxn>
              <a:cxn ang="0">
                <a:pos x="10" y="44"/>
              </a:cxn>
              <a:cxn ang="0">
                <a:pos x="7" y="44"/>
              </a:cxn>
              <a:cxn ang="0">
                <a:pos x="6" y="42"/>
              </a:cxn>
              <a:cxn ang="0">
                <a:pos x="5" y="37"/>
              </a:cxn>
              <a:cxn ang="0">
                <a:pos x="5" y="31"/>
              </a:cxn>
              <a:cxn ang="0">
                <a:pos x="5" y="27"/>
              </a:cxn>
              <a:cxn ang="0">
                <a:pos x="5" y="23"/>
              </a:cxn>
              <a:cxn ang="0">
                <a:pos x="6" y="21"/>
              </a:cxn>
              <a:cxn ang="0">
                <a:pos x="9" y="18"/>
              </a:cxn>
              <a:cxn ang="0">
                <a:pos x="16" y="13"/>
              </a:cxn>
              <a:cxn ang="0">
                <a:pos x="29" y="7"/>
              </a:cxn>
              <a:cxn ang="0">
                <a:pos x="46" y="2"/>
              </a:cxn>
              <a:cxn ang="0">
                <a:pos x="65" y="0"/>
              </a:cxn>
              <a:cxn ang="0">
                <a:pos x="93" y="4"/>
              </a:cxn>
              <a:cxn ang="0">
                <a:pos x="113" y="17"/>
              </a:cxn>
              <a:cxn ang="0">
                <a:pos x="125" y="35"/>
              </a:cxn>
              <a:cxn ang="0">
                <a:pos x="129" y="57"/>
              </a:cxn>
              <a:cxn ang="0">
                <a:pos x="127" y="79"/>
              </a:cxn>
              <a:cxn ang="0">
                <a:pos x="119" y="101"/>
              </a:cxn>
              <a:cxn ang="0">
                <a:pos x="102" y="129"/>
              </a:cxn>
              <a:cxn ang="0">
                <a:pos x="71" y="163"/>
              </a:cxn>
              <a:cxn ang="0">
                <a:pos x="36" y="200"/>
              </a:cxn>
              <a:cxn ang="0">
                <a:pos x="133" y="200"/>
              </a:cxn>
              <a:cxn ang="0">
                <a:pos x="135" y="201"/>
              </a:cxn>
              <a:cxn ang="0">
                <a:pos x="138" y="203"/>
              </a:cxn>
              <a:cxn ang="0">
                <a:pos x="139" y="207"/>
              </a:cxn>
              <a:cxn ang="0">
                <a:pos x="139" y="212"/>
              </a:cxn>
            </a:cxnLst>
            <a:rect l="0" t="0" r="r" b="b"/>
            <a:pathLst>
              <a:path w="139" h="225">
                <a:moveTo>
                  <a:pt x="139" y="212"/>
                </a:moveTo>
                <a:cubicBezTo>
                  <a:pt x="139" y="214"/>
                  <a:pt x="139" y="216"/>
                  <a:pt x="139" y="218"/>
                </a:cubicBezTo>
                <a:cubicBezTo>
                  <a:pt x="139" y="219"/>
                  <a:pt x="138" y="221"/>
                  <a:pt x="138" y="222"/>
                </a:cubicBezTo>
                <a:cubicBezTo>
                  <a:pt x="137" y="223"/>
                  <a:pt x="137" y="224"/>
                  <a:pt x="136" y="224"/>
                </a:cubicBezTo>
                <a:cubicBezTo>
                  <a:pt x="135" y="225"/>
                  <a:pt x="134" y="225"/>
                  <a:pt x="133" y="225"/>
                </a:cubicBezTo>
                <a:lnTo>
                  <a:pt x="10" y="225"/>
                </a:lnTo>
                <a:cubicBezTo>
                  <a:pt x="9" y="225"/>
                  <a:pt x="7" y="225"/>
                  <a:pt x="6" y="224"/>
                </a:cubicBezTo>
                <a:cubicBezTo>
                  <a:pt x="5" y="224"/>
                  <a:pt x="4" y="223"/>
                  <a:pt x="3" y="223"/>
                </a:cubicBezTo>
                <a:cubicBezTo>
                  <a:pt x="2" y="222"/>
                  <a:pt x="1" y="220"/>
                  <a:pt x="1" y="219"/>
                </a:cubicBezTo>
                <a:cubicBezTo>
                  <a:pt x="1" y="217"/>
                  <a:pt x="0" y="215"/>
                  <a:pt x="0" y="212"/>
                </a:cubicBezTo>
                <a:cubicBezTo>
                  <a:pt x="0" y="210"/>
                  <a:pt x="1" y="208"/>
                  <a:pt x="1" y="206"/>
                </a:cubicBezTo>
                <a:cubicBezTo>
                  <a:pt x="1" y="204"/>
                  <a:pt x="1" y="203"/>
                  <a:pt x="2" y="202"/>
                </a:cubicBezTo>
                <a:cubicBezTo>
                  <a:pt x="2" y="200"/>
                  <a:pt x="3" y="199"/>
                  <a:pt x="4" y="198"/>
                </a:cubicBezTo>
                <a:cubicBezTo>
                  <a:pt x="5" y="196"/>
                  <a:pt x="6" y="195"/>
                  <a:pt x="7" y="194"/>
                </a:cubicBezTo>
                <a:lnTo>
                  <a:pt x="50" y="148"/>
                </a:lnTo>
                <a:cubicBezTo>
                  <a:pt x="60" y="137"/>
                  <a:pt x="68" y="128"/>
                  <a:pt x="74" y="120"/>
                </a:cubicBezTo>
                <a:cubicBezTo>
                  <a:pt x="80" y="111"/>
                  <a:pt x="85" y="104"/>
                  <a:pt x="88" y="97"/>
                </a:cubicBezTo>
                <a:cubicBezTo>
                  <a:pt x="92" y="90"/>
                  <a:pt x="94" y="84"/>
                  <a:pt x="95" y="78"/>
                </a:cubicBezTo>
                <a:cubicBezTo>
                  <a:pt x="96" y="72"/>
                  <a:pt x="96" y="67"/>
                  <a:pt x="96" y="62"/>
                </a:cubicBezTo>
                <a:cubicBezTo>
                  <a:pt x="96" y="57"/>
                  <a:pt x="95" y="53"/>
                  <a:pt x="94" y="48"/>
                </a:cubicBezTo>
                <a:cubicBezTo>
                  <a:pt x="92" y="44"/>
                  <a:pt x="90" y="40"/>
                  <a:pt x="87" y="37"/>
                </a:cubicBezTo>
                <a:cubicBezTo>
                  <a:pt x="84" y="33"/>
                  <a:pt x="80" y="31"/>
                  <a:pt x="75" y="29"/>
                </a:cubicBezTo>
                <a:cubicBezTo>
                  <a:pt x="71" y="27"/>
                  <a:pt x="66" y="26"/>
                  <a:pt x="60" y="26"/>
                </a:cubicBezTo>
                <a:cubicBezTo>
                  <a:pt x="53" y="26"/>
                  <a:pt x="46" y="27"/>
                  <a:pt x="41" y="29"/>
                </a:cubicBezTo>
                <a:cubicBezTo>
                  <a:pt x="35" y="31"/>
                  <a:pt x="30" y="33"/>
                  <a:pt x="26" y="35"/>
                </a:cubicBezTo>
                <a:cubicBezTo>
                  <a:pt x="22" y="37"/>
                  <a:pt x="19" y="40"/>
                  <a:pt x="16" y="42"/>
                </a:cubicBezTo>
                <a:cubicBezTo>
                  <a:pt x="13" y="43"/>
                  <a:pt x="11" y="44"/>
                  <a:pt x="10" y="44"/>
                </a:cubicBezTo>
                <a:cubicBezTo>
                  <a:pt x="9" y="44"/>
                  <a:pt x="8" y="44"/>
                  <a:pt x="7" y="44"/>
                </a:cubicBezTo>
                <a:cubicBezTo>
                  <a:pt x="7" y="43"/>
                  <a:pt x="6" y="43"/>
                  <a:pt x="6" y="42"/>
                </a:cubicBezTo>
                <a:cubicBezTo>
                  <a:pt x="5" y="40"/>
                  <a:pt x="5" y="39"/>
                  <a:pt x="5" y="37"/>
                </a:cubicBezTo>
                <a:cubicBezTo>
                  <a:pt x="5" y="36"/>
                  <a:pt x="5" y="34"/>
                  <a:pt x="5" y="31"/>
                </a:cubicBezTo>
                <a:cubicBezTo>
                  <a:pt x="5" y="29"/>
                  <a:pt x="5" y="28"/>
                  <a:pt x="5" y="27"/>
                </a:cubicBezTo>
                <a:cubicBezTo>
                  <a:pt x="5" y="25"/>
                  <a:pt x="5" y="24"/>
                  <a:pt x="5" y="23"/>
                </a:cubicBezTo>
                <a:cubicBezTo>
                  <a:pt x="6" y="23"/>
                  <a:pt x="6" y="22"/>
                  <a:pt x="6" y="21"/>
                </a:cubicBezTo>
                <a:cubicBezTo>
                  <a:pt x="7" y="20"/>
                  <a:pt x="8" y="19"/>
                  <a:pt x="9" y="18"/>
                </a:cubicBezTo>
                <a:cubicBezTo>
                  <a:pt x="11" y="17"/>
                  <a:pt x="13" y="15"/>
                  <a:pt x="16" y="13"/>
                </a:cubicBezTo>
                <a:cubicBezTo>
                  <a:pt x="20" y="11"/>
                  <a:pt x="24" y="9"/>
                  <a:pt x="29" y="7"/>
                </a:cubicBezTo>
                <a:cubicBezTo>
                  <a:pt x="34" y="5"/>
                  <a:pt x="40" y="3"/>
                  <a:pt x="46" y="2"/>
                </a:cubicBezTo>
                <a:cubicBezTo>
                  <a:pt x="52" y="0"/>
                  <a:pt x="58" y="0"/>
                  <a:pt x="65" y="0"/>
                </a:cubicBezTo>
                <a:cubicBezTo>
                  <a:pt x="76" y="0"/>
                  <a:pt x="85" y="1"/>
                  <a:pt x="93" y="4"/>
                </a:cubicBezTo>
                <a:cubicBezTo>
                  <a:pt x="101" y="7"/>
                  <a:pt x="108" y="12"/>
                  <a:pt x="113" y="17"/>
                </a:cubicBezTo>
                <a:cubicBezTo>
                  <a:pt x="119" y="22"/>
                  <a:pt x="123" y="28"/>
                  <a:pt x="125" y="35"/>
                </a:cubicBezTo>
                <a:cubicBezTo>
                  <a:pt x="128" y="42"/>
                  <a:pt x="129" y="50"/>
                  <a:pt x="129" y="57"/>
                </a:cubicBezTo>
                <a:cubicBezTo>
                  <a:pt x="129" y="65"/>
                  <a:pt x="129" y="72"/>
                  <a:pt x="127" y="79"/>
                </a:cubicBezTo>
                <a:cubicBezTo>
                  <a:pt x="126" y="86"/>
                  <a:pt x="124" y="93"/>
                  <a:pt x="119" y="101"/>
                </a:cubicBezTo>
                <a:cubicBezTo>
                  <a:pt x="115" y="110"/>
                  <a:pt x="110" y="119"/>
                  <a:pt x="102" y="129"/>
                </a:cubicBezTo>
                <a:cubicBezTo>
                  <a:pt x="94" y="139"/>
                  <a:pt x="84" y="150"/>
                  <a:pt x="71" y="163"/>
                </a:cubicBezTo>
                <a:lnTo>
                  <a:pt x="36" y="200"/>
                </a:lnTo>
                <a:lnTo>
                  <a:pt x="133" y="200"/>
                </a:lnTo>
                <a:cubicBezTo>
                  <a:pt x="134" y="200"/>
                  <a:pt x="135" y="200"/>
                  <a:pt x="135" y="201"/>
                </a:cubicBezTo>
                <a:cubicBezTo>
                  <a:pt x="136" y="201"/>
                  <a:pt x="137" y="202"/>
                  <a:pt x="138" y="203"/>
                </a:cubicBezTo>
                <a:cubicBezTo>
                  <a:pt x="138" y="204"/>
                  <a:pt x="139" y="205"/>
                  <a:pt x="139" y="207"/>
                </a:cubicBezTo>
                <a:cubicBezTo>
                  <a:pt x="139" y="209"/>
                  <a:pt x="139" y="210"/>
                  <a:pt x="13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dirty="0">
              <a:latin typeface="Frutiger LT Std 45 Light"/>
            </a:endParaRPr>
          </a:p>
        </p:txBody>
      </p:sp>
      <p:sp>
        <p:nvSpPr>
          <p:cNvPr id="3094" name="Freeform 22"/>
          <p:cNvSpPr>
            <a:spLocks noEditPoints="1"/>
          </p:cNvSpPr>
          <p:nvPr/>
        </p:nvSpPr>
        <p:spPr bwMode="auto">
          <a:xfrm>
            <a:off x="912813" y="3360738"/>
            <a:ext cx="50800" cy="73025"/>
          </a:xfrm>
          <a:custGeom>
            <a:avLst/>
            <a:gdLst/>
            <a:ahLst/>
            <a:cxnLst>
              <a:cxn ang="0">
                <a:pos x="154" y="114"/>
              </a:cxn>
              <a:cxn ang="0">
                <a:pos x="150" y="160"/>
              </a:cxn>
              <a:cxn ang="0">
                <a:pos x="136" y="197"/>
              </a:cxn>
              <a:cxn ang="0">
                <a:pos x="112" y="220"/>
              </a:cxn>
              <a:cxn ang="0">
                <a:pos x="75" y="228"/>
              </a:cxn>
              <a:cxn ang="0">
                <a:pos x="39" y="221"/>
              </a:cxn>
              <a:cxn ang="0">
                <a:pos x="16" y="199"/>
              </a:cxn>
              <a:cxn ang="0">
                <a:pos x="4" y="163"/>
              </a:cxn>
              <a:cxn ang="0">
                <a:pos x="0" y="115"/>
              </a:cxn>
              <a:cxn ang="0">
                <a:pos x="4" y="68"/>
              </a:cxn>
              <a:cxn ang="0">
                <a:pos x="18" y="32"/>
              </a:cxn>
              <a:cxn ang="0">
                <a:pos x="42" y="8"/>
              </a:cxn>
              <a:cxn ang="0">
                <a:pos x="79" y="0"/>
              </a:cxn>
              <a:cxn ang="0">
                <a:pos x="114" y="7"/>
              </a:cxn>
              <a:cxn ang="0">
                <a:pos x="138" y="29"/>
              </a:cxn>
              <a:cxn ang="0">
                <a:pos x="150" y="65"/>
              </a:cxn>
              <a:cxn ang="0">
                <a:pos x="154" y="114"/>
              </a:cxn>
              <a:cxn ang="0">
                <a:pos x="123" y="116"/>
              </a:cxn>
              <a:cxn ang="0">
                <a:pos x="122" y="86"/>
              </a:cxn>
              <a:cxn ang="0">
                <a:pos x="119" y="62"/>
              </a:cxn>
              <a:cxn ang="0">
                <a:pos x="113" y="45"/>
              </a:cxn>
              <a:cxn ang="0">
                <a:pos x="104" y="33"/>
              </a:cxn>
              <a:cxn ang="0">
                <a:pos x="92" y="26"/>
              </a:cxn>
              <a:cxn ang="0">
                <a:pos x="77" y="24"/>
              </a:cxn>
              <a:cxn ang="0">
                <a:pos x="54" y="31"/>
              </a:cxn>
              <a:cxn ang="0">
                <a:pos x="39" y="50"/>
              </a:cxn>
              <a:cxn ang="0">
                <a:pos x="32" y="78"/>
              </a:cxn>
              <a:cxn ang="0">
                <a:pos x="30" y="113"/>
              </a:cxn>
              <a:cxn ang="0">
                <a:pos x="33" y="155"/>
              </a:cxn>
              <a:cxn ang="0">
                <a:pos x="41" y="183"/>
              </a:cxn>
              <a:cxn ang="0">
                <a:pos x="55" y="199"/>
              </a:cxn>
              <a:cxn ang="0">
                <a:pos x="76" y="204"/>
              </a:cxn>
              <a:cxn ang="0">
                <a:pos x="93" y="201"/>
              </a:cxn>
              <a:cxn ang="0">
                <a:pos x="106" y="192"/>
              </a:cxn>
              <a:cxn ang="0">
                <a:pos x="114" y="178"/>
              </a:cxn>
              <a:cxn ang="0">
                <a:pos x="120" y="161"/>
              </a:cxn>
              <a:cxn ang="0">
                <a:pos x="123" y="139"/>
              </a:cxn>
              <a:cxn ang="0">
                <a:pos x="123" y="116"/>
              </a:cxn>
            </a:cxnLst>
            <a:rect l="0" t="0" r="r" b="b"/>
            <a:pathLst>
              <a:path w="154" h="228">
                <a:moveTo>
                  <a:pt x="154" y="114"/>
                </a:moveTo>
                <a:cubicBezTo>
                  <a:pt x="154" y="131"/>
                  <a:pt x="152" y="146"/>
                  <a:pt x="150" y="160"/>
                </a:cubicBezTo>
                <a:cubicBezTo>
                  <a:pt x="147" y="174"/>
                  <a:pt x="142" y="186"/>
                  <a:pt x="136" y="197"/>
                </a:cubicBezTo>
                <a:cubicBezTo>
                  <a:pt x="130" y="207"/>
                  <a:pt x="122" y="214"/>
                  <a:pt x="112" y="220"/>
                </a:cubicBezTo>
                <a:cubicBezTo>
                  <a:pt x="102" y="226"/>
                  <a:pt x="89" y="228"/>
                  <a:pt x="75" y="228"/>
                </a:cubicBezTo>
                <a:cubicBezTo>
                  <a:pt x="61" y="228"/>
                  <a:pt x="49" y="226"/>
                  <a:pt x="39" y="221"/>
                </a:cubicBezTo>
                <a:cubicBezTo>
                  <a:pt x="30" y="216"/>
                  <a:pt x="22" y="209"/>
                  <a:pt x="16" y="199"/>
                </a:cubicBezTo>
                <a:cubicBezTo>
                  <a:pt x="10" y="189"/>
                  <a:pt x="6" y="177"/>
                  <a:pt x="4" y="163"/>
                </a:cubicBezTo>
                <a:cubicBezTo>
                  <a:pt x="1" y="149"/>
                  <a:pt x="0" y="133"/>
                  <a:pt x="0" y="115"/>
                </a:cubicBezTo>
                <a:cubicBezTo>
                  <a:pt x="0" y="98"/>
                  <a:pt x="1" y="82"/>
                  <a:pt x="4" y="68"/>
                </a:cubicBezTo>
                <a:cubicBezTo>
                  <a:pt x="7" y="54"/>
                  <a:pt x="11" y="42"/>
                  <a:pt x="18" y="32"/>
                </a:cubicBezTo>
                <a:cubicBezTo>
                  <a:pt x="24" y="22"/>
                  <a:pt x="32" y="14"/>
                  <a:pt x="42" y="8"/>
                </a:cubicBezTo>
                <a:cubicBezTo>
                  <a:pt x="52" y="3"/>
                  <a:pt x="64" y="0"/>
                  <a:pt x="79" y="0"/>
                </a:cubicBezTo>
                <a:cubicBezTo>
                  <a:pt x="93" y="0"/>
                  <a:pt x="105" y="2"/>
                  <a:pt x="114" y="7"/>
                </a:cubicBezTo>
                <a:cubicBezTo>
                  <a:pt x="124" y="12"/>
                  <a:pt x="132" y="20"/>
                  <a:pt x="138" y="29"/>
                </a:cubicBezTo>
                <a:cubicBezTo>
                  <a:pt x="143" y="39"/>
                  <a:pt x="147" y="51"/>
                  <a:pt x="150" y="65"/>
                </a:cubicBezTo>
                <a:cubicBezTo>
                  <a:pt x="152" y="79"/>
                  <a:pt x="154" y="95"/>
                  <a:pt x="154" y="114"/>
                </a:cubicBezTo>
                <a:close/>
                <a:moveTo>
                  <a:pt x="123" y="116"/>
                </a:moveTo>
                <a:cubicBezTo>
                  <a:pt x="123" y="105"/>
                  <a:pt x="123" y="95"/>
                  <a:pt x="122" y="86"/>
                </a:cubicBezTo>
                <a:cubicBezTo>
                  <a:pt x="121" y="77"/>
                  <a:pt x="120" y="69"/>
                  <a:pt x="119" y="62"/>
                </a:cubicBezTo>
                <a:cubicBezTo>
                  <a:pt x="117" y="56"/>
                  <a:pt x="115" y="50"/>
                  <a:pt x="113" y="45"/>
                </a:cubicBezTo>
                <a:cubicBezTo>
                  <a:pt x="110" y="40"/>
                  <a:pt x="107" y="36"/>
                  <a:pt x="104" y="33"/>
                </a:cubicBezTo>
                <a:cubicBezTo>
                  <a:pt x="100" y="30"/>
                  <a:pt x="97" y="28"/>
                  <a:pt x="92" y="26"/>
                </a:cubicBezTo>
                <a:cubicBezTo>
                  <a:pt x="88" y="25"/>
                  <a:pt x="83" y="24"/>
                  <a:pt x="77" y="24"/>
                </a:cubicBezTo>
                <a:cubicBezTo>
                  <a:pt x="68" y="24"/>
                  <a:pt x="60" y="26"/>
                  <a:pt x="54" y="31"/>
                </a:cubicBezTo>
                <a:cubicBezTo>
                  <a:pt x="48" y="35"/>
                  <a:pt x="43" y="42"/>
                  <a:pt x="39" y="50"/>
                </a:cubicBezTo>
                <a:cubicBezTo>
                  <a:pt x="36" y="58"/>
                  <a:pt x="33" y="67"/>
                  <a:pt x="32" y="78"/>
                </a:cubicBezTo>
                <a:cubicBezTo>
                  <a:pt x="31" y="89"/>
                  <a:pt x="30" y="100"/>
                  <a:pt x="30" y="113"/>
                </a:cubicBezTo>
                <a:cubicBezTo>
                  <a:pt x="30" y="129"/>
                  <a:pt x="31" y="143"/>
                  <a:pt x="33" y="155"/>
                </a:cubicBezTo>
                <a:cubicBezTo>
                  <a:pt x="35" y="166"/>
                  <a:pt x="37" y="176"/>
                  <a:pt x="41" y="183"/>
                </a:cubicBezTo>
                <a:cubicBezTo>
                  <a:pt x="45" y="191"/>
                  <a:pt x="49" y="196"/>
                  <a:pt x="55" y="199"/>
                </a:cubicBezTo>
                <a:cubicBezTo>
                  <a:pt x="61" y="202"/>
                  <a:pt x="68" y="204"/>
                  <a:pt x="76" y="204"/>
                </a:cubicBezTo>
                <a:cubicBezTo>
                  <a:pt x="83" y="204"/>
                  <a:pt x="88" y="203"/>
                  <a:pt x="93" y="201"/>
                </a:cubicBezTo>
                <a:cubicBezTo>
                  <a:pt x="98" y="199"/>
                  <a:pt x="102" y="196"/>
                  <a:pt x="106" y="192"/>
                </a:cubicBezTo>
                <a:cubicBezTo>
                  <a:pt x="109" y="188"/>
                  <a:pt x="112" y="184"/>
                  <a:pt x="114" y="178"/>
                </a:cubicBezTo>
                <a:cubicBezTo>
                  <a:pt x="117" y="173"/>
                  <a:pt x="118" y="167"/>
                  <a:pt x="120" y="161"/>
                </a:cubicBezTo>
                <a:cubicBezTo>
                  <a:pt x="121" y="154"/>
                  <a:pt x="122" y="147"/>
                  <a:pt x="123" y="139"/>
                </a:cubicBezTo>
                <a:cubicBezTo>
                  <a:pt x="123" y="132"/>
                  <a:pt x="123" y="124"/>
                  <a:pt x="123"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dirty="0">
              <a:latin typeface="Frutiger LT Std 45 Light"/>
            </a:endParaRPr>
          </a:p>
        </p:txBody>
      </p:sp>
      <p:sp>
        <p:nvSpPr>
          <p:cNvPr id="3095" name="Freeform 23"/>
          <p:cNvSpPr>
            <a:spLocks/>
          </p:cNvSpPr>
          <p:nvPr/>
        </p:nvSpPr>
        <p:spPr bwMode="auto">
          <a:xfrm>
            <a:off x="858838" y="2717800"/>
            <a:ext cx="44450" cy="73025"/>
          </a:xfrm>
          <a:custGeom>
            <a:avLst/>
            <a:gdLst/>
            <a:ahLst/>
            <a:cxnLst>
              <a:cxn ang="0">
                <a:pos x="139" y="213"/>
              </a:cxn>
              <a:cxn ang="0">
                <a:pos x="139" y="218"/>
              </a:cxn>
              <a:cxn ang="0">
                <a:pos x="138" y="222"/>
              </a:cxn>
              <a:cxn ang="0">
                <a:pos x="136" y="224"/>
              </a:cxn>
              <a:cxn ang="0">
                <a:pos x="133" y="225"/>
              </a:cxn>
              <a:cxn ang="0">
                <a:pos x="10" y="225"/>
              </a:cxn>
              <a:cxn ang="0">
                <a:pos x="6" y="225"/>
              </a:cxn>
              <a:cxn ang="0">
                <a:pos x="3" y="223"/>
              </a:cxn>
              <a:cxn ang="0">
                <a:pos x="1" y="219"/>
              </a:cxn>
              <a:cxn ang="0">
                <a:pos x="0" y="212"/>
              </a:cxn>
              <a:cxn ang="0">
                <a:pos x="1" y="206"/>
              </a:cxn>
              <a:cxn ang="0">
                <a:pos x="2" y="202"/>
              </a:cxn>
              <a:cxn ang="0">
                <a:pos x="4" y="198"/>
              </a:cxn>
              <a:cxn ang="0">
                <a:pos x="7" y="194"/>
              </a:cxn>
              <a:cxn ang="0">
                <a:pos x="50" y="148"/>
              </a:cxn>
              <a:cxn ang="0">
                <a:pos x="74" y="120"/>
              </a:cxn>
              <a:cxn ang="0">
                <a:pos x="88" y="97"/>
              </a:cxn>
              <a:cxn ang="0">
                <a:pos x="95" y="78"/>
              </a:cxn>
              <a:cxn ang="0">
                <a:pos x="96" y="62"/>
              </a:cxn>
              <a:cxn ang="0">
                <a:pos x="94" y="48"/>
              </a:cxn>
              <a:cxn ang="0">
                <a:pos x="87" y="37"/>
              </a:cxn>
              <a:cxn ang="0">
                <a:pos x="75" y="29"/>
              </a:cxn>
              <a:cxn ang="0">
                <a:pos x="60" y="26"/>
              </a:cxn>
              <a:cxn ang="0">
                <a:pos x="41" y="29"/>
              </a:cxn>
              <a:cxn ang="0">
                <a:pos x="26" y="35"/>
              </a:cxn>
              <a:cxn ang="0">
                <a:pos x="16" y="42"/>
              </a:cxn>
              <a:cxn ang="0">
                <a:pos x="10" y="45"/>
              </a:cxn>
              <a:cxn ang="0">
                <a:pos x="7" y="44"/>
              </a:cxn>
              <a:cxn ang="0">
                <a:pos x="6" y="42"/>
              </a:cxn>
              <a:cxn ang="0">
                <a:pos x="5" y="38"/>
              </a:cxn>
              <a:cxn ang="0">
                <a:pos x="5" y="31"/>
              </a:cxn>
              <a:cxn ang="0">
                <a:pos x="5"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3"/>
              </a:cxn>
              <a:cxn ang="0">
                <a:pos x="36" y="200"/>
              </a:cxn>
              <a:cxn ang="0">
                <a:pos x="133" y="200"/>
              </a:cxn>
              <a:cxn ang="0">
                <a:pos x="135" y="201"/>
              </a:cxn>
              <a:cxn ang="0">
                <a:pos x="138" y="203"/>
              </a:cxn>
              <a:cxn ang="0">
                <a:pos x="139" y="207"/>
              </a:cxn>
              <a:cxn ang="0">
                <a:pos x="139" y="213"/>
              </a:cxn>
            </a:cxnLst>
            <a:rect l="0" t="0" r="r" b="b"/>
            <a:pathLst>
              <a:path w="139" h="225">
                <a:moveTo>
                  <a:pt x="139" y="213"/>
                </a:moveTo>
                <a:cubicBezTo>
                  <a:pt x="139" y="215"/>
                  <a:pt x="139" y="216"/>
                  <a:pt x="139" y="218"/>
                </a:cubicBezTo>
                <a:cubicBezTo>
                  <a:pt x="139" y="220"/>
                  <a:pt x="138" y="221"/>
                  <a:pt x="138" y="222"/>
                </a:cubicBezTo>
                <a:cubicBezTo>
                  <a:pt x="137" y="223"/>
                  <a:pt x="137" y="224"/>
                  <a:pt x="136" y="224"/>
                </a:cubicBezTo>
                <a:cubicBezTo>
                  <a:pt x="135" y="225"/>
                  <a:pt x="134" y="225"/>
                  <a:pt x="133" y="225"/>
                </a:cubicBezTo>
                <a:lnTo>
                  <a:pt x="10" y="225"/>
                </a:lnTo>
                <a:cubicBezTo>
                  <a:pt x="9" y="225"/>
                  <a:pt x="7" y="225"/>
                  <a:pt x="6" y="225"/>
                </a:cubicBezTo>
                <a:cubicBezTo>
                  <a:pt x="5" y="224"/>
                  <a:pt x="4" y="224"/>
                  <a:pt x="3" y="223"/>
                </a:cubicBezTo>
                <a:cubicBezTo>
                  <a:pt x="2" y="222"/>
                  <a:pt x="1" y="220"/>
                  <a:pt x="1" y="219"/>
                </a:cubicBezTo>
                <a:cubicBezTo>
                  <a:pt x="1" y="217"/>
                  <a:pt x="0" y="215"/>
                  <a:pt x="0" y="212"/>
                </a:cubicBezTo>
                <a:cubicBezTo>
                  <a:pt x="0" y="210"/>
                  <a:pt x="1" y="208"/>
                  <a:pt x="1" y="206"/>
                </a:cubicBezTo>
                <a:cubicBezTo>
                  <a:pt x="1" y="205"/>
                  <a:pt x="1" y="203"/>
                  <a:pt x="2" y="202"/>
                </a:cubicBezTo>
                <a:cubicBezTo>
                  <a:pt x="2" y="201"/>
                  <a:pt x="3" y="199"/>
                  <a:pt x="4" y="198"/>
                </a:cubicBezTo>
                <a:cubicBezTo>
                  <a:pt x="5" y="197"/>
                  <a:pt x="6" y="195"/>
                  <a:pt x="7" y="194"/>
                </a:cubicBezTo>
                <a:lnTo>
                  <a:pt x="50" y="148"/>
                </a:lnTo>
                <a:cubicBezTo>
                  <a:pt x="60" y="138"/>
                  <a:pt x="68" y="128"/>
                  <a:pt x="74" y="120"/>
                </a:cubicBezTo>
                <a:cubicBezTo>
                  <a:pt x="80" y="111"/>
                  <a:pt x="85" y="104"/>
                  <a:pt x="88" y="97"/>
                </a:cubicBezTo>
                <a:cubicBezTo>
                  <a:pt x="92" y="90"/>
                  <a:pt x="94" y="84"/>
                  <a:pt x="95" y="78"/>
                </a:cubicBezTo>
                <a:cubicBezTo>
                  <a:pt x="96" y="73"/>
                  <a:pt x="96" y="67"/>
                  <a:pt x="96" y="62"/>
                </a:cubicBezTo>
                <a:cubicBezTo>
                  <a:pt x="96" y="58"/>
                  <a:pt x="95" y="53"/>
                  <a:pt x="94" y="48"/>
                </a:cubicBezTo>
                <a:cubicBezTo>
                  <a:pt x="92" y="44"/>
                  <a:pt x="90" y="40"/>
                  <a:pt x="87" y="37"/>
                </a:cubicBezTo>
                <a:cubicBezTo>
                  <a:pt x="84" y="34"/>
                  <a:pt x="80" y="31"/>
                  <a:pt x="75" y="29"/>
                </a:cubicBezTo>
                <a:cubicBezTo>
                  <a:pt x="71" y="27"/>
                  <a:pt x="66" y="26"/>
                  <a:pt x="60" y="26"/>
                </a:cubicBezTo>
                <a:cubicBezTo>
                  <a:pt x="53" y="26"/>
                  <a:pt x="46" y="27"/>
                  <a:pt x="41" y="29"/>
                </a:cubicBezTo>
                <a:cubicBezTo>
                  <a:pt x="35" y="31"/>
                  <a:pt x="30" y="33"/>
                  <a:pt x="26" y="35"/>
                </a:cubicBezTo>
                <a:cubicBezTo>
                  <a:pt x="22" y="38"/>
                  <a:pt x="19" y="40"/>
                  <a:pt x="16" y="42"/>
                </a:cubicBezTo>
                <a:cubicBezTo>
                  <a:pt x="13" y="44"/>
                  <a:pt x="11" y="45"/>
                  <a:pt x="10" y="45"/>
                </a:cubicBezTo>
                <a:cubicBezTo>
                  <a:pt x="9" y="45"/>
                  <a:pt x="8" y="44"/>
                  <a:pt x="7" y="44"/>
                </a:cubicBezTo>
                <a:cubicBezTo>
                  <a:pt x="7" y="43"/>
                  <a:pt x="6" y="43"/>
                  <a:pt x="6" y="42"/>
                </a:cubicBezTo>
                <a:cubicBezTo>
                  <a:pt x="5" y="41"/>
                  <a:pt x="5" y="39"/>
                  <a:pt x="5" y="38"/>
                </a:cubicBezTo>
                <a:cubicBezTo>
                  <a:pt x="5" y="36"/>
                  <a:pt x="5" y="34"/>
                  <a:pt x="5" y="31"/>
                </a:cubicBezTo>
                <a:cubicBezTo>
                  <a:pt x="5" y="30"/>
                  <a:pt x="5" y="28"/>
                  <a:pt x="5" y="27"/>
                </a:cubicBezTo>
                <a:cubicBezTo>
                  <a:pt x="5" y="26"/>
                  <a:pt x="5" y="25"/>
                  <a:pt x="5" y="24"/>
                </a:cubicBezTo>
                <a:cubicBezTo>
                  <a:pt x="6" y="23"/>
                  <a:pt x="6" y="22"/>
                  <a:pt x="6" y="21"/>
                </a:cubicBezTo>
                <a:cubicBezTo>
                  <a:pt x="7" y="20"/>
                  <a:pt x="8" y="19"/>
                  <a:pt x="9" y="18"/>
                </a:cubicBezTo>
                <a:cubicBezTo>
                  <a:pt x="11" y="17"/>
                  <a:pt x="13" y="15"/>
                  <a:pt x="16" y="13"/>
                </a:cubicBezTo>
                <a:cubicBezTo>
                  <a:pt x="20" y="11"/>
                  <a:pt x="24" y="9"/>
                  <a:pt x="29" y="7"/>
                </a:cubicBezTo>
                <a:cubicBezTo>
                  <a:pt x="34" y="5"/>
                  <a:pt x="40" y="3"/>
                  <a:pt x="46" y="2"/>
                </a:cubicBezTo>
                <a:cubicBezTo>
                  <a:pt x="52" y="1"/>
                  <a:pt x="58" y="0"/>
                  <a:pt x="65" y="0"/>
                </a:cubicBezTo>
                <a:cubicBezTo>
                  <a:pt x="76" y="0"/>
                  <a:pt x="85" y="1"/>
                  <a:pt x="93" y="5"/>
                </a:cubicBezTo>
                <a:cubicBezTo>
                  <a:pt x="101" y="8"/>
                  <a:pt x="108" y="12"/>
                  <a:pt x="113" y="17"/>
                </a:cubicBezTo>
                <a:cubicBezTo>
                  <a:pt x="119" y="22"/>
                  <a:pt x="123" y="28"/>
                  <a:pt x="125" y="35"/>
                </a:cubicBezTo>
                <a:cubicBezTo>
                  <a:pt x="128" y="42"/>
                  <a:pt x="129" y="50"/>
                  <a:pt x="129" y="58"/>
                </a:cubicBezTo>
                <a:cubicBezTo>
                  <a:pt x="129" y="65"/>
                  <a:pt x="129" y="72"/>
                  <a:pt x="127" y="79"/>
                </a:cubicBezTo>
                <a:cubicBezTo>
                  <a:pt x="126" y="86"/>
                  <a:pt x="124" y="93"/>
                  <a:pt x="119" y="102"/>
                </a:cubicBezTo>
                <a:cubicBezTo>
                  <a:pt x="115" y="110"/>
                  <a:pt x="110" y="119"/>
                  <a:pt x="102" y="129"/>
                </a:cubicBezTo>
                <a:cubicBezTo>
                  <a:pt x="94" y="139"/>
                  <a:pt x="84" y="150"/>
                  <a:pt x="71" y="163"/>
                </a:cubicBezTo>
                <a:lnTo>
                  <a:pt x="36" y="200"/>
                </a:lnTo>
                <a:lnTo>
                  <a:pt x="133" y="200"/>
                </a:lnTo>
                <a:cubicBezTo>
                  <a:pt x="134" y="200"/>
                  <a:pt x="135" y="200"/>
                  <a:pt x="135" y="201"/>
                </a:cubicBezTo>
                <a:cubicBezTo>
                  <a:pt x="136" y="201"/>
                  <a:pt x="137" y="202"/>
                  <a:pt x="138" y="203"/>
                </a:cubicBezTo>
                <a:cubicBezTo>
                  <a:pt x="138" y="204"/>
                  <a:pt x="139" y="206"/>
                  <a:pt x="139" y="207"/>
                </a:cubicBezTo>
                <a:cubicBezTo>
                  <a:pt x="139" y="209"/>
                  <a:pt x="139" y="210"/>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6" name="Freeform 24"/>
          <p:cNvSpPr>
            <a:spLocks/>
          </p:cNvSpPr>
          <p:nvPr/>
        </p:nvSpPr>
        <p:spPr bwMode="auto">
          <a:xfrm>
            <a:off x="914400" y="2719388"/>
            <a:ext cx="46038" cy="73025"/>
          </a:xfrm>
          <a:custGeom>
            <a:avLst/>
            <a:gdLst/>
            <a:ahLst/>
            <a:cxnLst>
              <a:cxn ang="0">
                <a:pos x="140" y="151"/>
              </a:cxn>
              <a:cxn ang="0">
                <a:pos x="134" y="183"/>
              </a:cxn>
              <a:cxn ang="0">
                <a:pos x="117" y="206"/>
              </a:cxn>
              <a:cxn ang="0">
                <a:pos x="91" y="221"/>
              </a:cxn>
              <a:cxn ang="0">
                <a:pos x="57" y="225"/>
              </a:cxn>
              <a:cxn ang="0">
                <a:pos x="38" y="224"/>
              </a:cxn>
              <a:cxn ang="0">
                <a:pos x="21" y="220"/>
              </a:cxn>
              <a:cxn ang="0">
                <a:pos x="9" y="216"/>
              </a:cxn>
              <a:cxn ang="0">
                <a:pos x="4" y="213"/>
              </a:cxn>
              <a:cxn ang="0">
                <a:pos x="2" y="211"/>
              </a:cxn>
              <a:cxn ang="0">
                <a:pos x="1" y="208"/>
              </a:cxn>
              <a:cxn ang="0">
                <a:pos x="0" y="205"/>
              </a:cxn>
              <a:cxn ang="0">
                <a:pos x="0" y="199"/>
              </a:cxn>
              <a:cxn ang="0">
                <a:pos x="0" y="194"/>
              </a:cxn>
              <a:cxn ang="0">
                <a:pos x="1" y="190"/>
              </a:cxn>
              <a:cxn ang="0">
                <a:pos x="3" y="188"/>
              </a:cxn>
              <a:cxn ang="0">
                <a:pos x="5" y="187"/>
              </a:cxn>
              <a:cxn ang="0">
                <a:pos x="10" y="190"/>
              </a:cxn>
              <a:cxn ang="0">
                <a:pos x="20" y="194"/>
              </a:cxn>
              <a:cxn ang="0">
                <a:pos x="35" y="199"/>
              </a:cxn>
              <a:cxn ang="0">
                <a:pos x="56" y="201"/>
              </a:cxn>
              <a:cxn ang="0">
                <a:pos x="78" y="198"/>
              </a:cxn>
              <a:cxn ang="0">
                <a:pos x="94" y="190"/>
              </a:cxn>
              <a:cxn ang="0">
                <a:pos x="105" y="175"/>
              </a:cxn>
              <a:cxn ang="0">
                <a:pos x="109" y="154"/>
              </a:cxn>
              <a:cxn ang="0">
                <a:pos x="106" y="135"/>
              </a:cxn>
              <a:cxn ang="0">
                <a:pos x="95" y="121"/>
              </a:cxn>
              <a:cxn ang="0">
                <a:pos x="78" y="113"/>
              </a:cxn>
              <a:cxn ang="0">
                <a:pos x="52" y="111"/>
              </a:cxn>
              <a:cxn ang="0">
                <a:pos x="34" y="112"/>
              </a:cxn>
              <a:cxn ang="0">
                <a:pos x="20" y="113"/>
              </a:cxn>
              <a:cxn ang="0">
                <a:pos x="13" y="110"/>
              </a:cxn>
              <a:cxn ang="0">
                <a:pos x="11" y="102"/>
              </a:cxn>
              <a:cxn ang="0">
                <a:pos x="11" y="11"/>
              </a:cxn>
              <a:cxn ang="0">
                <a:pos x="14" y="3"/>
              </a:cxn>
              <a:cxn ang="0">
                <a:pos x="22" y="0"/>
              </a:cxn>
              <a:cxn ang="0">
                <a:pos x="120" y="0"/>
              </a:cxn>
              <a:cxn ang="0">
                <a:pos x="123" y="1"/>
              </a:cxn>
              <a:cxn ang="0">
                <a:pos x="125" y="3"/>
              </a:cxn>
              <a:cxn ang="0">
                <a:pos x="126" y="7"/>
              </a:cxn>
              <a:cxn ang="0">
                <a:pos x="126" y="13"/>
              </a:cxn>
              <a:cxn ang="0">
                <a:pos x="125" y="23"/>
              </a:cxn>
              <a:cxn ang="0">
                <a:pos x="120" y="26"/>
              </a:cxn>
              <a:cxn ang="0">
                <a:pos x="37" y="26"/>
              </a:cxn>
              <a:cxn ang="0">
                <a:pos x="37" y="88"/>
              </a:cxn>
              <a:cxn ang="0">
                <a:pos x="49" y="87"/>
              </a:cxn>
              <a:cxn ang="0">
                <a:pos x="64" y="87"/>
              </a:cxn>
              <a:cxn ang="0">
                <a:pos x="97" y="92"/>
              </a:cxn>
              <a:cxn ang="0">
                <a:pos x="121" y="104"/>
              </a:cxn>
              <a:cxn ang="0">
                <a:pos x="135" y="125"/>
              </a:cxn>
              <a:cxn ang="0">
                <a:pos x="140" y="151"/>
              </a:cxn>
            </a:cxnLst>
            <a:rect l="0" t="0" r="r" b="b"/>
            <a:pathLst>
              <a:path w="140" h="225">
                <a:moveTo>
                  <a:pt x="140" y="151"/>
                </a:moveTo>
                <a:cubicBezTo>
                  <a:pt x="140" y="163"/>
                  <a:pt x="138" y="173"/>
                  <a:pt x="134" y="183"/>
                </a:cubicBezTo>
                <a:cubicBezTo>
                  <a:pt x="130" y="192"/>
                  <a:pt x="125" y="200"/>
                  <a:pt x="117" y="206"/>
                </a:cubicBezTo>
                <a:cubicBezTo>
                  <a:pt x="110" y="212"/>
                  <a:pt x="101" y="217"/>
                  <a:pt x="91" y="221"/>
                </a:cubicBezTo>
                <a:cubicBezTo>
                  <a:pt x="81" y="224"/>
                  <a:pt x="70" y="225"/>
                  <a:pt x="57" y="225"/>
                </a:cubicBezTo>
                <a:cubicBezTo>
                  <a:pt x="50" y="225"/>
                  <a:pt x="44" y="225"/>
                  <a:pt x="38" y="224"/>
                </a:cubicBezTo>
                <a:cubicBezTo>
                  <a:pt x="32" y="223"/>
                  <a:pt x="26" y="222"/>
                  <a:pt x="21" y="220"/>
                </a:cubicBezTo>
                <a:cubicBezTo>
                  <a:pt x="17" y="219"/>
                  <a:pt x="13" y="218"/>
                  <a:pt x="9" y="216"/>
                </a:cubicBezTo>
                <a:cubicBezTo>
                  <a:pt x="6" y="215"/>
                  <a:pt x="4" y="214"/>
                  <a:pt x="4" y="213"/>
                </a:cubicBezTo>
                <a:cubicBezTo>
                  <a:pt x="3" y="212"/>
                  <a:pt x="2" y="211"/>
                  <a:pt x="2" y="211"/>
                </a:cubicBezTo>
                <a:cubicBezTo>
                  <a:pt x="1" y="210"/>
                  <a:pt x="1" y="209"/>
                  <a:pt x="1" y="208"/>
                </a:cubicBezTo>
                <a:cubicBezTo>
                  <a:pt x="1" y="207"/>
                  <a:pt x="0" y="206"/>
                  <a:pt x="0" y="205"/>
                </a:cubicBezTo>
                <a:cubicBezTo>
                  <a:pt x="0" y="203"/>
                  <a:pt x="0" y="201"/>
                  <a:pt x="0" y="199"/>
                </a:cubicBezTo>
                <a:cubicBezTo>
                  <a:pt x="0" y="197"/>
                  <a:pt x="0" y="196"/>
                  <a:pt x="0" y="194"/>
                </a:cubicBezTo>
                <a:cubicBezTo>
                  <a:pt x="0" y="192"/>
                  <a:pt x="1" y="191"/>
                  <a:pt x="1" y="190"/>
                </a:cubicBezTo>
                <a:cubicBezTo>
                  <a:pt x="2" y="189"/>
                  <a:pt x="2" y="189"/>
                  <a:pt x="3" y="188"/>
                </a:cubicBezTo>
                <a:cubicBezTo>
                  <a:pt x="4" y="188"/>
                  <a:pt x="4" y="187"/>
                  <a:pt x="5" y="187"/>
                </a:cubicBezTo>
                <a:cubicBezTo>
                  <a:pt x="6" y="187"/>
                  <a:pt x="8" y="188"/>
                  <a:pt x="10" y="190"/>
                </a:cubicBezTo>
                <a:cubicBezTo>
                  <a:pt x="13" y="191"/>
                  <a:pt x="16" y="193"/>
                  <a:pt x="20" y="194"/>
                </a:cubicBezTo>
                <a:cubicBezTo>
                  <a:pt x="24" y="196"/>
                  <a:pt x="29" y="197"/>
                  <a:pt x="35" y="199"/>
                </a:cubicBezTo>
                <a:cubicBezTo>
                  <a:pt x="41" y="200"/>
                  <a:pt x="48" y="201"/>
                  <a:pt x="56" y="201"/>
                </a:cubicBezTo>
                <a:cubicBezTo>
                  <a:pt x="64" y="201"/>
                  <a:pt x="71" y="200"/>
                  <a:pt x="78" y="198"/>
                </a:cubicBezTo>
                <a:cubicBezTo>
                  <a:pt x="84" y="197"/>
                  <a:pt x="90" y="194"/>
                  <a:pt x="94" y="190"/>
                </a:cubicBezTo>
                <a:cubicBezTo>
                  <a:pt x="99" y="186"/>
                  <a:pt x="102" y="181"/>
                  <a:pt x="105" y="175"/>
                </a:cubicBezTo>
                <a:cubicBezTo>
                  <a:pt x="108" y="169"/>
                  <a:pt x="109" y="162"/>
                  <a:pt x="109" y="154"/>
                </a:cubicBezTo>
                <a:cubicBezTo>
                  <a:pt x="109" y="147"/>
                  <a:pt x="108" y="140"/>
                  <a:pt x="106" y="135"/>
                </a:cubicBezTo>
                <a:cubicBezTo>
                  <a:pt x="103" y="129"/>
                  <a:pt x="100" y="125"/>
                  <a:pt x="95" y="121"/>
                </a:cubicBezTo>
                <a:cubicBezTo>
                  <a:pt x="91" y="118"/>
                  <a:pt x="85" y="115"/>
                  <a:pt x="78" y="113"/>
                </a:cubicBezTo>
                <a:cubicBezTo>
                  <a:pt x="71" y="111"/>
                  <a:pt x="62" y="111"/>
                  <a:pt x="52" y="111"/>
                </a:cubicBezTo>
                <a:cubicBezTo>
                  <a:pt x="45" y="111"/>
                  <a:pt x="39" y="111"/>
                  <a:pt x="34" y="112"/>
                </a:cubicBezTo>
                <a:cubicBezTo>
                  <a:pt x="29" y="112"/>
                  <a:pt x="25" y="113"/>
                  <a:pt x="20" y="113"/>
                </a:cubicBezTo>
                <a:cubicBezTo>
                  <a:pt x="17" y="113"/>
                  <a:pt x="15" y="112"/>
                  <a:pt x="13" y="110"/>
                </a:cubicBezTo>
                <a:cubicBezTo>
                  <a:pt x="12" y="109"/>
                  <a:pt x="11" y="106"/>
                  <a:pt x="11" y="102"/>
                </a:cubicBezTo>
                <a:lnTo>
                  <a:pt x="11" y="11"/>
                </a:lnTo>
                <a:cubicBezTo>
                  <a:pt x="11" y="8"/>
                  <a:pt x="12" y="5"/>
                  <a:pt x="14" y="3"/>
                </a:cubicBezTo>
                <a:cubicBezTo>
                  <a:pt x="16" y="1"/>
                  <a:pt x="18" y="0"/>
                  <a:pt x="22" y="0"/>
                </a:cubicBezTo>
                <a:lnTo>
                  <a:pt x="120" y="0"/>
                </a:lnTo>
                <a:cubicBezTo>
                  <a:pt x="121" y="0"/>
                  <a:pt x="122" y="0"/>
                  <a:pt x="123" y="1"/>
                </a:cubicBezTo>
                <a:cubicBezTo>
                  <a:pt x="123" y="2"/>
                  <a:pt x="124" y="2"/>
                  <a:pt x="125" y="3"/>
                </a:cubicBezTo>
                <a:cubicBezTo>
                  <a:pt x="125" y="4"/>
                  <a:pt x="126" y="6"/>
                  <a:pt x="126" y="7"/>
                </a:cubicBezTo>
                <a:cubicBezTo>
                  <a:pt x="126" y="9"/>
                  <a:pt x="126" y="11"/>
                  <a:pt x="126" y="13"/>
                </a:cubicBezTo>
                <a:cubicBezTo>
                  <a:pt x="126" y="17"/>
                  <a:pt x="126" y="20"/>
                  <a:pt x="125" y="23"/>
                </a:cubicBezTo>
                <a:cubicBezTo>
                  <a:pt x="124" y="25"/>
                  <a:pt x="122" y="26"/>
                  <a:pt x="120" y="26"/>
                </a:cubicBezTo>
                <a:lnTo>
                  <a:pt x="37" y="26"/>
                </a:lnTo>
                <a:lnTo>
                  <a:pt x="37" y="88"/>
                </a:lnTo>
                <a:cubicBezTo>
                  <a:pt x="41" y="88"/>
                  <a:pt x="45" y="87"/>
                  <a:pt x="49" y="87"/>
                </a:cubicBezTo>
                <a:cubicBezTo>
                  <a:pt x="54" y="87"/>
                  <a:pt x="58" y="87"/>
                  <a:pt x="64" y="87"/>
                </a:cubicBezTo>
                <a:cubicBezTo>
                  <a:pt x="77" y="87"/>
                  <a:pt x="88" y="89"/>
                  <a:pt x="97" y="92"/>
                </a:cubicBezTo>
                <a:cubicBezTo>
                  <a:pt x="107" y="95"/>
                  <a:pt x="115" y="99"/>
                  <a:pt x="121" y="104"/>
                </a:cubicBezTo>
                <a:cubicBezTo>
                  <a:pt x="127" y="110"/>
                  <a:pt x="132" y="117"/>
                  <a:pt x="135" y="125"/>
                </a:cubicBezTo>
                <a:cubicBezTo>
                  <a:pt x="139" y="133"/>
                  <a:pt x="140" y="141"/>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7" name="Freeform 25"/>
          <p:cNvSpPr>
            <a:spLocks/>
          </p:cNvSpPr>
          <p:nvPr/>
        </p:nvSpPr>
        <p:spPr bwMode="auto">
          <a:xfrm>
            <a:off x="857250" y="2076450"/>
            <a:ext cx="46038" cy="73025"/>
          </a:xfrm>
          <a:custGeom>
            <a:avLst/>
            <a:gdLst/>
            <a:ahLst/>
            <a:cxnLst>
              <a:cxn ang="0">
                <a:pos x="133" y="189"/>
              </a:cxn>
              <a:cxn ang="0">
                <a:pos x="94" y="224"/>
              </a:cxn>
              <a:cxn ang="0">
                <a:pos x="40" y="227"/>
              </a:cxn>
              <a:cxn ang="0">
                <a:pos x="10" y="217"/>
              </a:cxn>
              <a:cxn ang="0">
                <a:pos x="2" y="211"/>
              </a:cxn>
              <a:cxn ang="0">
                <a:pos x="0" y="204"/>
              </a:cxn>
              <a:cxn ang="0">
                <a:pos x="1" y="189"/>
              </a:cxn>
              <a:cxn ang="0">
                <a:pos x="10" y="190"/>
              </a:cxn>
              <a:cxn ang="0">
                <a:pos x="39" y="201"/>
              </a:cxn>
              <a:cxn ang="0">
                <a:pos x="80" y="201"/>
              </a:cxn>
              <a:cxn ang="0">
                <a:pos x="103" y="180"/>
              </a:cxn>
              <a:cxn ang="0">
                <a:pos x="102" y="148"/>
              </a:cxn>
              <a:cxn ang="0">
                <a:pos x="74" y="126"/>
              </a:cxn>
              <a:cxn ang="0">
                <a:pos x="29" y="123"/>
              </a:cxn>
              <a:cxn ang="0">
                <a:pos x="24" y="121"/>
              </a:cxn>
              <a:cxn ang="0">
                <a:pos x="22" y="111"/>
              </a:cxn>
              <a:cxn ang="0">
                <a:pos x="24" y="102"/>
              </a:cxn>
              <a:cxn ang="0">
                <a:pos x="29" y="100"/>
              </a:cxn>
              <a:cxn ang="0">
                <a:pos x="69" y="97"/>
              </a:cxn>
              <a:cxn ang="0">
                <a:pos x="94" y="75"/>
              </a:cxn>
              <a:cxn ang="0">
                <a:pos x="95" y="45"/>
              </a:cxn>
              <a:cxn ang="0">
                <a:pos x="77" y="27"/>
              </a:cxn>
              <a:cxn ang="0">
                <a:pos x="42" y="27"/>
              </a:cxn>
              <a:cxn ang="0">
                <a:pos x="17" y="40"/>
              </a:cxn>
              <a:cxn ang="0">
                <a:pos x="8" y="43"/>
              </a:cxn>
              <a:cxn ang="0">
                <a:pos x="6" y="38"/>
              </a:cxn>
              <a:cxn ang="0">
                <a:pos x="6" y="27"/>
              </a:cxn>
              <a:cxn ang="0">
                <a:pos x="8" y="21"/>
              </a:cxn>
              <a:cxn ang="0">
                <a:pos x="17" y="13"/>
              </a:cxn>
              <a:cxn ang="0">
                <a:pos x="46" y="2"/>
              </a:cxn>
              <a:cxn ang="0">
                <a:pos x="93" y="4"/>
              </a:cxn>
              <a:cxn ang="0">
                <a:pos x="125" y="32"/>
              </a:cxn>
              <a:cxn ang="0">
                <a:pos x="126" y="74"/>
              </a:cxn>
              <a:cxn ang="0">
                <a:pos x="105" y="102"/>
              </a:cxn>
              <a:cxn ang="0">
                <a:pos x="87" y="109"/>
              </a:cxn>
              <a:cxn ang="0">
                <a:pos x="124" y="126"/>
              </a:cxn>
              <a:cxn ang="0">
                <a:pos x="139" y="162"/>
              </a:cxn>
            </a:cxnLst>
            <a:rect l="0" t="0" r="r" b="b"/>
            <a:pathLst>
              <a:path w="139" h="229">
                <a:moveTo>
                  <a:pt x="139" y="162"/>
                </a:moveTo>
                <a:cubicBezTo>
                  <a:pt x="139" y="172"/>
                  <a:pt x="137" y="181"/>
                  <a:pt x="133" y="189"/>
                </a:cubicBezTo>
                <a:cubicBezTo>
                  <a:pt x="130" y="198"/>
                  <a:pt x="125" y="205"/>
                  <a:pt x="118" y="210"/>
                </a:cubicBezTo>
                <a:cubicBezTo>
                  <a:pt x="112" y="216"/>
                  <a:pt x="103" y="221"/>
                  <a:pt x="94" y="224"/>
                </a:cubicBezTo>
                <a:cubicBezTo>
                  <a:pt x="84" y="227"/>
                  <a:pt x="73" y="229"/>
                  <a:pt x="61" y="229"/>
                </a:cubicBezTo>
                <a:cubicBezTo>
                  <a:pt x="53" y="229"/>
                  <a:pt x="46" y="228"/>
                  <a:pt x="40" y="227"/>
                </a:cubicBezTo>
                <a:cubicBezTo>
                  <a:pt x="33" y="226"/>
                  <a:pt x="28" y="224"/>
                  <a:pt x="23" y="223"/>
                </a:cubicBezTo>
                <a:cubicBezTo>
                  <a:pt x="18" y="221"/>
                  <a:pt x="13" y="219"/>
                  <a:pt x="10" y="217"/>
                </a:cubicBezTo>
                <a:cubicBezTo>
                  <a:pt x="7" y="216"/>
                  <a:pt x="5" y="214"/>
                  <a:pt x="4" y="213"/>
                </a:cubicBezTo>
                <a:cubicBezTo>
                  <a:pt x="3" y="213"/>
                  <a:pt x="2" y="212"/>
                  <a:pt x="2" y="211"/>
                </a:cubicBezTo>
                <a:cubicBezTo>
                  <a:pt x="1" y="210"/>
                  <a:pt x="1" y="209"/>
                  <a:pt x="1" y="208"/>
                </a:cubicBezTo>
                <a:cubicBezTo>
                  <a:pt x="0" y="207"/>
                  <a:pt x="0" y="206"/>
                  <a:pt x="0" y="204"/>
                </a:cubicBezTo>
                <a:cubicBezTo>
                  <a:pt x="0" y="202"/>
                  <a:pt x="0" y="200"/>
                  <a:pt x="0" y="198"/>
                </a:cubicBezTo>
                <a:cubicBezTo>
                  <a:pt x="0" y="194"/>
                  <a:pt x="0" y="191"/>
                  <a:pt x="1" y="189"/>
                </a:cubicBezTo>
                <a:cubicBezTo>
                  <a:pt x="2" y="188"/>
                  <a:pt x="3" y="187"/>
                  <a:pt x="4" y="187"/>
                </a:cubicBezTo>
                <a:cubicBezTo>
                  <a:pt x="5" y="187"/>
                  <a:pt x="7" y="188"/>
                  <a:pt x="10" y="190"/>
                </a:cubicBezTo>
                <a:cubicBezTo>
                  <a:pt x="13" y="191"/>
                  <a:pt x="17" y="193"/>
                  <a:pt x="22" y="196"/>
                </a:cubicBezTo>
                <a:cubicBezTo>
                  <a:pt x="27" y="198"/>
                  <a:pt x="32" y="200"/>
                  <a:pt x="39" y="201"/>
                </a:cubicBezTo>
                <a:cubicBezTo>
                  <a:pt x="45" y="203"/>
                  <a:pt x="52" y="204"/>
                  <a:pt x="60" y="204"/>
                </a:cubicBezTo>
                <a:cubicBezTo>
                  <a:pt x="67" y="204"/>
                  <a:pt x="74" y="203"/>
                  <a:pt x="80" y="201"/>
                </a:cubicBezTo>
                <a:cubicBezTo>
                  <a:pt x="85" y="199"/>
                  <a:pt x="90" y="197"/>
                  <a:pt x="94" y="193"/>
                </a:cubicBezTo>
                <a:cubicBezTo>
                  <a:pt x="98" y="190"/>
                  <a:pt x="101" y="185"/>
                  <a:pt x="103" y="180"/>
                </a:cubicBezTo>
                <a:cubicBezTo>
                  <a:pt x="105" y="176"/>
                  <a:pt x="106" y="170"/>
                  <a:pt x="106" y="165"/>
                </a:cubicBezTo>
                <a:cubicBezTo>
                  <a:pt x="106" y="158"/>
                  <a:pt x="105" y="153"/>
                  <a:pt x="102" y="148"/>
                </a:cubicBezTo>
                <a:cubicBezTo>
                  <a:pt x="100" y="143"/>
                  <a:pt x="96" y="138"/>
                  <a:pt x="91" y="135"/>
                </a:cubicBezTo>
                <a:cubicBezTo>
                  <a:pt x="87" y="131"/>
                  <a:pt x="81" y="128"/>
                  <a:pt x="74" y="126"/>
                </a:cubicBezTo>
                <a:cubicBezTo>
                  <a:pt x="67" y="124"/>
                  <a:pt x="59" y="123"/>
                  <a:pt x="50" y="123"/>
                </a:cubicBezTo>
                <a:lnTo>
                  <a:pt x="29" y="123"/>
                </a:lnTo>
                <a:cubicBezTo>
                  <a:pt x="28" y="123"/>
                  <a:pt x="27" y="123"/>
                  <a:pt x="26" y="123"/>
                </a:cubicBezTo>
                <a:cubicBezTo>
                  <a:pt x="26" y="122"/>
                  <a:pt x="25" y="122"/>
                  <a:pt x="24" y="121"/>
                </a:cubicBezTo>
                <a:cubicBezTo>
                  <a:pt x="24" y="120"/>
                  <a:pt x="23" y="119"/>
                  <a:pt x="23" y="117"/>
                </a:cubicBezTo>
                <a:cubicBezTo>
                  <a:pt x="22" y="116"/>
                  <a:pt x="22" y="114"/>
                  <a:pt x="22" y="111"/>
                </a:cubicBezTo>
                <a:cubicBezTo>
                  <a:pt x="22" y="109"/>
                  <a:pt x="22" y="107"/>
                  <a:pt x="23" y="106"/>
                </a:cubicBezTo>
                <a:cubicBezTo>
                  <a:pt x="23" y="104"/>
                  <a:pt x="23" y="103"/>
                  <a:pt x="24" y="102"/>
                </a:cubicBezTo>
                <a:cubicBezTo>
                  <a:pt x="25" y="102"/>
                  <a:pt x="25" y="101"/>
                  <a:pt x="26" y="101"/>
                </a:cubicBezTo>
                <a:cubicBezTo>
                  <a:pt x="27" y="100"/>
                  <a:pt x="28" y="100"/>
                  <a:pt x="29" y="100"/>
                </a:cubicBezTo>
                <a:lnTo>
                  <a:pt x="48" y="100"/>
                </a:lnTo>
                <a:cubicBezTo>
                  <a:pt x="56" y="100"/>
                  <a:pt x="63" y="99"/>
                  <a:pt x="69" y="97"/>
                </a:cubicBezTo>
                <a:cubicBezTo>
                  <a:pt x="75" y="95"/>
                  <a:pt x="80" y="92"/>
                  <a:pt x="84" y="89"/>
                </a:cubicBezTo>
                <a:cubicBezTo>
                  <a:pt x="88" y="85"/>
                  <a:pt x="91" y="81"/>
                  <a:pt x="94" y="75"/>
                </a:cubicBezTo>
                <a:cubicBezTo>
                  <a:pt x="96" y="70"/>
                  <a:pt x="97" y="65"/>
                  <a:pt x="97" y="58"/>
                </a:cubicBezTo>
                <a:cubicBezTo>
                  <a:pt x="97" y="54"/>
                  <a:pt x="96" y="49"/>
                  <a:pt x="95" y="45"/>
                </a:cubicBezTo>
                <a:cubicBezTo>
                  <a:pt x="93" y="41"/>
                  <a:pt x="91" y="37"/>
                  <a:pt x="88" y="34"/>
                </a:cubicBezTo>
                <a:cubicBezTo>
                  <a:pt x="85" y="31"/>
                  <a:pt x="81" y="29"/>
                  <a:pt x="77" y="27"/>
                </a:cubicBezTo>
                <a:cubicBezTo>
                  <a:pt x="72" y="25"/>
                  <a:pt x="67" y="24"/>
                  <a:pt x="61" y="24"/>
                </a:cubicBezTo>
                <a:cubicBezTo>
                  <a:pt x="54" y="24"/>
                  <a:pt x="48" y="25"/>
                  <a:pt x="42" y="27"/>
                </a:cubicBezTo>
                <a:cubicBezTo>
                  <a:pt x="37" y="29"/>
                  <a:pt x="32" y="32"/>
                  <a:pt x="27" y="34"/>
                </a:cubicBezTo>
                <a:cubicBezTo>
                  <a:pt x="23" y="36"/>
                  <a:pt x="19" y="38"/>
                  <a:pt x="17" y="40"/>
                </a:cubicBezTo>
                <a:cubicBezTo>
                  <a:pt x="14" y="42"/>
                  <a:pt x="12" y="43"/>
                  <a:pt x="11" y="43"/>
                </a:cubicBezTo>
                <a:cubicBezTo>
                  <a:pt x="10" y="43"/>
                  <a:pt x="9" y="43"/>
                  <a:pt x="8" y="43"/>
                </a:cubicBezTo>
                <a:cubicBezTo>
                  <a:pt x="8" y="43"/>
                  <a:pt x="7" y="42"/>
                  <a:pt x="7" y="41"/>
                </a:cubicBezTo>
                <a:cubicBezTo>
                  <a:pt x="6" y="40"/>
                  <a:pt x="6" y="39"/>
                  <a:pt x="6" y="38"/>
                </a:cubicBezTo>
                <a:cubicBezTo>
                  <a:pt x="6" y="36"/>
                  <a:pt x="6" y="34"/>
                  <a:pt x="6" y="31"/>
                </a:cubicBezTo>
                <a:cubicBezTo>
                  <a:pt x="6" y="30"/>
                  <a:pt x="6" y="28"/>
                  <a:pt x="6" y="27"/>
                </a:cubicBezTo>
                <a:cubicBezTo>
                  <a:pt x="6" y="26"/>
                  <a:pt x="6" y="24"/>
                  <a:pt x="7" y="23"/>
                </a:cubicBezTo>
                <a:cubicBezTo>
                  <a:pt x="7" y="23"/>
                  <a:pt x="7" y="22"/>
                  <a:pt x="8" y="21"/>
                </a:cubicBezTo>
                <a:cubicBezTo>
                  <a:pt x="8" y="20"/>
                  <a:pt x="9" y="19"/>
                  <a:pt x="10" y="18"/>
                </a:cubicBezTo>
                <a:cubicBezTo>
                  <a:pt x="11" y="17"/>
                  <a:pt x="13" y="15"/>
                  <a:pt x="17" y="13"/>
                </a:cubicBezTo>
                <a:cubicBezTo>
                  <a:pt x="20" y="11"/>
                  <a:pt x="24" y="9"/>
                  <a:pt x="29" y="7"/>
                </a:cubicBezTo>
                <a:cubicBezTo>
                  <a:pt x="34" y="5"/>
                  <a:pt x="39" y="4"/>
                  <a:pt x="46" y="2"/>
                </a:cubicBezTo>
                <a:cubicBezTo>
                  <a:pt x="52" y="1"/>
                  <a:pt x="59" y="0"/>
                  <a:pt x="66" y="0"/>
                </a:cubicBezTo>
                <a:cubicBezTo>
                  <a:pt x="77" y="0"/>
                  <a:pt x="86" y="1"/>
                  <a:pt x="93" y="4"/>
                </a:cubicBezTo>
                <a:cubicBezTo>
                  <a:pt x="101" y="7"/>
                  <a:pt x="108" y="10"/>
                  <a:pt x="113" y="15"/>
                </a:cubicBezTo>
                <a:cubicBezTo>
                  <a:pt x="118" y="20"/>
                  <a:pt x="122" y="26"/>
                  <a:pt x="125" y="32"/>
                </a:cubicBezTo>
                <a:cubicBezTo>
                  <a:pt x="127" y="39"/>
                  <a:pt x="128" y="47"/>
                  <a:pt x="128" y="55"/>
                </a:cubicBezTo>
                <a:cubicBezTo>
                  <a:pt x="128" y="62"/>
                  <a:pt x="128" y="68"/>
                  <a:pt x="126" y="74"/>
                </a:cubicBezTo>
                <a:cubicBezTo>
                  <a:pt x="124" y="80"/>
                  <a:pt x="121" y="85"/>
                  <a:pt x="118" y="90"/>
                </a:cubicBezTo>
                <a:cubicBezTo>
                  <a:pt x="114" y="95"/>
                  <a:pt x="110" y="99"/>
                  <a:pt x="105" y="102"/>
                </a:cubicBezTo>
                <a:cubicBezTo>
                  <a:pt x="99" y="105"/>
                  <a:pt x="94" y="107"/>
                  <a:pt x="87" y="109"/>
                </a:cubicBezTo>
                <a:lnTo>
                  <a:pt x="87" y="109"/>
                </a:lnTo>
                <a:cubicBezTo>
                  <a:pt x="94" y="110"/>
                  <a:pt x="101" y="112"/>
                  <a:pt x="108" y="115"/>
                </a:cubicBezTo>
                <a:cubicBezTo>
                  <a:pt x="114" y="118"/>
                  <a:pt x="120" y="122"/>
                  <a:pt x="124" y="126"/>
                </a:cubicBezTo>
                <a:cubicBezTo>
                  <a:pt x="129" y="131"/>
                  <a:pt x="132" y="136"/>
                  <a:pt x="135" y="142"/>
                </a:cubicBezTo>
                <a:cubicBezTo>
                  <a:pt x="137"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8" name="Freeform 26"/>
          <p:cNvSpPr>
            <a:spLocks noEditPoints="1"/>
          </p:cNvSpPr>
          <p:nvPr/>
        </p:nvSpPr>
        <p:spPr bwMode="auto">
          <a:xfrm>
            <a:off x="912813" y="2076450"/>
            <a:ext cx="50800" cy="73025"/>
          </a:xfrm>
          <a:custGeom>
            <a:avLst/>
            <a:gdLst/>
            <a:ahLst/>
            <a:cxnLst>
              <a:cxn ang="0">
                <a:pos x="154" y="114"/>
              </a:cxn>
              <a:cxn ang="0">
                <a:pos x="150" y="160"/>
              </a:cxn>
              <a:cxn ang="0">
                <a:pos x="136" y="197"/>
              </a:cxn>
              <a:cxn ang="0">
                <a:pos x="112" y="220"/>
              </a:cxn>
              <a:cxn ang="0">
                <a:pos x="75" y="229"/>
              </a:cxn>
              <a:cxn ang="0">
                <a:pos x="39" y="221"/>
              </a:cxn>
              <a:cxn ang="0">
                <a:pos x="16" y="199"/>
              </a:cxn>
              <a:cxn ang="0">
                <a:pos x="4" y="163"/>
              </a:cxn>
              <a:cxn ang="0">
                <a:pos x="0" y="115"/>
              </a:cxn>
              <a:cxn ang="0">
                <a:pos x="4" y="68"/>
              </a:cxn>
              <a:cxn ang="0">
                <a:pos x="18" y="32"/>
              </a:cxn>
              <a:cxn ang="0">
                <a:pos x="42" y="8"/>
              </a:cxn>
              <a:cxn ang="0">
                <a:pos x="79" y="0"/>
              </a:cxn>
              <a:cxn ang="0">
                <a:pos x="114" y="8"/>
              </a:cxn>
              <a:cxn ang="0">
                <a:pos x="138" y="29"/>
              </a:cxn>
              <a:cxn ang="0">
                <a:pos x="150" y="65"/>
              </a:cxn>
              <a:cxn ang="0">
                <a:pos x="154" y="114"/>
              </a:cxn>
              <a:cxn ang="0">
                <a:pos x="123" y="116"/>
              </a:cxn>
              <a:cxn ang="0">
                <a:pos x="122" y="86"/>
              </a:cxn>
              <a:cxn ang="0">
                <a:pos x="119" y="63"/>
              </a:cxn>
              <a:cxn ang="0">
                <a:pos x="113" y="45"/>
              </a:cxn>
              <a:cxn ang="0">
                <a:pos x="104" y="33"/>
              </a:cxn>
              <a:cxn ang="0">
                <a:pos x="92" y="26"/>
              </a:cxn>
              <a:cxn ang="0">
                <a:pos x="77" y="24"/>
              </a:cxn>
              <a:cxn ang="0">
                <a:pos x="54" y="31"/>
              </a:cxn>
              <a:cxn ang="0">
                <a:pos x="39" y="50"/>
              </a:cxn>
              <a:cxn ang="0">
                <a:pos x="32" y="78"/>
              </a:cxn>
              <a:cxn ang="0">
                <a:pos x="30" y="113"/>
              </a:cxn>
              <a:cxn ang="0">
                <a:pos x="33" y="155"/>
              </a:cxn>
              <a:cxn ang="0">
                <a:pos x="41" y="183"/>
              </a:cxn>
              <a:cxn ang="0">
                <a:pos x="55" y="199"/>
              </a:cxn>
              <a:cxn ang="0">
                <a:pos x="76" y="204"/>
              </a:cxn>
              <a:cxn ang="0">
                <a:pos x="93" y="201"/>
              </a:cxn>
              <a:cxn ang="0">
                <a:pos x="106" y="192"/>
              </a:cxn>
              <a:cxn ang="0">
                <a:pos x="114" y="179"/>
              </a:cxn>
              <a:cxn ang="0">
                <a:pos x="120" y="161"/>
              </a:cxn>
              <a:cxn ang="0">
                <a:pos x="123" y="140"/>
              </a:cxn>
              <a:cxn ang="0">
                <a:pos x="123" y="116"/>
              </a:cxn>
            </a:cxnLst>
            <a:rect l="0" t="0" r="r" b="b"/>
            <a:pathLst>
              <a:path w="154" h="229">
                <a:moveTo>
                  <a:pt x="154" y="114"/>
                </a:moveTo>
                <a:cubicBezTo>
                  <a:pt x="154" y="131"/>
                  <a:pt x="152" y="146"/>
                  <a:pt x="150" y="160"/>
                </a:cubicBezTo>
                <a:cubicBezTo>
                  <a:pt x="147" y="175"/>
                  <a:pt x="142" y="187"/>
                  <a:pt x="136" y="197"/>
                </a:cubicBezTo>
                <a:cubicBezTo>
                  <a:pt x="130" y="207"/>
                  <a:pt x="122" y="215"/>
                  <a:pt x="112" y="220"/>
                </a:cubicBezTo>
                <a:cubicBezTo>
                  <a:pt x="102" y="226"/>
                  <a:pt x="89" y="229"/>
                  <a:pt x="75" y="229"/>
                </a:cubicBezTo>
                <a:cubicBezTo>
                  <a:pt x="61" y="229"/>
                  <a:pt x="49" y="226"/>
                  <a:pt x="39" y="221"/>
                </a:cubicBezTo>
                <a:cubicBezTo>
                  <a:pt x="30" y="216"/>
                  <a:pt x="22" y="209"/>
                  <a:pt x="16" y="199"/>
                </a:cubicBezTo>
                <a:cubicBezTo>
                  <a:pt x="10" y="190"/>
                  <a:pt x="6" y="178"/>
                  <a:pt x="4" y="163"/>
                </a:cubicBezTo>
                <a:cubicBezTo>
                  <a:pt x="1" y="149"/>
                  <a:pt x="0" y="133"/>
                  <a:pt x="0" y="115"/>
                </a:cubicBezTo>
                <a:cubicBezTo>
                  <a:pt x="0" y="98"/>
                  <a:pt x="1" y="82"/>
                  <a:pt x="4" y="68"/>
                </a:cubicBezTo>
                <a:cubicBezTo>
                  <a:pt x="7" y="54"/>
                  <a:pt x="11" y="42"/>
                  <a:pt x="18" y="32"/>
                </a:cubicBezTo>
                <a:cubicBezTo>
                  <a:pt x="24" y="22"/>
                  <a:pt x="32" y="14"/>
                  <a:pt x="42" y="8"/>
                </a:cubicBezTo>
                <a:cubicBezTo>
                  <a:pt x="52" y="3"/>
                  <a:pt x="64" y="0"/>
                  <a:pt x="79" y="0"/>
                </a:cubicBezTo>
                <a:cubicBezTo>
                  <a:pt x="93" y="0"/>
                  <a:pt x="105" y="3"/>
                  <a:pt x="114" y="8"/>
                </a:cubicBezTo>
                <a:cubicBezTo>
                  <a:pt x="124" y="13"/>
                  <a:pt x="132" y="20"/>
                  <a:pt x="138" y="29"/>
                </a:cubicBezTo>
                <a:cubicBezTo>
                  <a:pt x="143" y="39"/>
                  <a:pt x="147" y="51"/>
                  <a:pt x="150" y="65"/>
                </a:cubicBezTo>
                <a:cubicBezTo>
                  <a:pt x="152" y="79"/>
                  <a:pt x="154" y="96"/>
                  <a:pt x="154" y="114"/>
                </a:cubicBezTo>
                <a:close/>
                <a:moveTo>
                  <a:pt x="123" y="116"/>
                </a:moveTo>
                <a:cubicBezTo>
                  <a:pt x="123" y="105"/>
                  <a:pt x="123" y="95"/>
                  <a:pt x="122" y="86"/>
                </a:cubicBezTo>
                <a:cubicBezTo>
                  <a:pt x="121" y="77"/>
                  <a:pt x="120" y="69"/>
                  <a:pt x="119" y="63"/>
                </a:cubicBezTo>
                <a:cubicBezTo>
                  <a:pt x="117" y="56"/>
                  <a:pt x="115" y="50"/>
                  <a:pt x="113" y="45"/>
                </a:cubicBezTo>
                <a:cubicBezTo>
                  <a:pt x="110" y="40"/>
                  <a:pt x="107" y="36"/>
                  <a:pt x="104" y="33"/>
                </a:cubicBezTo>
                <a:cubicBezTo>
                  <a:pt x="100" y="30"/>
                  <a:pt x="97" y="28"/>
                  <a:pt x="92" y="26"/>
                </a:cubicBezTo>
                <a:cubicBezTo>
                  <a:pt x="88" y="25"/>
                  <a:pt x="83" y="24"/>
                  <a:pt x="77" y="24"/>
                </a:cubicBezTo>
                <a:cubicBezTo>
                  <a:pt x="68" y="24"/>
                  <a:pt x="60" y="27"/>
                  <a:pt x="54" y="31"/>
                </a:cubicBezTo>
                <a:cubicBezTo>
                  <a:pt x="48" y="36"/>
                  <a:pt x="43" y="42"/>
                  <a:pt x="39" y="50"/>
                </a:cubicBezTo>
                <a:cubicBezTo>
                  <a:pt x="36" y="58"/>
                  <a:pt x="33" y="67"/>
                  <a:pt x="32" y="78"/>
                </a:cubicBezTo>
                <a:cubicBezTo>
                  <a:pt x="31" y="89"/>
                  <a:pt x="30" y="100"/>
                  <a:pt x="30" y="113"/>
                </a:cubicBezTo>
                <a:cubicBezTo>
                  <a:pt x="30" y="129"/>
                  <a:pt x="31" y="143"/>
                  <a:pt x="33" y="155"/>
                </a:cubicBezTo>
                <a:cubicBezTo>
                  <a:pt x="35" y="167"/>
                  <a:pt x="37" y="176"/>
                  <a:pt x="41" y="183"/>
                </a:cubicBezTo>
                <a:cubicBezTo>
                  <a:pt x="45" y="191"/>
                  <a:pt x="49" y="196"/>
                  <a:pt x="55" y="199"/>
                </a:cubicBezTo>
                <a:cubicBezTo>
                  <a:pt x="61" y="203"/>
                  <a:pt x="68" y="204"/>
                  <a:pt x="76" y="204"/>
                </a:cubicBezTo>
                <a:cubicBezTo>
                  <a:pt x="83" y="204"/>
                  <a:pt x="88" y="203"/>
                  <a:pt x="93" y="201"/>
                </a:cubicBezTo>
                <a:cubicBezTo>
                  <a:pt x="98" y="199"/>
                  <a:pt x="102" y="196"/>
                  <a:pt x="106" y="192"/>
                </a:cubicBezTo>
                <a:cubicBezTo>
                  <a:pt x="109" y="189"/>
                  <a:pt x="112" y="184"/>
                  <a:pt x="114" y="179"/>
                </a:cubicBezTo>
                <a:cubicBezTo>
                  <a:pt x="117" y="173"/>
                  <a:pt x="118" y="167"/>
                  <a:pt x="120" y="161"/>
                </a:cubicBezTo>
                <a:cubicBezTo>
                  <a:pt x="121" y="154"/>
                  <a:pt x="122" y="147"/>
                  <a:pt x="123" y="140"/>
                </a:cubicBezTo>
                <a:cubicBezTo>
                  <a:pt x="123" y="132"/>
                  <a:pt x="123" y="124"/>
                  <a:pt x="123"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099" name="Freeform 27"/>
          <p:cNvSpPr>
            <a:spLocks/>
          </p:cNvSpPr>
          <p:nvPr/>
        </p:nvSpPr>
        <p:spPr bwMode="auto">
          <a:xfrm>
            <a:off x="857250" y="1433513"/>
            <a:ext cx="46038" cy="73025"/>
          </a:xfrm>
          <a:custGeom>
            <a:avLst/>
            <a:gdLst/>
            <a:ahLst/>
            <a:cxnLst>
              <a:cxn ang="0">
                <a:pos x="133" y="189"/>
              </a:cxn>
              <a:cxn ang="0">
                <a:pos x="94" y="224"/>
              </a:cxn>
              <a:cxn ang="0">
                <a:pos x="40" y="227"/>
              </a:cxn>
              <a:cxn ang="0">
                <a:pos x="10" y="217"/>
              </a:cxn>
              <a:cxn ang="0">
                <a:pos x="2" y="211"/>
              </a:cxn>
              <a:cxn ang="0">
                <a:pos x="0" y="204"/>
              </a:cxn>
              <a:cxn ang="0">
                <a:pos x="1" y="189"/>
              </a:cxn>
              <a:cxn ang="0">
                <a:pos x="10" y="189"/>
              </a:cxn>
              <a:cxn ang="0">
                <a:pos x="39" y="201"/>
              </a:cxn>
              <a:cxn ang="0">
                <a:pos x="80" y="201"/>
              </a:cxn>
              <a:cxn ang="0">
                <a:pos x="103" y="180"/>
              </a:cxn>
              <a:cxn ang="0">
                <a:pos x="102" y="147"/>
              </a:cxn>
              <a:cxn ang="0">
                <a:pos x="74" y="126"/>
              </a:cxn>
              <a:cxn ang="0">
                <a:pos x="29" y="123"/>
              </a:cxn>
              <a:cxn ang="0">
                <a:pos x="24" y="120"/>
              </a:cxn>
              <a:cxn ang="0">
                <a:pos x="22" y="111"/>
              </a:cxn>
              <a:cxn ang="0">
                <a:pos x="24" y="102"/>
              </a:cxn>
              <a:cxn ang="0">
                <a:pos x="29" y="100"/>
              </a:cxn>
              <a:cxn ang="0">
                <a:pos x="69" y="97"/>
              </a:cxn>
              <a:cxn ang="0">
                <a:pos x="94" y="75"/>
              </a:cxn>
              <a:cxn ang="0">
                <a:pos x="95" y="45"/>
              </a:cxn>
              <a:cxn ang="0">
                <a:pos x="77" y="27"/>
              </a:cxn>
              <a:cxn ang="0">
                <a:pos x="42" y="27"/>
              </a:cxn>
              <a:cxn ang="0">
                <a:pos x="17" y="40"/>
              </a:cxn>
              <a:cxn ang="0">
                <a:pos x="8" y="43"/>
              </a:cxn>
              <a:cxn ang="0">
                <a:pos x="6" y="37"/>
              </a:cxn>
              <a:cxn ang="0">
                <a:pos x="6" y="27"/>
              </a:cxn>
              <a:cxn ang="0">
                <a:pos x="8" y="21"/>
              </a:cxn>
              <a:cxn ang="0">
                <a:pos x="17" y="13"/>
              </a:cxn>
              <a:cxn ang="0">
                <a:pos x="46" y="2"/>
              </a:cxn>
              <a:cxn ang="0">
                <a:pos x="93" y="4"/>
              </a:cxn>
              <a:cxn ang="0">
                <a:pos x="125" y="32"/>
              </a:cxn>
              <a:cxn ang="0">
                <a:pos x="126" y="74"/>
              </a:cxn>
              <a:cxn ang="0">
                <a:pos x="105" y="102"/>
              </a:cxn>
              <a:cxn ang="0">
                <a:pos x="87" y="109"/>
              </a:cxn>
              <a:cxn ang="0">
                <a:pos x="124" y="126"/>
              </a:cxn>
              <a:cxn ang="0">
                <a:pos x="139" y="162"/>
              </a:cxn>
            </a:cxnLst>
            <a:rect l="0" t="0" r="r" b="b"/>
            <a:pathLst>
              <a:path w="139" h="228">
                <a:moveTo>
                  <a:pt x="139" y="162"/>
                </a:moveTo>
                <a:cubicBezTo>
                  <a:pt x="139" y="172"/>
                  <a:pt x="137" y="181"/>
                  <a:pt x="133" y="189"/>
                </a:cubicBezTo>
                <a:cubicBezTo>
                  <a:pt x="130" y="197"/>
                  <a:pt x="125" y="204"/>
                  <a:pt x="118" y="210"/>
                </a:cubicBezTo>
                <a:cubicBezTo>
                  <a:pt x="112" y="216"/>
                  <a:pt x="103" y="221"/>
                  <a:pt x="94" y="224"/>
                </a:cubicBezTo>
                <a:cubicBezTo>
                  <a:pt x="84" y="227"/>
                  <a:pt x="73" y="228"/>
                  <a:pt x="61" y="228"/>
                </a:cubicBezTo>
                <a:cubicBezTo>
                  <a:pt x="53" y="228"/>
                  <a:pt x="46" y="228"/>
                  <a:pt x="40" y="227"/>
                </a:cubicBezTo>
                <a:cubicBezTo>
                  <a:pt x="33" y="225"/>
                  <a:pt x="28" y="224"/>
                  <a:pt x="23" y="222"/>
                </a:cubicBezTo>
                <a:cubicBezTo>
                  <a:pt x="18" y="221"/>
                  <a:pt x="13" y="219"/>
                  <a:pt x="10" y="217"/>
                </a:cubicBezTo>
                <a:cubicBezTo>
                  <a:pt x="7" y="215"/>
                  <a:pt x="5" y="214"/>
                  <a:pt x="4" y="213"/>
                </a:cubicBezTo>
                <a:cubicBezTo>
                  <a:pt x="3" y="213"/>
                  <a:pt x="2" y="212"/>
                  <a:pt x="2" y="211"/>
                </a:cubicBezTo>
                <a:cubicBezTo>
                  <a:pt x="1" y="210"/>
                  <a:pt x="1" y="209"/>
                  <a:pt x="1" y="208"/>
                </a:cubicBezTo>
                <a:cubicBezTo>
                  <a:pt x="0" y="207"/>
                  <a:pt x="0" y="205"/>
                  <a:pt x="0" y="204"/>
                </a:cubicBezTo>
                <a:cubicBezTo>
                  <a:pt x="0" y="202"/>
                  <a:pt x="0" y="200"/>
                  <a:pt x="0" y="198"/>
                </a:cubicBezTo>
                <a:cubicBezTo>
                  <a:pt x="0" y="194"/>
                  <a:pt x="0" y="191"/>
                  <a:pt x="1" y="189"/>
                </a:cubicBezTo>
                <a:cubicBezTo>
                  <a:pt x="2" y="188"/>
                  <a:pt x="3" y="187"/>
                  <a:pt x="4" y="187"/>
                </a:cubicBezTo>
                <a:cubicBezTo>
                  <a:pt x="5" y="187"/>
                  <a:pt x="7" y="188"/>
                  <a:pt x="10" y="189"/>
                </a:cubicBezTo>
                <a:cubicBezTo>
                  <a:pt x="13" y="191"/>
                  <a:pt x="17" y="193"/>
                  <a:pt x="22" y="195"/>
                </a:cubicBezTo>
                <a:cubicBezTo>
                  <a:pt x="27" y="197"/>
                  <a:pt x="32" y="199"/>
                  <a:pt x="39" y="201"/>
                </a:cubicBezTo>
                <a:cubicBezTo>
                  <a:pt x="45" y="203"/>
                  <a:pt x="52" y="204"/>
                  <a:pt x="60" y="204"/>
                </a:cubicBezTo>
                <a:cubicBezTo>
                  <a:pt x="67" y="204"/>
                  <a:pt x="74" y="203"/>
                  <a:pt x="80" y="201"/>
                </a:cubicBezTo>
                <a:cubicBezTo>
                  <a:pt x="85" y="199"/>
                  <a:pt x="90" y="196"/>
                  <a:pt x="94" y="193"/>
                </a:cubicBezTo>
                <a:cubicBezTo>
                  <a:pt x="98" y="189"/>
                  <a:pt x="101" y="185"/>
                  <a:pt x="103" y="180"/>
                </a:cubicBezTo>
                <a:cubicBezTo>
                  <a:pt x="105" y="175"/>
                  <a:pt x="106" y="170"/>
                  <a:pt x="106" y="164"/>
                </a:cubicBezTo>
                <a:cubicBezTo>
                  <a:pt x="106" y="158"/>
                  <a:pt x="105" y="152"/>
                  <a:pt x="102" y="147"/>
                </a:cubicBezTo>
                <a:cubicBezTo>
                  <a:pt x="100" y="142"/>
                  <a:pt x="96" y="138"/>
                  <a:pt x="91" y="134"/>
                </a:cubicBezTo>
                <a:cubicBezTo>
                  <a:pt x="87" y="131"/>
                  <a:pt x="81" y="128"/>
                  <a:pt x="74" y="126"/>
                </a:cubicBezTo>
                <a:cubicBezTo>
                  <a:pt x="67" y="124"/>
                  <a:pt x="59" y="123"/>
                  <a:pt x="50" y="123"/>
                </a:cubicBezTo>
                <a:lnTo>
                  <a:pt x="29" y="123"/>
                </a:lnTo>
                <a:cubicBezTo>
                  <a:pt x="28" y="123"/>
                  <a:pt x="27" y="123"/>
                  <a:pt x="26" y="122"/>
                </a:cubicBezTo>
                <a:cubicBezTo>
                  <a:pt x="26" y="122"/>
                  <a:pt x="25" y="121"/>
                  <a:pt x="24" y="120"/>
                </a:cubicBezTo>
                <a:cubicBezTo>
                  <a:pt x="24" y="120"/>
                  <a:pt x="23" y="118"/>
                  <a:pt x="23" y="117"/>
                </a:cubicBezTo>
                <a:cubicBezTo>
                  <a:pt x="22" y="115"/>
                  <a:pt x="22" y="113"/>
                  <a:pt x="22" y="111"/>
                </a:cubicBezTo>
                <a:cubicBezTo>
                  <a:pt x="22" y="109"/>
                  <a:pt x="22" y="107"/>
                  <a:pt x="23" y="106"/>
                </a:cubicBezTo>
                <a:cubicBezTo>
                  <a:pt x="23" y="104"/>
                  <a:pt x="23" y="103"/>
                  <a:pt x="24" y="102"/>
                </a:cubicBezTo>
                <a:cubicBezTo>
                  <a:pt x="25" y="101"/>
                  <a:pt x="25" y="101"/>
                  <a:pt x="26" y="100"/>
                </a:cubicBezTo>
                <a:cubicBezTo>
                  <a:pt x="27" y="100"/>
                  <a:pt x="28" y="100"/>
                  <a:pt x="29" y="100"/>
                </a:cubicBezTo>
                <a:lnTo>
                  <a:pt x="48" y="100"/>
                </a:lnTo>
                <a:cubicBezTo>
                  <a:pt x="56" y="100"/>
                  <a:pt x="63" y="99"/>
                  <a:pt x="69" y="97"/>
                </a:cubicBezTo>
                <a:cubicBezTo>
                  <a:pt x="75" y="95"/>
                  <a:pt x="80" y="92"/>
                  <a:pt x="84" y="88"/>
                </a:cubicBezTo>
                <a:cubicBezTo>
                  <a:pt x="88" y="85"/>
                  <a:pt x="91" y="80"/>
                  <a:pt x="94" y="75"/>
                </a:cubicBezTo>
                <a:cubicBezTo>
                  <a:pt x="96" y="70"/>
                  <a:pt x="97" y="64"/>
                  <a:pt x="97" y="58"/>
                </a:cubicBezTo>
                <a:cubicBezTo>
                  <a:pt x="97" y="54"/>
                  <a:pt x="96" y="49"/>
                  <a:pt x="95" y="45"/>
                </a:cubicBezTo>
                <a:cubicBezTo>
                  <a:pt x="93" y="41"/>
                  <a:pt x="91" y="37"/>
                  <a:pt x="88" y="34"/>
                </a:cubicBezTo>
                <a:cubicBezTo>
                  <a:pt x="85" y="31"/>
                  <a:pt x="81" y="29"/>
                  <a:pt x="77" y="27"/>
                </a:cubicBezTo>
                <a:cubicBezTo>
                  <a:pt x="72" y="25"/>
                  <a:pt x="67" y="24"/>
                  <a:pt x="61" y="24"/>
                </a:cubicBezTo>
                <a:cubicBezTo>
                  <a:pt x="54" y="24"/>
                  <a:pt x="48" y="25"/>
                  <a:pt x="42" y="27"/>
                </a:cubicBezTo>
                <a:cubicBezTo>
                  <a:pt x="37" y="29"/>
                  <a:pt x="32" y="31"/>
                  <a:pt x="27" y="34"/>
                </a:cubicBezTo>
                <a:cubicBezTo>
                  <a:pt x="23" y="36"/>
                  <a:pt x="19" y="38"/>
                  <a:pt x="17" y="40"/>
                </a:cubicBezTo>
                <a:cubicBezTo>
                  <a:pt x="14" y="42"/>
                  <a:pt x="12" y="43"/>
                  <a:pt x="11" y="43"/>
                </a:cubicBezTo>
                <a:cubicBezTo>
                  <a:pt x="10" y="43"/>
                  <a:pt x="9" y="43"/>
                  <a:pt x="8" y="43"/>
                </a:cubicBezTo>
                <a:cubicBezTo>
                  <a:pt x="8" y="42"/>
                  <a:pt x="7" y="42"/>
                  <a:pt x="7" y="41"/>
                </a:cubicBezTo>
                <a:cubicBezTo>
                  <a:pt x="6" y="40"/>
                  <a:pt x="6" y="39"/>
                  <a:pt x="6" y="37"/>
                </a:cubicBezTo>
                <a:cubicBezTo>
                  <a:pt x="6" y="36"/>
                  <a:pt x="6" y="34"/>
                  <a:pt x="6" y="31"/>
                </a:cubicBezTo>
                <a:cubicBezTo>
                  <a:pt x="6" y="30"/>
                  <a:pt x="6" y="28"/>
                  <a:pt x="6" y="27"/>
                </a:cubicBezTo>
                <a:cubicBezTo>
                  <a:pt x="6" y="25"/>
                  <a:pt x="6" y="24"/>
                  <a:pt x="7" y="23"/>
                </a:cubicBezTo>
                <a:cubicBezTo>
                  <a:pt x="7" y="22"/>
                  <a:pt x="7" y="21"/>
                  <a:pt x="8" y="21"/>
                </a:cubicBezTo>
                <a:cubicBezTo>
                  <a:pt x="8" y="20"/>
                  <a:pt x="9" y="19"/>
                  <a:pt x="10" y="18"/>
                </a:cubicBezTo>
                <a:cubicBezTo>
                  <a:pt x="11" y="17"/>
                  <a:pt x="13" y="15"/>
                  <a:pt x="17" y="13"/>
                </a:cubicBezTo>
                <a:cubicBezTo>
                  <a:pt x="20" y="11"/>
                  <a:pt x="24" y="9"/>
                  <a:pt x="29" y="7"/>
                </a:cubicBezTo>
                <a:cubicBezTo>
                  <a:pt x="34" y="5"/>
                  <a:pt x="39" y="3"/>
                  <a:pt x="46" y="2"/>
                </a:cubicBezTo>
                <a:cubicBezTo>
                  <a:pt x="52" y="1"/>
                  <a:pt x="59" y="0"/>
                  <a:pt x="66" y="0"/>
                </a:cubicBezTo>
                <a:cubicBezTo>
                  <a:pt x="77" y="0"/>
                  <a:pt x="86" y="1"/>
                  <a:pt x="93" y="4"/>
                </a:cubicBezTo>
                <a:cubicBezTo>
                  <a:pt x="101" y="6"/>
                  <a:pt x="108" y="10"/>
                  <a:pt x="113" y="15"/>
                </a:cubicBezTo>
                <a:cubicBezTo>
                  <a:pt x="118" y="20"/>
                  <a:pt x="122" y="26"/>
                  <a:pt x="125" y="32"/>
                </a:cubicBezTo>
                <a:cubicBezTo>
                  <a:pt x="127" y="39"/>
                  <a:pt x="128" y="46"/>
                  <a:pt x="128" y="54"/>
                </a:cubicBezTo>
                <a:cubicBezTo>
                  <a:pt x="128" y="61"/>
                  <a:pt x="128" y="68"/>
                  <a:pt x="126" y="74"/>
                </a:cubicBezTo>
                <a:cubicBezTo>
                  <a:pt x="124" y="80"/>
                  <a:pt x="121" y="85"/>
                  <a:pt x="118" y="90"/>
                </a:cubicBezTo>
                <a:cubicBezTo>
                  <a:pt x="114" y="94"/>
                  <a:pt x="110" y="98"/>
                  <a:pt x="105" y="102"/>
                </a:cubicBezTo>
                <a:cubicBezTo>
                  <a:pt x="99" y="105"/>
                  <a:pt x="94" y="107"/>
                  <a:pt x="87" y="108"/>
                </a:cubicBezTo>
                <a:lnTo>
                  <a:pt x="87" y="109"/>
                </a:lnTo>
                <a:cubicBezTo>
                  <a:pt x="94" y="110"/>
                  <a:pt x="101" y="112"/>
                  <a:pt x="108" y="115"/>
                </a:cubicBezTo>
                <a:cubicBezTo>
                  <a:pt x="114" y="118"/>
                  <a:pt x="120" y="121"/>
                  <a:pt x="124" y="126"/>
                </a:cubicBezTo>
                <a:cubicBezTo>
                  <a:pt x="129" y="131"/>
                  <a:pt x="132" y="136"/>
                  <a:pt x="135" y="142"/>
                </a:cubicBezTo>
                <a:cubicBezTo>
                  <a:pt x="137"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0" name="Freeform 28"/>
          <p:cNvSpPr>
            <a:spLocks/>
          </p:cNvSpPr>
          <p:nvPr/>
        </p:nvSpPr>
        <p:spPr bwMode="auto">
          <a:xfrm>
            <a:off x="914400" y="1433513"/>
            <a:ext cx="46038" cy="73025"/>
          </a:xfrm>
          <a:custGeom>
            <a:avLst/>
            <a:gdLst/>
            <a:ahLst/>
            <a:cxnLst>
              <a:cxn ang="0">
                <a:pos x="140" y="151"/>
              </a:cxn>
              <a:cxn ang="0">
                <a:pos x="134" y="183"/>
              </a:cxn>
              <a:cxn ang="0">
                <a:pos x="117" y="206"/>
              </a:cxn>
              <a:cxn ang="0">
                <a:pos x="91" y="220"/>
              </a:cxn>
              <a:cxn ang="0">
                <a:pos x="57" y="225"/>
              </a:cxn>
              <a:cxn ang="0">
                <a:pos x="38" y="224"/>
              </a:cxn>
              <a:cxn ang="0">
                <a:pos x="21" y="220"/>
              </a:cxn>
              <a:cxn ang="0">
                <a:pos x="9" y="216"/>
              </a:cxn>
              <a:cxn ang="0">
                <a:pos x="4" y="213"/>
              </a:cxn>
              <a:cxn ang="0">
                <a:pos x="2" y="211"/>
              </a:cxn>
              <a:cxn ang="0">
                <a:pos x="1" y="208"/>
              </a:cxn>
              <a:cxn ang="0">
                <a:pos x="0" y="204"/>
              </a:cxn>
              <a:cxn ang="0">
                <a:pos x="0" y="199"/>
              </a:cxn>
              <a:cxn ang="0">
                <a:pos x="0" y="194"/>
              </a:cxn>
              <a:cxn ang="0">
                <a:pos x="1" y="190"/>
              </a:cxn>
              <a:cxn ang="0">
                <a:pos x="3" y="188"/>
              </a:cxn>
              <a:cxn ang="0">
                <a:pos x="5" y="187"/>
              </a:cxn>
              <a:cxn ang="0">
                <a:pos x="10" y="189"/>
              </a:cxn>
              <a:cxn ang="0">
                <a:pos x="20" y="194"/>
              </a:cxn>
              <a:cxn ang="0">
                <a:pos x="35" y="199"/>
              </a:cxn>
              <a:cxn ang="0">
                <a:pos x="56" y="201"/>
              </a:cxn>
              <a:cxn ang="0">
                <a:pos x="78" y="198"/>
              </a:cxn>
              <a:cxn ang="0">
                <a:pos x="94" y="190"/>
              </a:cxn>
              <a:cxn ang="0">
                <a:pos x="105" y="175"/>
              </a:cxn>
              <a:cxn ang="0">
                <a:pos x="109" y="154"/>
              </a:cxn>
              <a:cxn ang="0">
                <a:pos x="106" y="135"/>
              </a:cxn>
              <a:cxn ang="0">
                <a:pos x="95" y="121"/>
              </a:cxn>
              <a:cxn ang="0">
                <a:pos x="78" y="113"/>
              </a:cxn>
              <a:cxn ang="0">
                <a:pos x="52" y="110"/>
              </a:cxn>
              <a:cxn ang="0">
                <a:pos x="34" y="111"/>
              </a:cxn>
              <a:cxn ang="0">
                <a:pos x="20" y="113"/>
              </a:cxn>
              <a:cxn ang="0">
                <a:pos x="13" y="110"/>
              </a:cxn>
              <a:cxn ang="0">
                <a:pos x="11" y="102"/>
              </a:cxn>
              <a:cxn ang="0">
                <a:pos x="11" y="11"/>
              </a:cxn>
              <a:cxn ang="0">
                <a:pos x="14" y="3"/>
              </a:cxn>
              <a:cxn ang="0">
                <a:pos x="22" y="0"/>
              </a:cxn>
              <a:cxn ang="0">
                <a:pos x="120" y="0"/>
              </a:cxn>
              <a:cxn ang="0">
                <a:pos x="123" y="1"/>
              </a:cxn>
              <a:cxn ang="0">
                <a:pos x="125" y="3"/>
              </a:cxn>
              <a:cxn ang="0">
                <a:pos x="126" y="7"/>
              </a:cxn>
              <a:cxn ang="0">
                <a:pos x="126" y="13"/>
              </a:cxn>
              <a:cxn ang="0">
                <a:pos x="125" y="22"/>
              </a:cxn>
              <a:cxn ang="0">
                <a:pos x="120" y="26"/>
              </a:cxn>
              <a:cxn ang="0">
                <a:pos x="37" y="26"/>
              </a:cxn>
              <a:cxn ang="0">
                <a:pos x="37" y="88"/>
              </a:cxn>
              <a:cxn ang="0">
                <a:pos x="49" y="87"/>
              </a:cxn>
              <a:cxn ang="0">
                <a:pos x="64" y="87"/>
              </a:cxn>
              <a:cxn ang="0">
                <a:pos x="97" y="91"/>
              </a:cxn>
              <a:cxn ang="0">
                <a:pos x="121" y="104"/>
              </a:cxn>
              <a:cxn ang="0">
                <a:pos x="135" y="125"/>
              </a:cxn>
              <a:cxn ang="0">
                <a:pos x="140" y="151"/>
              </a:cxn>
            </a:cxnLst>
            <a:rect l="0" t="0" r="r" b="b"/>
            <a:pathLst>
              <a:path w="140" h="225">
                <a:moveTo>
                  <a:pt x="140" y="151"/>
                </a:moveTo>
                <a:cubicBezTo>
                  <a:pt x="140" y="163"/>
                  <a:pt x="138" y="173"/>
                  <a:pt x="134" y="183"/>
                </a:cubicBezTo>
                <a:cubicBezTo>
                  <a:pt x="130" y="192"/>
                  <a:pt x="125" y="200"/>
                  <a:pt x="117" y="206"/>
                </a:cubicBezTo>
                <a:cubicBezTo>
                  <a:pt x="110" y="212"/>
                  <a:pt x="101" y="217"/>
                  <a:pt x="91" y="220"/>
                </a:cubicBezTo>
                <a:cubicBezTo>
                  <a:pt x="81" y="224"/>
                  <a:pt x="70" y="225"/>
                  <a:pt x="57" y="225"/>
                </a:cubicBezTo>
                <a:cubicBezTo>
                  <a:pt x="50" y="225"/>
                  <a:pt x="44" y="225"/>
                  <a:pt x="38" y="224"/>
                </a:cubicBezTo>
                <a:cubicBezTo>
                  <a:pt x="32" y="223"/>
                  <a:pt x="26" y="222"/>
                  <a:pt x="21" y="220"/>
                </a:cubicBezTo>
                <a:cubicBezTo>
                  <a:pt x="17" y="219"/>
                  <a:pt x="13" y="218"/>
                  <a:pt x="9" y="216"/>
                </a:cubicBezTo>
                <a:cubicBezTo>
                  <a:pt x="6" y="215"/>
                  <a:pt x="4" y="214"/>
                  <a:pt x="4" y="213"/>
                </a:cubicBezTo>
                <a:cubicBezTo>
                  <a:pt x="3" y="212"/>
                  <a:pt x="2" y="211"/>
                  <a:pt x="2" y="211"/>
                </a:cubicBezTo>
                <a:cubicBezTo>
                  <a:pt x="1" y="210"/>
                  <a:pt x="1" y="209"/>
                  <a:pt x="1" y="208"/>
                </a:cubicBezTo>
                <a:cubicBezTo>
                  <a:pt x="1" y="207"/>
                  <a:pt x="0" y="206"/>
                  <a:pt x="0" y="204"/>
                </a:cubicBezTo>
                <a:cubicBezTo>
                  <a:pt x="0" y="203"/>
                  <a:pt x="0" y="201"/>
                  <a:pt x="0" y="199"/>
                </a:cubicBezTo>
                <a:cubicBezTo>
                  <a:pt x="0" y="197"/>
                  <a:pt x="0" y="195"/>
                  <a:pt x="0" y="194"/>
                </a:cubicBezTo>
                <a:cubicBezTo>
                  <a:pt x="0" y="192"/>
                  <a:pt x="1" y="191"/>
                  <a:pt x="1" y="190"/>
                </a:cubicBezTo>
                <a:cubicBezTo>
                  <a:pt x="2" y="189"/>
                  <a:pt x="2" y="188"/>
                  <a:pt x="3" y="188"/>
                </a:cubicBezTo>
                <a:cubicBezTo>
                  <a:pt x="4" y="188"/>
                  <a:pt x="4" y="187"/>
                  <a:pt x="5" y="187"/>
                </a:cubicBezTo>
                <a:cubicBezTo>
                  <a:pt x="6" y="187"/>
                  <a:pt x="8" y="188"/>
                  <a:pt x="10" y="189"/>
                </a:cubicBezTo>
                <a:cubicBezTo>
                  <a:pt x="13" y="191"/>
                  <a:pt x="16" y="192"/>
                  <a:pt x="20" y="194"/>
                </a:cubicBezTo>
                <a:cubicBezTo>
                  <a:pt x="24" y="196"/>
                  <a:pt x="29" y="197"/>
                  <a:pt x="35" y="199"/>
                </a:cubicBezTo>
                <a:cubicBezTo>
                  <a:pt x="41" y="200"/>
                  <a:pt x="48" y="201"/>
                  <a:pt x="56" y="201"/>
                </a:cubicBezTo>
                <a:cubicBezTo>
                  <a:pt x="64" y="201"/>
                  <a:pt x="71" y="200"/>
                  <a:pt x="78" y="198"/>
                </a:cubicBezTo>
                <a:cubicBezTo>
                  <a:pt x="84" y="196"/>
                  <a:pt x="90" y="194"/>
                  <a:pt x="94" y="190"/>
                </a:cubicBezTo>
                <a:cubicBezTo>
                  <a:pt x="99" y="186"/>
                  <a:pt x="102" y="181"/>
                  <a:pt x="105" y="175"/>
                </a:cubicBezTo>
                <a:cubicBezTo>
                  <a:pt x="108" y="169"/>
                  <a:pt x="109" y="162"/>
                  <a:pt x="109" y="154"/>
                </a:cubicBezTo>
                <a:cubicBezTo>
                  <a:pt x="109" y="146"/>
                  <a:pt x="108" y="140"/>
                  <a:pt x="106" y="135"/>
                </a:cubicBezTo>
                <a:cubicBezTo>
                  <a:pt x="103" y="129"/>
                  <a:pt x="100" y="125"/>
                  <a:pt x="95" y="121"/>
                </a:cubicBezTo>
                <a:cubicBezTo>
                  <a:pt x="91" y="118"/>
                  <a:pt x="85" y="115"/>
                  <a:pt x="78" y="113"/>
                </a:cubicBezTo>
                <a:cubicBezTo>
                  <a:pt x="71" y="111"/>
                  <a:pt x="62" y="110"/>
                  <a:pt x="52" y="110"/>
                </a:cubicBezTo>
                <a:cubicBezTo>
                  <a:pt x="45" y="110"/>
                  <a:pt x="39" y="111"/>
                  <a:pt x="34" y="111"/>
                </a:cubicBezTo>
                <a:cubicBezTo>
                  <a:pt x="29" y="112"/>
                  <a:pt x="25" y="113"/>
                  <a:pt x="20" y="113"/>
                </a:cubicBezTo>
                <a:cubicBezTo>
                  <a:pt x="17" y="113"/>
                  <a:pt x="15" y="112"/>
                  <a:pt x="13" y="110"/>
                </a:cubicBezTo>
                <a:cubicBezTo>
                  <a:pt x="12" y="109"/>
                  <a:pt x="11" y="106"/>
                  <a:pt x="11" y="102"/>
                </a:cubicBezTo>
                <a:lnTo>
                  <a:pt x="11" y="11"/>
                </a:lnTo>
                <a:cubicBezTo>
                  <a:pt x="11" y="8"/>
                  <a:pt x="12" y="5"/>
                  <a:pt x="14" y="3"/>
                </a:cubicBezTo>
                <a:cubicBezTo>
                  <a:pt x="16" y="1"/>
                  <a:pt x="18" y="0"/>
                  <a:pt x="22" y="0"/>
                </a:cubicBezTo>
                <a:lnTo>
                  <a:pt x="120" y="0"/>
                </a:lnTo>
                <a:cubicBezTo>
                  <a:pt x="121" y="0"/>
                  <a:pt x="122" y="0"/>
                  <a:pt x="123" y="1"/>
                </a:cubicBezTo>
                <a:cubicBezTo>
                  <a:pt x="123" y="1"/>
                  <a:pt x="124" y="2"/>
                  <a:pt x="125" y="3"/>
                </a:cubicBezTo>
                <a:cubicBezTo>
                  <a:pt x="125" y="4"/>
                  <a:pt x="126" y="6"/>
                  <a:pt x="126" y="7"/>
                </a:cubicBezTo>
                <a:cubicBezTo>
                  <a:pt x="126" y="9"/>
                  <a:pt x="126" y="11"/>
                  <a:pt x="126" y="13"/>
                </a:cubicBezTo>
                <a:cubicBezTo>
                  <a:pt x="126" y="17"/>
                  <a:pt x="126" y="20"/>
                  <a:pt x="125" y="22"/>
                </a:cubicBezTo>
                <a:cubicBezTo>
                  <a:pt x="124" y="25"/>
                  <a:pt x="122" y="26"/>
                  <a:pt x="120" y="26"/>
                </a:cubicBezTo>
                <a:lnTo>
                  <a:pt x="37" y="26"/>
                </a:lnTo>
                <a:lnTo>
                  <a:pt x="37" y="88"/>
                </a:lnTo>
                <a:cubicBezTo>
                  <a:pt x="41" y="88"/>
                  <a:pt x="45" y="87"/>
                  <a:pt x="49" y="87"/>
                </a:cubicBezTo>
                <a:cubicBezTo>
                  <a:pt x="54" y="87"/>
                  <a:pt x="58" y="87"/>
                  <a:pt x="64" y="87"/>
                </a:cubicBezTo>
                <a:cubicBezTo>
                  <a:pt x="77" y="87"/>
                  <a:pt x="88" y="88"/>
                  <a:pt x="97" y="91"/>
                </a:cubicBezTo>
                <a:cubicBezTo>
                  <a:pt x="107" y="95"/>
                  <a:pt x="115" y="99"/>
                  <a:pt x="121" y="104"/>
                </a:cubicBezTo>
                <a:cubicBezTo>
                  <a:pt x="127" y="110"/>
                  <a:pt x="132" y="117"/>
                  <a:pt x="135" y="125"/>
                </a:cubicBezTo>
                <a:cubicBezTo>
                  <a:pt x="139" y="132"/>
                  <a:pt x="140" y="141"/>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1" name="Freeform 29"/>
          <p:cNvSpPr>
            <a:spLocks noEditPoints="1"/>
          </p:cNvSpPr>
          <p:nvPr/>
        </p:nvSpPr>
        <p:spPr bwMode="auto">
          <a:xfrm>
            <a:off x="854075" y="792163"/>
            <a:ext cx="52388" cy="71438"/>
          </a:xfrm>
          <a:custGeom>
            <a:avLst/>
            <a:gdLst/>
            <a:ahLst/>
            <a:cxnLst>
              <a:cxn ang="0">
                <a:pos x="160" y="160"/>
              </a:cxn>
              <a:cxn ang="0">
                <a:pos x="158" y="169"/>
              </a:cxn>
              <a:cxn ang="0">
                <a:pos x="153" y="172"/>
              </a:cxn>
              <a:cxn ang="0">
                <a:pos x="128" y="172"/>
              </a:cxn>
              <a:cxn ang="0">
                <a:pos x="128" y="219"/>
              </a:cxn>
              <a:cxn ang="0">
                <a:pos x="128" y="221"/>
              </a:cxn>
              <a:cxn ang="0">
                <a:pos x="125" y="223"/>
              </a:cxn>
              <a:cxn ang="0">
                <a:pos x="121" y="224"/>
              </a:cxn>
              <a:cxn ang="0">
                <a:pos x="114" y="224"/>
              </a:cxn>
              <a:cxn ang="0">
                <a:pos x="107" y="224"/>
              </a:cxn>
              <a:cxn ang="0">
                <a:pos x="103" y="223"/>
              </a:cxn>
              <a:cxn ang="0">
                <a:pos x="100" y="221"/>
              </a:cxn>
              <a:cxn ang="0">
                <a:pos x="100" y="219"/>
              </a:cxn>
              <a:cxn ang="0">
                <a:pos x="100" y="172"/>
              </a:cxn>
              <a:cxn ang="0">
                <a:pos x="8" y="172"/>
              </a:cxn>
              <a:cxn ang="0">
                <a:pos x="5" y="171"/>
              </a:cxn>
              <a:cxn ang="0">
                <a:pos x="2" y="170"/>
              </a:cxn>
              <a:cxn ang="0">
                <a:pos x="1" y="166"/>
              </a:cxn>
              <a:cxn ang="0">
                <a:pos x="0" y="159"/>
              </a:cxn>
              <a:cxn ang="0">
                <a:pos x="0" y="153"/>
              </a:cxn>
              <a:cxn ang="0">
                <a:pos x="1" y="148"/>
              </a:cxn>
              <a:cxn ang="0">
                <a:pos x="2" y="144"/>
              </a:cxn>
              <a:cxn ang="0">
                <a:pos x="4" y="140"/>
              </a:cxn>
              <a:cxn ang="0">
                <a:pos x="84" y="5"/>
              </a:cxn>
              <a:cxn ang="0">
                <a:pos x="87" y="3"/>
              </a:cxn>
              <a:cxn ang="0">
                <a:pos x="91" y="1"/>
              </a:cxn>
              <a:cxn ang="0">
                <a:pos x="97" y="0"/>
              </a:cxn>
              <a:cxn ang="0">
                <a:pos x="106" y="0"/>
              </a:cxn>
              <a:cxn ang="0">
                <a:pos x="116" y="0"/>
              </a:cxn>
              <a:cxn ang="0">
                <a:pos x="123" y="1"/>
              </a:cxn>
              <a:cxn ang="0">
                <a:pos x="127" y="3"/>
              </a:cxn>
              <a:cxn ang="0">
                <a:pos x="128" y="6"/>
              </a:cxn>
              <a:cxn ang="0">
                <a:pos x="128" y="148"/>
              </a:cxn>
              <a:cxn ang="0">
                <a:pos x="153" y="148"/>
              </a:cxn>
              <a:cxn ang="0">
                <a:pos x="158" y="151"/>
              </a:cxn>
              <a:cxn ang="0">
                <a:pos x="160" y="160"/>
              </a:cxn>
              <a:cxn ang="0">
                <a:pos x="100" y="26"/>
              </a:cxn>
              <a:cxn ang="0">
                <a:pos x="99" y="26"/>
              </a:cxn>
              <a:cxn ang="0">
                <a:pos x="27" y="148"/>
              </a:cxn>
              <a:cxn ang="0">
                <a:pos x="100" y="148"/>
              </a:cxn>
              <a:cxn ang="0">
                <a:pos x="100" y="26"/>
              </a:cxn>
            </a:cxnLst>
            <a:rect l="0" t="0" r="r" b="b"/>
            <a:pathLst>
              <a:path w="160" h="224">
                <a:moveTo>
                  <a:pt x="160" y="160"/>
                </a:moveTo>
                <a:cubicBezTo>
                  <a:pt x="160" y="164"/>
                  <a:pt x="159" y="167"/>
                  <a:pt x="158" y="169"/>
                </a:cubicBezTo>
                <a:cubicBezTo>
                  <a:pt x="157" y="171"/>
                  <a:pt x="155" y="172"/>
                  <a:pt x="153" y="172"/>
                </a:cubicBezTo>
                <a:lnTo>
                  <a:pt x="128" y="172"/>
                </a:lnTo>
                <a:lnTo>
                  <a:pt x="128" y="219"/>
                </a:lnTo>
                <a:cubicBezTo>
                  <a:pt x="128" y="220"/>
                  <a:pt x="128" y="220"/>
                  <a:pt x="128" y="221"/>
                </a:cubicBezTo>
                <a:cubicBezTo>
                  <a:pt x="127" y="222"/>
                  <a:pt x="126" y="222"/>
                  <a:pt x="125" y="223"/>
                </a:cubicBezTo>
                <a:cubicBezTo>
                  <a:pt x="124" y="223"/>
                  <a:pt x="123" y="223"/>
                  <a:pt x="121" y="224"/>
                </a:cubicBezTo>
                <a:cubicBezTo>
                  <a:pt x="119" y="224"/>
                  <a:pt x="117" y="224"/>
                  <a:pt x="114" y="224"/>
                </a:cubicBezTo>
                <a:cubicBezTo>
                  <a:pt x="111" y="224"/>
                  <a:pt x="109" y="224"/>
                  <a:pt x="107" y="224"/>
                </a:cubicBezTo>
                <a:cubicBezTo>
                  <a:pt x="105" y="223"/>
                  <a:pt x="104" y="223"/>
                  <a:pt x="103" y="223"/>
                </a:cubicBezTo>
                <a:cubicBezTo>
                  <a:pt x="101" y="222"/>
                  <a:pt x="101" y="222"/>
                  <a:pt x="100" y="221"/>
                </a:cubicBezTo>
                <a:cubicBezTo>
                  <a:pt x="100" y="220"/>
                  <a:pt x="100" y="220"/>
                  <a:pt x="100" y="219"/>
                </a:cubicBezTo>
                <a:lnTo>
                  <a:pt x="100" y="172"/>
                </a:lnTo>
                <a:lnTo>
                  <a:pt x="8" y="172"/>
                </a:lnTo>
                <a:cubicBezTo>
                  <a:pt x="7" y="172"/>
                  <a:pt x="6" y="172"/>
                  <a:pt x="5" y="171"/>
                </a:cubicBezTo>
                <a:cubicBezTo>
                  <a:pt x="4" y="171"/>
                  <a:pt x="3" y="171"/>
                  <a:pt x="2" y="170"/>
                </a:cubicBezTo>
                <a:cubicBezTo>
                  <a:pt x="1" y="169"/>
                  <a:pt x="1" y="167"/>
                  <a:pt x="1" y="166"/>
                </a:cubicBezTo>
                <a:cubicBezTo>
                  <a:pt x="0" y="164"/>
                  <a:pt x="0" y="162"/>
                  <a:pt x="0" y="159"/>
                </a:cubicBezTo>
                <a:cubicBezTo>
                  <a:pt x="0" y="157"/>
                  <a:pt x="0" y="155"/>
                  <a:pt x="0" y="153"/>
                </a:cubicBezTo>
                <a:cubicBezTo>
                  <a:pt x="0" y="151"/>
                  <a:pt x="1" y="150"/>
                  <a:pt x="1" y="148"/>
                </a:cubicBezTo>
                <a:cubicBezTo>
                  <a:pt x="1" y="147"/>
                  <a:pt x="2" y="146"/>
                  <a:pt x="2" y="144"/>
                </a:cubicBezTo>
                <a:cubicBezTo>
                  <a:pt x="3" y="143"/>
                  <a:pt x="4" y="142"/>
                  <a:pt x="4" y="140"/>
                </a:cubicBezTo>
                <a:lnTo>
                  <a:pt x="84" y="5"/>
                </a:lnTo>
                <a:cubicBezTo>
                  <a:pt x="85" y="4"/>
                  <a:pt x="86" y="4"/>
                  <a:pt x="87" y="3"/>
                </a:cubicBezTo>
                <a:cubicBezTo>
                  <a:pt x="88" y="2"/>
                  <a:pt x="89" y="2"/>
                  <a:pt x="91" y="1"/>
                </a:cubicBezTo>
                <a:cubicBezTo>
                  <a:pt x="93" y="1"/>
                  <a:pt x="95" y="0"/>
                  <a:pt x="97" y="0"/>
                </a:cubicBezTo>
                <a:cubicBezTo>
                  <a:pt x="100" y="0"/>
                  <a:pt x="103" y="0"/>
                  <a:pt x="106" y="0"/>
                </a:cubicBezTo>
                <a:cubicBezTo>
                  <a:pt x="110" y="0"/>
                  <a:pt x="113" y="0"/>
                  <a:pt x="116" y="0"/>
                </a:cubicBezTo>
                <a:cubicBezTo>
                  <a:pt x="119" y="1"/>
                  <a:pt x="121" y="1"/>
                  <a:pt x="123" y="1"/>
                </a:cubicBezTo>
                <a:cubicBezTo>
                  <a:pt x="125" y="2"/>
                  <a:pt x="126" y="3"/>
                  <a:pt x="127" y="3"/>
                </a:cubicBezTo>
                <a:cubicBezTo>
                  <a:pt x="128" y="4"/>
                  <a:pt x="128" y="5"/>
                  <a:pt x="128" y="6"/>
                </a:cubicBezTo>
                <a:lnTo>
                  <a:pt x="128" y="148"/>
                </a:lnTo>
                <a:lnTo>
                  <a:pt x="153" y="148"/>
                </a:lnTo>
                <a:cubicBezTo>
                  <a:pt x="155" y="148"/>
                  <a:pt x="157" y="149"/>
                  <a:pt x="158" y="151"/>
                </a:cubicBezTo>
                <a:cubicBezTo>
                  <a:pt x="159" y="153"/>
                  <a:pt x="160" y="156"/>
                  <a:pt x="160" y="160"/>
                </a:cubicBezTo>
                <a:close/>
                <a:moveTo>
                  <a:pt x="100" y="26"/>
                </a:moveTo>
                <a:lnTo>
                  <a:pt x="99" y="26"/>
                </a:lnTo>
                <a:lnTo>
                  <a:pt x="27" y="148"/>
                </a:lnTo>
                <a:lnTo>
                  <a:pt x="100" y="148"/>
                </a:lnTo>
                <a:lnTo>
                  <a:pt x="100" y="2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2" name="Freeform 30"/>
          <p:cNvSpPr>
            <a:spLocks noEditPoints="1"/>
          </p:cNvSpPr>
          <p:nvPr/>
        </p:nvSpPr>
        <p:spPr bwMode="auto">
          <a:xfrm>
            <a:off x="912813" y="790575"/>
            <a:ext cx="50800" cy="74613"/>
          </a:xfrm>
          <a:custGeom>
            <a:avLst/>
            <a:gdLst/>
            <a:ahLst/>
            <a:cxnLst>
              <a:cxn ang="0">
                <a:pos x="154" y="113"/>
              </a:cxn>
              <a:cxn ang="0">
                <a:pos x="150" y="160"/>
              </a:cxn>
              <a:cxn ang="0">
                <a:pos x="136" y="196"/>
              </a:cxn>
              <a:cxn ang="0">
                <a:pos x="112" y="220"/>
              </a:cxn>
              <a:cxn ang="0">
                <a:pos x="75" y="228"/>
              </a:cxn>
              <a:cxn ang="0">
                <a:pos x="39" y="221"/>
              </a:cxn>
              <a:cxn ang="0">
                <a:pos x="16" y="199"/>
              </a:cxn>
              <a:cxn ang="0">
                <a:pos x="4" y="163"/>
              </a:cxn>
              <a:cxn ang="0">
                <a:pos x="0" y="114"/>
              </a:cxn>
              <a:cxn ang="0">
                <a:pos x="4" y="68"/>
              </a:cxn>
              <a:cxn ang="0">
                <a:pos x="18" y="32"/>
              </a:cxn>
              <a:cxn ang="0">
                <a:pos x="42" y="8"/>
              </a:cxn>
              <a:cxn ang="0">
                <a:pos x="79" y="0"/>
              </a:cxn>
              <a:cxn ang="0">
                <a:pos x="114" y="7"/>
              </a:cxn>
              <a:cxn ang="0">
                <a:pos x="138" y="29"/>
              </a:cxn>
              <a:cxn ang="0">
                <a:pos x="150" y="65"/>
              </a:cxn>
              <a:cxn ang="0">
                <a:pos x="154" y="113"/>
              </a:cxn>
              <a:cxn ang="0">
                <a:pos x="123" y="115"/>
              </a:cxn>
              <a:cxn ang="0">
                <a:pos x="122" y="86"/>
              </a:cxn>
              <a:cxn ang="0">
                <a:pos x="119" y="62"/>
              </a:cxn>
              <a:cxn ang="0">
                <a:pos x="113" y="45"/>
              </a:cxn>
              <a:cxn ang="0">
                <a:pos x="104" y="33"/>
              </a:cxn>
              <a:cxn ang="0">
                <a:pos x="92" y="26"/>
              </a:cxn>
              <a:cxn ang="0">
                <a:pos x="77" y="24"/>
              </a:cxn>
              <a:cxn ang="0">
                <a:pos x="54" y="31"/>
              </a:cxn>
              <a:cxn ang="0">
                <a:pos x="39" y="50"/>
              </a:cxn>
              <a:cxn ang="0">
                <a:pos x="32" y="78"/>
              </a:cxn>
              <a:cxn ang="0">
                <a:pos x="30" y="112"/>
              </a:cxn>
              <a:cxn ang="0">
                <a:pos x="33" y="155"/>
              </a:cxn>
              <a:cxn ang="0">
                <a:pos x="41" y="183"/>
              </a:cxn>
              <a:cxn ang="0">
                <a:pos x="55" y="199"/>
              </a:cxn>
              <a:cxn ang="0">
                <a:pos x="76" y="204"/>
              </a:cxn>
              <a:cxn ang="0">
                <a:pos x="93" y="201"/>
              </a:cxn>
              <a:cxn ang="0">
                <a:pos x="106" y="192"/>
              </a:cxn>
              <a:cxn ang="0">
                <a:pos x="114" y="178"/>
              </a:cxn>
              <a:cxn ang="0">
                <a:pos x="120" y="160"/>
              </a:cxn>
              <a:cxn ang="0">
                <a:pos x="123" y="139"/>
              </a:cxn>
              <a:cxn ang="0">
                <a:pos x="123" y="115"/>
              </a:cxn>
            </a:cxnLst>
            <a:rect l="0" t="0" r="r" b="b"/>
            <a:pathLst>
              <a:path w="154" h="228">
                <a:moveTo>
                  <a:pt x="154" y="113"/>
                </a:moveTo>
                <a:cubicBezTo>
                  <a:pt x="154" y="130"/>
                  <a:pt x="152" y="146"/>
                  <a:pt x="150" y="160"/>
                </a:cubicBezTo>
                <a:cubicBezTo>
                  <a:pt x="147" y="174"/>
                  <a:pt x="142" y="186"/>
                  <a:pt x="136" y="196"/>
                </a:cubicBezTo>
                <a:cubicBezTo>
                  <a:pt x="130" y="207"/>
                  <a:pt x="122" y="214"/>
                  <a:pt x="112" y="220"/>
                </a:cubicBezTo>
                <a:cubicBezTo>
                  <a:pt x="102" y="225"/>
                  <a:pt x="89" y="228"/>
                  <a:pt x="75" y="228"/>
                </a:cubicBezTo>
                <a:cubicBezTo>
                  <a:pt x="61" y="228"/>
                  <a:pt x="49" y="226"/>
                  <a:pt x="39" y="221"/>
                </a:cubicBezTo>
                <a:cubicBezTo>
                  <a:pt x="30" y="216"/>
                  <a:pt x="22" y="208"/>
                  <a:pt x="16" y="199"/>
                </a:cubicBezTo>
                <a:cubicBezTo>
                  <a:pt x="10" y="189"/>
                  <a:pt x="6" y="177"/>
                  <a:pt x="4" y="163"/>
                </a:cubicBezTo>
                <a:cubicBezTo>
                  <a:pt x="1" y="149"/>
                  <a:pt x="0" y="133"/>
                  <a:pt x="0" y="114"/>
                </a:cubicBezTo>
                <a:cubicBezTo>
                  <a:pt x="0" y="98"/>
                  <a:pt x="1" y="82"/>
                  <a:pt x="4" y="68"/>
                </a:cubicBezTo>
                <a:cubicBezTo>
                  <a:pt x="7" y="54"/>
                  <a:pt x="11" y="42"/>
                  <a:pt x="18" y="32"/>
                </a:cubicBezTo>
                <a:cubicBezTo>
                  <a:pt x="24" y="21"/>
                  <a:pt x="32" y="14"/>
                  <a:pt x="42" y="8"/>
                </a:cubicBezTo>
                <a:cubicBezTo>
                  <a:pt x="52" y="2"/>
                  <a:pt x="64" y="0"/>
                  <a:pt x="79" y="0"/>
                </a:cubicBezTo>
                <a:cubicBezTo>
                  <a:pt x="93" y="0"/>
                  <a:pt x="105" y="2"/>
                  <a:pt x="114" y="7"/>
                </a:cubicBezTo>
                <a:cubicBezTo>
                  <a:pt x="124" y="12"/>
                  <a:pt x="132" y="19"/>
                  <a:pt x="138" y="29"/>
                </a:cubicBezTo>
                <a:cubicBezTo>
                  <a:pt x="143" y="39"/>
                  <a:pt x="147" y="51"/>
                  <a:pt x="150" y="65"/>
                </a:cubicBezTo>
                <a:cubicBezTo>
                  <a:pt x="152" y="79"/>
                  <a:pt x="154" y="95"/>
                  <a:pt x="154" y="113"/>
                </a:cubicBezTo>
                <a:close/>
                <a:moveTo>
                  <a:pt x="123" y="115"/>
                </a:moveTo>
                <a:cubicBezTo>
                  <a:pt x="123" y="104"/>
                  <a:pt x="123" y="94"/>
                  <a:pt x="122" y="86"/>
                </a:cubicBezTo>
                <a:cubicBezTo>
                  <a:pt x="121" y="77"/>
                  <a:pt x="120" y="69"/>
                  <a:pt x="119" y="62"/>
                </a:cubicBezTo>
                <a:cubicBezTo>
                  <a:pt x="117" y="56"/>
                  <a:pt x="115" y="50"/>
                  <a:pt x="113" y="45"/>
                </a:cubicBezTo>
                <a:cubicBezTo>
                  <a:pt x="110" y="40"/>
                  <a:pt x="107" y="36"/>
                  <a:pt x="104" y="33"/>
                </a:cubicBezTo>
                <a:cubicBezTo>
                  <a:pt x="100" y="30"/>
                  <a:pt x="97" y="27"/>
                  <a:pt x="92" y="26"/>
                </a:cubicBezTo>
                <a:cubicBezTo>
                  <a:pt x="88" y="25"/>
                  <a:pt x="83" y="24"/>
                  <a:pt x="77" y="24"/>
                </a:cubicBezTo>
                <a:cubicBezTo>
                  <a:pt x="68" y="24"/>
                  <a:pt x="60" y="26"/>
                  <a:pt x="54" y="31"/>
                </a:cubicBezTo>
                <a:cubicBezTo>
                  <a:pt x="48" y="35"/>
                  <a:pt x="43" y="42"/>
                  <a:pt x="39" y="50"/>
                </a:cubicBezTo>
                <a:cubicBezTo>
                  <a:pt x="36" y="58"/>
                  <a:pt x="33" y="67"/>
                  <a:pt x="32" y="78"/>
                </a:cubicBezTo>
                <a:cubicBezTo>
                  <a:pt x="31" y="88"/>
                  <a:pt x="30" y="100"/>
                  <a:pt x="30" y="112"/>
                </a:cubicBezTo>
                <a:cubicBezTo>
                  <a:pt x="30" y="129"/>
                  <a:pt x="31" y="143"/>
                  <a:pt x="33" y="155"/>
                </a:cubicBezTo>
                <a:cubicBezTo>
                  <a:pt x="35" y="166"/>
                  <a:pt x="37" y="176"/>
                  <a:pt x="41" y="183"/>
                </a:cubicBezTo>
                <a:cubicBezTo>
                  <a:pt x="45" y="190"/>
                  <a:pt x="49" y="196"/>
                  <a:pt x="55" y="199"/>
                </a:cubicBezTo>
                <a:cubicBezTo>
                  <a:pt x="61" y="202"/>
                  <a:pt x="68" y="204"/>
                  <a:pt x="76" y="204"/>
                </a:cubicBezTo>
                <a:cubicBezTo>
                  <a:pt x="83" y="204"/>
                  <a:pt x="88" y="203"/>
                  <a:pt x="93" y="201"/>
                </a:cubicBezTo>
                <a:cubicBezTo>
                  <a:pt x="98" y="199"/>
                  <a:pt x="102" y="196"/>
                  <a:pt x="106" y="192"/>
                </a:cubicBezTo>
                <a:cubicBezTo>
                  <a:pt x="109" y="188"/>
                  <a:pt x="112" y="184"/>
                  <a:pt x="114" y="178"/>
                </a:cubicBezTo>
                <a:cubicBezTo>
                  <a:pt x="117" y="173"/>
                  <a:pt x="118" y="167"/>
                  <a:pt x="120" y="160"/>
                </a:cubicBezTo>
                <a:cubicBezTo>
                  <a:pt x="121" y="154"/>
                  <a:pt x="122" y="147"/>
                  <a:pt x="123" y="139"/>
                </a:cubicBezTo>
                <a:cubicBezTo>
                  <a:pt x="123" y="132"/>
                  <a:pt x="123" y="124"/>
                  <a:pt x="123" y="115"/>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3" name="Freeform 31"/>
          <p:cNvSpPr>
            <a:spLocks/>
          </p:cNvSpPr>
          <p:nvPr/>
        </p:nvSpPr>
        <p:spPr bwMode="auto">
          <a:xfrm>
            <a:off x="1176338" y="6111875"/>
            <a:ext cx="41275" cy="73025"/>
          </a:xfrm>
          <a:custGeom>
            <a:avLst/>
            <a:gdLst/>
            <a:ahLst/>
            <a:cxnLst>
              <a:cxn ang="0">
                <a:pos x="129" y="212"/>
              </a:cxn>
              <a:cxn ang="0">
                <a:pos x="129" y="217"/>
              </a:cxn>
              <a:cxn ang="0">
                <a:pos x="128" y="221"/>
              </a:cxn>
              <a:cxn ang="0">
                <a:pos x="126"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6" y="59"/>
              </a:cxn>
              <a:cxn ang="0">
                <a:pos x="2" y="58"/>
              </a:cxn>
              <a:cxn ang="0">
                <a:pos x="1" y="54"/>
              </a:cxn>
              <a:cxn ang="0">
                <a:pos x="0" y="48"/>
              </a:cxn>
              <a:cxn ang="0">
                <a:pos x="1" y="43"/>
              </a:cxn>
              <a:cxn ang="0">
                <a:pos x="1" y="39"/>
              </a:cxn>
              <a:cxn ang="0">
                <a:pos x="3" y="37"/>
              </a:cxn>
              <a:cxn ang="0">
                <a:pos x="5" y="35"/>
              </a:cxn>
              <a:cxn ang="0">
                <a:pos x="56" y="2"/>
              </a:cxn>
              <a:cxn ang="0">
                <a:pos x="58" y="1"/>
              </a:cxn>
              <a:cxn ang="0">
                <a:pos x="61" y="0"/>
              </a:cxn>
              <a:cxn ang="0">
                <a:pos x="64" y="0"/>
              </a:cxn>
              <a:cxn ang="0">
                <a:pos x="69" y="0"/>
              </a:cxn>
              <a:cxn ang="0">
                <a:pos x="76" y="0"/>
              </a:cxn>
              <a:cxn ang="0">
                <a:pos x="81" y="1"/>
              </a:cxn>
              <a:cxn ang="0">
                <a:pos x="83" y="3"/>
              </a:cxn>
              <a:cxn ang="0">
                <a:pos x="83" y="5"/>
              </a:cxn>
              <a:cxn ang="0">
                <a:pos x="83" y="200"/>
              </a:cxn>
              <a:cxn ang="0">
                <a:pos x="123" y="200"/>
              </a:cxn>
              <a:cxn ang="0">
                <a:pos x="126" y="200"/>
              </a:cxn>
              <a:cxn ang="0">
                <a:pos x="128" y="203"/>
              </a:cxn>
              <a:cxn ang="0">
                <a:pos x="129" y="206"/>
              </a:cxn>
              <a:cxn ang="0">
                <a:pos x="129" y="212"/>
              </a:cxn>
            </a:cxnLst>
            <a:rect l="0" t="0" r="r" b="b"/>
            <a:pathLst>
              <a:path w="129" h="223">
                <a:moveTo>
                  <a:pt x="129" y="212"/>
                </a:moveTo>
                <a:cubicBezTo>
                  <a:pt x="129" y="214"/>
                  <a:pt x="129" y="216"/>
                  <a:pt x="129" y="217"/>
                </a:cubicBezTo>
                <a:cubicBezTo>
                  <a:pt x="129" y="219"/>
                  <a:pt x="128" y="220"/>
                  <a:pt x="128" y="221"/>
                </a:cubicBezTo>
                <a:cubicBezTo>
                  <a:pt x="127" y="222"/>
                  <a:pt x="126" y="222"/>
                  <a:pt x="126" y="223"/>
                </a:cubicBezTo>
                <a:cubicBezTo>
                  <a:pt x="125" y="223"/>
                  <a:pt x="124" y="223"/>
                  <a:pt x="123" y="223"/>
                </a:cubicBezTo>
                <a:lnTo>
                  <a:pt x="7" y="223"/>
                </a:lnTo>
                <a:cubicBezTo>
                  <a:pt x="7" y="223"/>
                  <a:pt x="6" y="223"/>
                  <a:pt x="5" y="223"/>
                </a:cubicBezTo>
                <a:cubicBezTo>
                  <a:pt x="4" y="222"/>
                  <a:pt x="4" y="222"/>
                  <a:pt x="3" y="221"/>
                </a:cubicBezTo>
                <a:cubicBezTo>
                  <a:pt x="2" y="220"/>
                  <a:pt x="2" y="219"/>
                  <a:pt x="2" y="217"/>
                </a:cubicBezTo>
                <a:cubicBezTo>
                  <a:pt x="1" y="216"/>
                  <a:pt x="1" y="214"/>
                  <a:pt x="1" y="212"/>
                </a:cubicBezTo>
                <a:cubicBezTo>
                  <a:pt x="1" y="210"/>
                  <a:pt x="1" y="208"/>
                  <a:pt x="2" y="206"/>
                </a:cubicBezTo>
                <a:cubicBezTo>
                  <a:pt x="2" y="205"/>
                  <a:pt x="2" y="204"/>
                  <a:pt x="3" y="203"/>
                </a:cubicBezTo>
                <a:cubicBezTo>
                  <a:pt x="3" y="202"/>
                  <a:pt x="4" y="201"/>
                  <a:pt x="5" y="200"/>
                </a:cubicBezTo>
                <a:cubicBezTo>
                  <a:pt x="6" y="200"/>
                  <a:pt x="6" y="200"/>
                  <a:pt x="7" y="200"/>
                </a:cubicBezTo>
                <a:lnTo>
                  <a:pt x="54" y="200"/>
                </a:lnTo>
                <a:lnTo>
                  <a:pt x="54" y="31"/>
                </a:lnTo>
                <a:lnTo>
                  <a:pt x="11" y="56"/>
                </a:lnTo>
                <a:cubicBezTo>
                  <a:pt x="9" y="58"/>
                  <a:pt x="7" y="58"/>
                  <a:pt x="6" y="59"/>
                </a:cubicBezTo>
                <a:cubicBezTo>
                  <a:pt x="4" y="59"/>
                  <a:pt x="3" y="58"/>
                  <a:pt x="2" y="58"/>
                </a:cubicBezTo>
                <a:cubicBezTo>
                  <a:pt x="2" y="57"/>
                  <a:pt x="1" y="56"/>
                  <a:pt x="1" y="54"/>
                </a:cubicBezTo>
                <a:cubicBezTo>
                  <a:pt x="0" y="52"/>
                  <a:pt x="0" y="50"/>
                  <a:pt x="0" y="48"/>
                </a:cubicBezTo>
                <a:cubicBezTo>
                  <a:pt x="0" y="46"/>
                  <a:pt x="0" y="44"/>
                  <a:pt x="1" y="43"/>
                </a:cubicBezTo>
                <a:cubicBezTo>
                  <a:pt x="1" y="41"/>
                  <a:pt x="1" y="40"/>
                  <a:pt x="1" y="39"/>
                </a:cubicBezTo>
                <a:cubicBezTo>
                  <a:pt x="2" y="38"/>
                  <a:pt x="2" y="37"/>
                  <a:pt x="3" y="37"/>
                </a:cubicBezTo>
                <a:cubicBezTo>
                  <a:pt x="3" y="36"/>
                  <a:pt x="4" y="35"/>
                  <a:pt x="5" y="35"/>
                </a:cubicBezTo>
                <a:lnTo>
                  <a:pt x="56" y="2"/>
                </a:lnTo>
                <a:cubicBezTo>
                  <a:pt x="57" y="2"/>
                  <a:pt x="57" y="1"/>
                  <a:pt x="58" y="1"/>
                </a:cubicBezTo>
                <a:cubicBezTo>
                  <a:pt x="59" y="1"/>
                  <a:pt x="60" y="1"/>
                  <a:pt x="61" y="0"/>
                </a:cubicBezTo>
                <a:cubicBezTo>
                  <a:pt x="62" y="0"/>
                  <a:pt x="63" y="0"/>
                  <a:pt x="64" y="0"/>
                </a:cubicBezTo>
                <a:cubicBezTo>
                  <a:pt x="66" y="0"/>
                  <a:pt x="67" y="0"/>
                  <a:pt x="69" y="0"/>
                </a:cubicBezTo>
                <a:cubicBezTo>
                  <a:pt x="72" y="0"/>
                  <a:pt x="74" y="0"/>
                  <a:pt x="76" y="0"/>
                </a:cubicBezTo>
                <a:cubicBezTo>
                  <a:pt x="78" y="0"/>
                  <a:pt x="80" y="1"/>
                  <a:pt x="81" y="1"/>
                </a:cubicBezTo>
                <a:cubicBezTo>
                  <a:pt x="82"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4" name="Freeform 32"/>
          <p:cNvSpPr>
            <a:spLocks/>
          </p:cNvSpPr>
          <p:nvPr/>
        </p:nvSpPr>
        <p:spPr bwMode="auto">
          <a:xfrm>
            <a:off x="1416050" y="6111875"/>
            <a:ext cx="44450" cy="73025"/>
          </a:xfrm>
          <a:custGeom>
            <a:avLst/>
            <a:gdLst/>
            <a:ahLst/>
            <a:cxnLst>
              <a:cxn ang="0">
                <a:pos x="138" y="213"/>
              </a:cxn>
              <a:cxn ang="0">
                <a:pos x="138" y="218"/>
              </a:cxn>
              <a:cxn ang="0">
                <a:pos x="137" y="222"/>
              </a:cxn>
              <a:cxn ang="0">
                <a:pos x="135" y="225"/>
              </a:cxn>
              <a:cxn ang="0">
                <a:pos x="132" y="225"/>
              </a:cxn>
              <a:cxn ang="0">
                <a:pos x="9" y="225"/>
              </a:cxn>
              <a:cxn ang="0">
                <a:pos x="5" y="225"/>
              </a:cxn>
              <a:cxn ang="0">
                <a:pos x="2" y="223"/>
              </a:cxn>
              <a:cxn ang="0">
                <a:pos x="0" y="219"/>
              </a:cxn>
              <a:cxn ang="0">
                <a:pos x="0" y="213"/>
              </a:cxn>
              <a:cxn ang="0">
                <a:pos x="0" y="207"/>
              </a:cxn>
              <a:cxn ang="0">
                <a:pos x="1" y="202"/>
              </a:cxn>
              <a:cxn ang="0">
                <a:pos x="3" y="198"/>
              </a:cxn>
              <a:cxn ang="0">
                <a:pos x="6" y="194"/>
              </a:cxn>
              <a:cxn ang="0">
                <a:pos x="49" y="148"/>
              </a:cxn>
              <a:cxn ang="0">
                <a:pos x="73" y="120"/>
              </a:cxn>
              <a:cxn ang="0">
                <a:pos x="87" y="97"/>
              </a:cxn>
              <a:cxn ang="0">
                <a:pos x="94" y="78"/>
              </a:cxn>
              <a:cxn ang="0">
                <a:pos x="95" y="63"/>
              </a:cxn>
              <a:cxn ang="0">
                <a:pos x="93" y="49"/>
              </a:cxn>
              <a:cxn ang="0">
                <a:pos x="86" y="37"/>
              </a:cxn>
              <a:cxn ang="0">
                <a:pos x="74" y="29"/>
              </a:cxn>
              <a:cxn ang="0">
                <a:pos x="59" y="26"/>
              </a:cxn>
              <a:cxn ang="0">
                <a:pos x="40" y="29"/>
              </a:cxn>
              <a:cxn ang="0">
                <a:pos x="25" y="35"/>
              </a:cxn>
              <a:cxn ang="0">
                <a:pos x="15" y="42"/>
              </a:cxn>
              <a:cxn ang="0">
                <a:pos x="9" y="45"/>
              </a:cxn>
              <a:cxn ang="0">
                <a:pos x="6" y="44"/>
              </a:cxn>
              <a:cxn ang="0">
                <a:pos x="5" y="42"/>
              </a:cxn>
              <a:cxn ang="0">
                <a:pos x="4" y="38"/>
              </a:cxn>
              <a:cxn ang="0">
                <a:pos x="4" y="32"/>
              </a:cxn>
              <a:cxn ang="0">
                <a:pos x="4" y="27"/>
              </a:cxn>
              <a:cxn ang="0">
                <a:pos x="4" y="24"/>
              </a:cxn>
              <a:cxn ang="0">
                <a:pos x="6" y="21"/>
              </a:cxn>
              <a:cxn ang="0">
                <a:pos x="8" y="18"/>
              </a:cxn>
              <a:cxn ang="0">
                <a:pos x="15" y="13"/>
              </a:cxn>
              <a:cxn ang="0">
                <a:pos x="28" y="7"/>
              </a:cxn>
              <a:cxn ang="0">
                <a:pos x="45" y="2"/>
              </a:cxn>
              <a:cxn ang="0">
                <a:pos x="64" y="0"/>
              </a:cxn>
              <a:cxn ang="0">
                <a:pos x="92" y="5"/>
              </a:cxn>
              <a:cxn ang="0">
                <a:pos x="112" y="17"/>
              </a:cxn>
              <a:cxn ang="0">
                <a:pos x="124" y="35"/>
              </a:cxn>
              <a:cxn ang="0">
                <a:pos x="128" y="58"/>
              </a:cxn>
              <a:cxn ang="0">
                <a:pos x="126" y="79"/>
              </a:cxn>
              <a:cxn ang="0">
                <a:pos x="119" y="102"/>
              </a:cxn>
              <a:cxn ang="0">
                <a:pos x="101" y="129"/>
              </a:cxn>
              <a:cxn ang="0">
                <a:pos x="70" y="164"/>
              </a:cxn>
              <a:cxn ang="0">
                <a:pos x="35" y="200"/>
              </a:cxn>
              <a:cxn ang="0">
                <a:pos x="132" y="200"/>
              </a:cxn>
              <a:cxn ang="0">
                <a:pos x="134" y="201"/>
              </a:cxn>
              <a:cxn ang="0">
                <a:pos x="137" y="203"/>
              </a:cxn>
              <a:cxn ang="0">
                <a:pos x="138" y="207"/>
              </a:cxn>
              <a:cxn ang="0">
                <a:pos x="138" y="213"/>
              </a:cxn>
            </a:cxnLst>
            <a:rect l="0" t="0" r="r" b="b"/>
            <a:pathLst>
              <a:path w="138" h="225">
                <a:moveTo>
                  <a:pt x="138" y="213"/>
                </a:moveTo>
                <a:cubicBezTo>
                  <a:pt x="138" y="215"/>
                  <a:pt x="138" y="217"/>
                  <a:pt x="138" y="218"/>
                </a:cubicBezTo>
                <a:cubicBezTo>
                  <a:pt x="138" y="220"/>
                  <a:pt x="137" y="221"/>
                  <a:pt x="137" y="222"/>
                </a:cubicBezTo>
                <a:cubicBezTo>
                  <a:pt x="136" y="223"/>
                  <a:pt x="136" y="224"/>
                  <a:pt x="135" y="225"/>
                </a:cubicBezTo>
                <a:cubicBezTo>
                  <a:pt x="134" y="225"/>
                  <a:pt x="133" y="225"/>
                  <a:pt x="132" y="225"/>
                </a:cubicBezTo>
                <a:lnTo>
                  <a:pt x="9" y="225"/>
                </a:lnTo>
                <a:cubicBezTo>
                  <a:pt x="8" y="225"/>
                  <a:pt x="6" y="225"/>
                  <a:pt x="5" y="225"/>
                </a:cubicBezTo>
                <a:cubicBezTo>
                  <a:pt x="4" y="224"/>
                  <a:pt x="3" y="224"/>
                  <a:pt x="2" y="223"/>
                </a:cubicBezTo>
                <a:cubicBezTo>
                  <a:pt x="1" y="222"/>
                  <a:pt x="1" y="221"/>
                  <a:pt x="0" y="219"/>
                </a:cubicBezTo>
                <a:cubicBezTo>
                  <a:pt x="0" y="217"/>
                  <a:pt x="0" y="215"/>
                  <a:pt x="0" y="213"/>
                </a:cubicBezTo>
                <a:cubicBezTo>
                  <a:pt x="0" y="210"/>
                  <a:pt x="0" y="208"/>
                  <a:pt x="0" y="207"/>
                </a:cubicBezTo>
                <a:cubicBezTo>
                  <a:pt x="0" y="205"/>
                  <a:pt x="0" y="203"/>
                  <a:pt x="1" y="202"/>
                </a:cubicBezTo>
                <a:cubicBezTo>
                  <a:pt x="1" y="201"/>
                  <a:pt x="2" y="199"/>
                  <a:pt x="3" y="198"/>
                </a:cubicBezTo>
                <a:cubicBezTo>
                  <a:pt x="4" y="197"/>
                  <a:pt x="5" y="195"/>
                  <a:pt x="6" y="194"/>
                </a:cubicBezTo>
                <a:lnTo>
                  <a:pt x="49" y="148"/>
                </a:lnTo>
                <a:cubicBezTo>
                  <a:pt x="59" y="138"/>
                  <a:pt x="67" y="128"/>
                  <a:pt x="73" y="120"/>
                </a:cubicBezTo>
                <a:cubicBezTo>
                  <a:pt x="79" y="112"/>
                  <a:pt x="84" y="104"/>
                  <a:pt x="87" y="97"/>
                </a:cubicBezTo>
                <a:cubicBezTo>
                  <a:pt x="91" y="90"/>
                  <a:pt x="93" y="84"/>
                  <a:pt x="94" y="78"/>
                </a:cubicBezTo>
                <a:cubicBezTo>
                  <a:pt x="95" y="73"/>
                  <a:pt x="95" y="67"/>
                  <a:pt x="95" y="63"/>
                </a:cubicBezTo>
                <a:cubicBezTo>
                  <a:pt x="95" y="58"/>
                  <a:pt x="94" y="53"/>
                  <a:pt x="93" y="49"/>
                </a:cubicBezTo>
                <a:cubicBezTo>
                  <a:pt x="91" y="44"/>
                  <a:pt x="89" y="40"/>
                  <a:pt x="86" y="37"/>
                </a:cubicBezTo>
                <a:cubicBezTo>
                  <a:pt x="83" y="34"/>
                  <a:pt x="79" y="31"/>
                  <a:pt x="74" y="29"/>
                </a:cubicBezTo>
                <a:cubicBezTo>
                  <a:pt x="70" y="27"/>
                  <a:pt x="65" y="26"/>
                  <a:pt x="59" y="26"/>
                </a:cubicBezTo>
                <a:cubicBezTo>
                  <a:pt x="52" y="26"/>
                  <a:pt x="45" y="27"/>
                  <a:pt x="40" y="29"/>
                </a:cubicBezTo>
                <a:cubicBezTo>
                  <a:pt x="34" y="31"/>
                  <a:pt x="30" y="33"/>
                  <a:pt x="25" y="35"/>
                </a:cubicBezTo>
                <a:cubicBezTo>
                  <a:pt x="21" y="38"/>
                  <a:pt x="18" y="40"/>
                  <a:pt x="15" y="42"/>
                </a:cubicBezTo>
                <a:cubicBezTo>
                  <a:pt x="12" y="44"/>
                  <a:pt x="10" y="45"/>
                  <a:pt x="9" y="45"/>
                </a:cubicBezTo>
                <a:cubicBezTo>
                  <a:pt x="8" y="45"/>
                  <a:pt x="7" y="45"/>
                  <a:pt x="6" y="44"/>
                </a:cubicBezTo>
                <a:cubicBezTo>
                  <a:pt x="6" y="44"/>
                  <a:pt x="5" y="43"/>
                  <a:pt x="5" y="42"/>
                </a:cubicBezTo>
                <a:cubicBezTo>
                  <a:pt x="5" y="41"/>
                  <a:pt x="4" y="39"/>
                  <a:pt x="4" y="38"/>
                </a:cubicBezTo>
                <a:cubicBezTo>
                  <a:pt x="4" y="36"/>
                  <a:pt x="4" y="34"/>
                  <a:pt x="4" y="32"/>
                </a:cubicBezTo>
                <a:cubicBezTo>
                  <a:pt x="4" y="30"/>
                  <a:pt x="4" y="28"/>
                  <a:pt x="4" y="27"/>
                </a:cubicBezTo>
                <a:cubicBezTo>
                  <a:pt x="4" y="26"/>
                  <a:pt x="4" y="25"/>
                  <a:pt x="4" y="24"/>
                </a:cubicBezTo>
                <a:cubicBezTo>
                  <a:pt x="5" y="23"/>
                  <a:pt x="5" y="22"/>
                  <a:pt x="6" y="21"/>
                </a:cubicBezTo>
                <a:cubicBezTo>
                  <a:pt x="6" y="20"/>
                  <a:pt x="7" y="19"/>
                  <a:pt x="8" y="18"/>
                </a:cubicBezTo>
                <a:cubicBezTo>
                  <a:pt x="10" y="17"/>
                  <a:pt x="12" y="15"/>
                  <a:pt x="15" y="13"/>
                </a:cubicBezTo>
                <a:cubicBezTo>
                  <a:pt x="19" y="11"/>
                  <a:pt x="23" y="9"/>
                  <a:pt x="28" y="7"/>
                </a:cubicBezTo>
                <a:cubicBezTo>
                  <a:pt x="33" y="5"/>
                  <a:pt x="39" y="4"/>
                  <a:pt x="45" y="2"/>
                </a:cubicBezTo>
                <a:cubicBezTo>
                  <a:pt x="51" y="1"/>
                  <a:pt x="57" y="0"/>
                  <a:pt x="64" y="0"/>
                </a:cubicBezTo>
                <a:cubicBezTo>
                  <a:pt x="75" y="0"/>
                  <a:pt x="84" y="2"/>
                  <a:pt x="92" y="5"/>
                </a:cubicBezTo>
                <a:cubicBezTo>
                  <a:pt x="100" y="8"/>
                  <a:pt x="107" y="12"/>
                  <a:pt x="112" y="17"/>
                </a:cubicBezTo>
                <a:cubicBezTo>
                  <a:pt x="118" y="22"/>
                  <a:pt x="122" y="28"/>
                  <a:pt x="124" y="35"/>
                </a:cubicBezTo>
                <a:cubicBezTo>
                  <a:pt x="127" y="42"/>
                  <a:pt x="128" y="50"/>
                  <a:pt x="128" y="58"/>
                </a:cubicBezTo>
                <a:cubicBezTo>
                  <a:pt x="128" y="65"/>
                  <a:pt x="128" y="72"/>
                  <a:pt x="126" y="79"/>
                </a:cubicBezTo>
                <a:cubicBezTo>
                  <a:pt x="125" y="86"/>
                  <a:pt x="123" y="94"/>
                  <a:pt x="119" y="102"/>
                </a:cubicBezTo>
                <a:cubicBezTo>
                  <a:pt x="114" y="110"/>
                  <a:pt x="109" y="119"/>
                  <a:pt x="101" y="129"/>
                </a:cubicBezTo>
                <a:cubicBezTo>
                  <a:pt x="93" y="139"/>
                  <a:pt x="83" y="151"/>
                  <a:pt x="70" y="164"/>
                </a:cubicBezTo>
                <a:lnTo>
                  <a:pt x="35" y="200"/>
                </a:lnTo>
                <a:lnTo>
                  <a:pt x="132" y="200"/>
                </a:lnTo>
                <a:cubicBezTo>
                  <a:pt x="133" y="200"/>
                  <a:pt x="134" y="201"/>
                  <a:pt x="134" y="201"/>
                </a:cubicBezTo>
                <a:cubicBezTo>
                  <a:pt x="135" y="202"/>
                  <a:pt x="136" y="202"/>
                  <a:pt x="137" y="203"/>
                </a:cubicBezTo>
                <a:cubicBezTo>
                  <a:pt x="137" y="204"/>
                  <a:pt x="138" y="206"/>
                  <a:pt x="138" y="207"/>
                </a:cubicBezTo>
                <a:cubicBezTo>
                  <a:pt x="138" y="209"/>
                  <a:pt x="138" y="211"/>
                  <a:pt x="138"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5" name="Freeform 33"/>
          <p:cNvSpPr>
            <a:spLocks/>
          </p:cNvSpPr>
          <p:nvPr/>
        </p:nvSpPr>
        <p:spPr bwMode="auto">
          <a:xfrm>
            <a:off x="1658938" y="6111875"/>
            <a:ext cx="44450" cy="73025"/>
          </a:xfrm>
          <a:custGeom>
            <a:avLst/>
            <a:gdLst/>
            <a:ahLst/>
            <a:cxnLst>
              <a:cxn ang="0">
                <a:pos x="134" y="189"/>
              </a:cxn>
              <a:cxn ang="0">
                <a:pos x="94" y="224"/>
              </a:cxn>
              <a:cxn ang="0">
                <a:pos x="40" y="227"/>
              </a:cxn>
              <a:cxn ang="0">
                <a:pos x="10" y="217"/>
              </a:cxn>
              <a:cxn ang="0">
                <a:pos x="2" y="211"/>
              </a:cxn>
              <a:cxn ang="0">
                <a:pos x="0" y="204"/>
              </a:cxn>
              <a:cxn ang="0">
                <a:pos x="1" y="189"/>
              </a:cxn>
              <a:cxn ang="0">
                <a:pos x="11" y="190"/>
              </a:cxn>
              <a:cxn ang="0">
                <a:pos x="39" y="202"/>
              </a:cxn>
              <a:cxn ang="0">
                <a:pos x="80" y="201"/>
              </a:cxn>
              <a:cxn ang="0">
                <a:pos x="103" y="181"/>
              </a:cxn>
              <a:cxn ang="0">
                <a:pos x="102" y="148"/>
              </a:cxn>
              <a:cxn ang="0">
                <a:pos x="74" y="126"/>
              </a:cxn>
              <a:cxn ang="0">
                <a:pos x="29" y="123"/>
              </a:cxn>
              <a:cxn ang="0">
                <a:pos x="24" y="121"/>
              </a:cxn>
              <a:cxn ang="0">
                <a:pos x="22" y="111"/>
              </a:cxn>
              <a:cxn ang="0">
                <a:pos x="24" y="102"/>
              </a:cxn>
              <a:cxn ang="0">
                <a:pos x="29" y="100"/>
              </a:cxn>
              <a:cxn ang="0">
                <a:pos x="69" y="97"/>
              </a:cxn>
              <a:cxn ang="0">
                <a:pos x="94" y="76"/>
              </a:cxn>
              <a:cxn ang="0">
                <a:pos x="95" y="45"/>
              </a:cxn>
              <a:cxn ang="0">
                <a:pos x="77" y="27"/>
              </a:cxn>
              <a:cxn ang="0">
                <a:pos x="43" y="27"/>
              </a:cxn>
              <a:cxn ang="0">
                <a:pos x="17" y="40"/>
              </a:cxn>
              <a:cxn ang="0">
                <a:pos x="9" y="43"/>
              </a:cxn>
              <a:cxn ang="0">
                <a:pos x="6" y="38"/>
              </a:cxn>
              <a:cxn ang="0">
                <a:pos x="6" y="27"/>
              </a:cxn>
              <a:cxn ang="0">
                <a:pos x="8" y="21"/>
              </a:cxn>
              <a:cxn ang="0">
                <a:pos x="17" y="13"/>
              </a:cxn>
              <a:cxn ang="0">
                <a:pos x="46" y="2"/>
              </a:cxn>
              <a:cxn ang="0">
                <a:pos x="94" y="4"/>
              </a:cxn>
              <a:cxn ang="0">
                <a:pos x="125" y="32"/>
              </a:cxn>
              <a:cxn ang="0">
                <a:pos x="126" y="74"/>
              </a:cxn>
              <a:cxn ang="0">
                <a:pos x="105" y="102"/>
              </a:cxn>
              <a:cxn ang="0">
                <a:pos x="87" y="109"/>
              </a:cxn>
              <a:cxn ang="0">
                <a:pos x="124" y="126"/>
              </a:cxn>
              <a:cxn ang="0">
                <a:pos x="139" y="162"/>
              </a:cxn>
            </a:cxnLst>
            <a:rect l="0" t="0" r="r" b="b"/>
            <a:pathLst>
              <a:path w="139" h="229">
                <a:moveTo>
                  <a:pt x="139" y="162"/>
                </a:moveTo>
                <a:cubicBezTo>
                  <a:pt x="139" y="172"/>
                  <a:pt x="137" y="181"/>
                  <a:pt x="134" y="189"/>
                </a:cubicBezTo>
                <a:cubicBezTo>
                  <a:pt x="130" y="198"/>
                  <a:pt x="125" y="205"/>
                  <a:pt x="118" y="210"/>
                </a:cubicBezTo>
                <a:cubicBezTo>
                  <a:pt x="112" y="216"/>
                  <a:pt x="104" y="221"/>
                  <a:pt x="94" y="224"/>
                </a:cubicBezTo>
                <a:cubicBezTo>
                  <a:pt x="84" y="227"/>
                  <a:pt x="73" y="229"/>
                  <a:pt x="61" y="229"/>
                </a:cubicBezTo>
                <a:cubicBezTo>
                  <a:pt x="54" y="229"/>
                  <a:pt x="47" y="228"/>
                  <a:pt x="40" y="227"/>
                </a:cubicBezTo>
                <a:cubicBezTo>
                  <a:pt x="34" y="226"/>
                  <a:pt x="28" y="224"/>
                  <a:pt x="23" y="223"/>
                </a:cubicBezTo>
                <a:cubicBezTo>
                  <a:pt x="18" y="221"/>
                  <a:pt x="14" y="219"/>
                  <a:pt x="10" y="217"/>
                </a:cubicBezTo>
                <a:cubicBezTo>
                  <a:pt x="7" y="216"/>
                  <a:pt x="5" y="214"/>
                  <a:pt x="4" y="214"/>
                </a:cubicBezTo>
                <a:cubicBezTo>
                  <a:pt x="3" y="213"/>
                  <a:pt x="3" y="212"/>
                  <a:pt x="2" y="211"/>
                </a:cubicBezTo>
                <a:cubicBezTo>
                  <a:pt x="2" y="210"/>
                  <a:pt x="1" y="209"/>
                  <a:pt x="1" y="208"/>
                </a:cubicBezTo>
                <a:cubicBezTo>
                  <a:pt x="1" y="207"/>
                  <a:pt x="0" y="206"/>
                  <a:pt x="0" y="204"/>
                </a:cubicBezTo>
                <a:cubicBezTo>
                  <a:pt x="0" y="202"/>
                  <a:pt x="0" y="200"/>
                  <a:pt x="0" y="198"/>
                </a:cubicBezTo>
                <a:cubicBezTo>
                  <a:pt x="0" y="194"/>
                  <a:pt x="0" y="191"/>
                  <a:pt x="1" y="189"/>
                </a:cubicBezTo>
                <a:cubicBezTo>
                  <a:pt x="2" y="188"/>
                  <a:pt x="3" y="187"/>
                  <a:pt x="5" y="187"/>
                </a:cubicBezTo>
                <a:cubicBezTo>
                  <a:pt x="6" y="187"/>
                  <a:pt x="8" y="188"/>
                  <a:pt x="11" y="190"/>
                </a:cubicBezTo>
                <a:cubicBezTo>
                  <a:pt x="14" y="192"/>
                  <a:pt x="18" y="194"/>
                  <a:pt x="22" y="196"/>
                </a:cubicBezTo>
                <a:cubicBezTo>
                  <a:pt x="27" y="198"/>
                  <a:pt x="33" y="200"/>
                  <a:pt x="39" y="202"/>
                </a:cubicBezTo>
                <a:cubicBezTo>
                  <a:pt x="45" y="203"/>
                  <a:pt x="52" y="204"/>
                  <a:pt x="60" y="204"/>
                </a:cubicBezTo>
                <a:cubicBezTo>
                  <a:pt x="68" y="204"/>
                  <a:pt x="74" y="203"/>
                  <a:pt x="80" y="201"/>
                </a:cubicBezTo>
                <a:cubicBezTo>
                  <a:pt x="86" y="199"/>
                  <a:pt x="91" y="197"/>
                  <a:pt x="94" y="193"/>
                </a:cubicBezTo>
                <a:cubicBezTo>
                  <a:pt x="98" y="190"/>
                  <a:pt x="101" y="185"/>
                  <a:pt x="103" y="181"/>
                </a:cubicBezTo>
                <a:cubicBezTo>
                  <a:pt x="105" y="176"/>
                  <a:pt x="106" y="170"/>
                  <a:pt x="106" y="165"/>
                </a:cubicBezTo>
                <a:cubicBezTo>
                  <a:pt x="106" y="158"/>
                  <a:pt x="105" y="153"/>
                  <a:pt x="102" y="148"/>
                </a:cubicBezTo>
                <a:cubicBezTo>
                  <a:pt x="100" y="143"/>
                  <a:pt x="96" y="138"/>
                  <a:pt x="92" y="135"/>
                </a:cubicBezTo>
                <a:cubicBezTo>
                  <a:pt x="87" y="131"/>
                  <a:pt x="81" y="128"/>
                  <a:pt x="74" y="126"/>
                </a:cubicBezTo>
                <a:cubicBezTo>
                  <a:pt x="67" y="124"/>
                  <a:pt x="59" y="123"/>
                  <a:pt x="50" y="123"/>
                </a:cubicBezTo>
                <a:lnTo>
                  <a:pt x="29" y="123"/>
                </a:lnTo>
                <a:cubicBezTo>
                  <a:pt x="28" y="123"/>
                  <a:pt x="28" y="123"/>
                  <a:pt x="27" y="123"/>
                </a:cubicBezTo>
                <a:cubicBezTo>
                  <a:pt x="26" y="122"/>
                  <a:pt x="25" y="122"/>
                  <a:pt x="24" y="121"/>
                </a:cubicBezTo>
                <a:cubicBezTo>
                  <a:pt x="24" y="120"/>
                  <a:pt x="23" y="119"/>
                  <a:pt x="23" y="117"/>
                </a:cubicBezTo>
                <a:cubicBezTo>
                  <a:pt x="23" y="116"/>
                  <a:pt x="22" y="114"/>
                  <a:pt x="22" y="111"/>
                </a:cubicBezTo>
                <a:cubicBezTo>
                  <a:pt x="22" y="109"/>
                  <a:pt x="23" y="107"/>
                  <a:pt x="23" y="106"/>
                </a:cubicBezTo>
                <a:cubicBezTo>
                  <a:pt x="23" y="104"/>
                  <a:pt x="24" y="103"/>
                  <a:pt x="24" y="102"/>
                </a:cubicBezTo>
                <a:cubicBezTo>
                  <a:pt x="25" y="102"/>
                  <a:pt x="26" y="101"/>
                  <a:pt x="26" y="101"/>
                </a:cubicBezTo>
                <a:cubicBezTo>
                  <a:pt x="27" y="100"/>
                  <a:pt x="28" y="100"/>
                  <a:pt x="29" y="100"/>
                </a:cubicBezTo>
                <a:lnTo>
                  <a:pt x="49" y="100"/>
                </a:lnTo>
                <a:cubicBezTo>
                  <a:pt x="56" y="100"/>
                  <a:pt x="63" y="99"/>
                  <a:pt x="69" y="97"/>
                </a:cubicBezTo>
                <a:cubicBezTo>
                  <a:pt x="75" y="95"/>
                  <a:pt x="80" y="92"/>
                  <a:pt x="84" y="89"/>
                </a:cubicBezTo>
                <a:cubicBezTo>
                  <a:pt x="88" y="85"/>
                  <a:pt x="92" y="81"/>
                  <a:pt x="94" y="76"/>
                </a:cubicBezTo>
                <a:cubicBezTo>
                  <a:pt x="96" y="70"/>
                  <a:pt x="97" y="65"/>
                  <a:pt x="97" y="58"/>
                </a:cubicBezTo>
                <a:cubicBezTo>
                  <a:pt x="97" y="54"/>
                  <a:pt x="96" y="50"/>
                  <a:pt x="95" y="45"/>
                </a:cubicBezTo>
                <a:cubicBezTo>
                  <a:pt x="93" y="41"/>
                  <a:pt x="91" y="38"/>
                  <a:pt x="88" y="34"/>
                </a:cubicBezTo>
                <a:cubicBezTo>
                  <a:pt x="85" y="31"/>
                  <a:pt x="81" y="29"/>
                  <a:pt x="77" y="27"/>
                </a:cubicBezTo>
                <a:cubicBezTo>
                  <a:pt x="72" y="25"/>
                  <a:pt x="67" y="24"/>
                  <a:pt x="61" y="24"/>
                </a:cubicBezTo>
                <a:cubicBezTo>
                  <a:pt x="54" y="24"/>
                  <a:pt x="48" y="25"/>
                  <a:pt x="43" y="27"/>
                </a:cubicBezTo>
                <a:cubicBezTo>
                  <a:pt x="37" y="29"/>
                  <a:pt x="32" y="32"/>
                  <a:pt x="28" y="34"/>
                </a:cubicBezTo>
                <a:cubicBezTo>
                  <a:pt x="23" y="36"/>
                  <a:pt x="20" y="38"/>
                  <a:pt x="17" y="40"/>
                </a:cubicBezTo>
                <a:cubicBezTo>
                  <a:pt x="14" y="42"/>
                  <a:pt x="12" y="43"/>
                  <a:pt x="11" y="43"/>
                </a:cubicBezTo>
                <a:cubicBezTo>
                  <a:pt x="10" y="43"/>
                  <a:pt x="9" y="43"/>
                  <a:pt x="9" y="43"/>
                </a:cubicBezTo>
                <a:cubicBezTo>
                  <a:pt x="8" y="43"/>
                  <a:pt x="8" y="42"/>
                  <a:pt x="7" y="41"/>
                </a:cubicBezTo>
                <a:cubicBezTo>
                  <a:pt x="7" y="40"/>
                  <a:pt x="6" y="39"/>
                  <a:pt x="6" y="38"/>
                </a:cubicBezTo>
                <a:cubicBezTo>
                  <a:pt x="6" y="36"/>
                  <a:pt x="6" y="34"/>
                  <a:pt x="6" y="32"/>
                </a:cubicBezTo>
                <a:cubicBezTo>
                  <a:pt x="6" y="30"/>
                  <a:pt x="6" y="28"/>
                  <a:pt x="6" y="27"/>
                </a:cubicBezTo>
                <a:cubicBezTo>
                  <a:pt x="6" y="26"/>
                  <a:pt x="7" y="25"/>
                  <a:pt x="7" y="24"/>
                </a:cubicBezTo>
                <a:cubicBezTo>
                  <a:pt x="7" y="23"/>
                  <a:pt x="8" y="22"/>
                  <a:pt x="8" y="21"/>
                </a:cubicBezTo>
                <a:cubicBezTo>
                  <a:pt x="9" y="20"/>
                  <a:pt x="9" y="19"/>
                  <a:pt x="10" y="18"/>
                </a:cubicBezTo>
                <a:cubicBezTo>
                  <a:pt x="12" y="17"/>
                  <a:pt x="14" y="15"/>
                  <a:pt x="17" y="13"/>
                </a:cubicBezTo>
                <a:cubicBezTo>
                  <a:pt x="20" y="11"/>
                  <a:pt x="24" y="9"/>
                  <a:pt x="29" y="7"/>
                </a:cubicBezTo>
                <a:cubicBezTo>
                  <a:pt x="34" y="5"/>
                  <a:pt x="40" y="4"/>
                  <a:pt x="46" y="2"/>
                </a:cubicBezTo>
                <a:cubicBezTo>
                  <a:pt x="52" y="1"/>
                  <a:pt x="59" y="0"/>
                  <a:pt x="67" y="0"/>
                </a:cubicBezTo>
                <a:cubicBezTo>
                  <a:pt x="77" y="0"/>
                  <a:pt x="86" y="1"/>
                  <a:pt x="94" y="4"/>
                </a:cubicBezTo>
                <a:cubicBezTo>
                  <a:pt x="101" y="7"/>
                  <a:pt x="108" y="10"/>
                  <a:pt x="113" y="15"/>
                </a:cubicBezTo>
                <a:cubicBezTo>
                  <a:pt x="118" y="20"/>
                  <a:pt x="122" y="26"/>
                  <a:pt x="125" y="32"/>
                </a:cubicBezTo>
                <a:cubicBezTo>
                  <a:pt x="127" y="39"/>
                  <a:pt x="129" y="47"/>
                  <a:pt x="129" y="55"/>
                </a:cubicBezTo>
                <a:cubicBezTo>
                  <a:pt x="129" y="62"/>
                  <a:pt x="128" y="68"/>
                  <a:pt x="126" y="74"/>
                </a:cubicBezTo>
                <a:cubicBezTo>
                  <a:pt x="124" y="80"/>
                  <a:pt x="121" y="85"/>
                  <a:pt x="118" y="90"/>
                </a:cubicBezTo>
                <a:cubicBezTo>
                  <a:pt x="114" y="95"/>
                  <a:pt x="110" y="99"/>
                  <a:pt x="105" y="102"/>
                </a:cubicBezTo>
                <a:cubicBezTo>
                  <a:pt x="100" y="105"/>
                  <a:pt x="94" y="107"/>
                  <a:pt x="87" y="109"/>
                </a:cubicBezTo>
                <a:lnTo>
                  <a:pt x="87" y="109"/>
                </a:lnTo>
                <a:cubicBezTo>
                  <a:pt x="95" y="110"/>
                  <a:pt x="102" y="112"/>
                  <a:pt x="108" y="115"/>
                </a:cubicBezTo>
                <a:cubicBezTo>
                  <a:pt x="114" y="118"/>
                  <a:pt x="120" y="122"/>
                  <a:pt x="124" y="126"/>
                </a:cubicBezTo>
                <a:cubicBezTo>
                  <a:pt x="129" y="131"/>
                  <a:pt x="133" y="136"/>
                  <a:pt x="135" y="142"/>
                </a:cubicBezTo>
                <a:cubicBezTo>
                  <a:pt x="138"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6" name="Freeform 34"/>
          <p:cNvSpPr>
            <a:spLocks noEditPoints="1"/>
          </p:cNvSpPr>
          <p:nvPr/>
        </p:nvSpPr>
        <p:spPr bwMode="auto">
          <a:xfrm>
            <a:off x="1898650" y="6111875"/>
            <a:ext cx="52388" cy="73025"/>
          </a:xfrm>
          <a:custGeom>
            <a:avLst/>
            <a:gdLst/>
            <a:ahLst/>
            <a:cxnLst>
              <a:cxn ang="0">
                <a:pos x="159" y="160"/>
              </a:cxn>
              <a:cxn ang="0">
                <a:pos x="158" y="169"/>
              </a:cxn>
              <a:cxn ang="0">
                <a:pos x="153" y="172"/>
              </a:cxn>
              <a:cxn ang="0">
                <a:pos x="128" y="172"/>
              </a:cxn>
              <a:cxn ang="0">
                <a:pos x="128" y="219"/>
              </a:cxn>
              <a:cxn ang="0">
                <a:pos x="127" y="221"/>
              </a:cxn>
              <a:cxn ang="0">
                <a:pos x="125" y="223"/>
              </a:cxn>
              <a:cxn ang="0">
                <a:pos x="120" y="224"/>
              </a:cxn>
              <a:cxn ang="0">
                <a:pos x="113" y="224"/>
              </a:cxn>
              <a:cxn ang="0">
                <a:pos x="106" y="224"/>
              </a:cxn>
              <a:cxn ang="0">
                <a:pos x="102" y="223"/>
              </a:cxn>
              <a:cxn ang="0">
                <a:pos x="100" y="221"/>
              </a:cxn>
              <a:cxn ang="0">
                <a:pos x="99" y="219"/>
              </a:cxn>
              <a:cxn ang="0">
                <a:pos x="99" y="172"/>
              </a:cxn>
              <a:cxn ang="0">
                <a:pos x="8" y="172"/>
              </a:cxn>
              <a:cxn ang="0">
                <a:pos x="4" y="172"/>
              </a:cxn>
              <a:cxn ang="0">
                <a:pos x="2" y="170"/>
              </a:cxn>
              <a:cxn ang="0">
                <a:pos x="0" y="166"/>
              </a:cxn>
              <a:cxn ang="0">
                <a:pos x="0" y="159"/>
              </a:cxn>
              <a:cxn ang="0">
                <a:pos x="0" y="154"/>
              </a:cxn>
              <a:cxn ang="0">
                <a:pos x="1" y="149"/>
              </a:cxn>
              <a:cxn ang="0">
                <a:pos x="2" y="145"/>
              </a:cxn>
              <a:cxn ang="0">
                <a:pos x="4" y="141"/>
              </a:cxn>
              <a:cxn ang="0">
                <a:pos x="84" y="6"/>
              </a:cxn>
              <a:cxn ang="0">
                <a:pos x="86" y="3"/>
              </a:cxn>
              <a:cxn ang="0">
                <a:pos x="91" y="2"/>
              </a:cxn>
              <a:cxn ang="0">
                <a:pos x="97" y="1"/>
              </a:cxn>
              <a:cxn ang="0">
                <a:pos x="106" y="0"/>
              </a:cxn>
              <a:cxn ang="0">
                <a:pos x="116" y="1"/>
              </a:cxn>
              <a:cxn ang="0">
                <a:pos x="123" y="2"/>
              </a:cxn>
              <a:cxn ang="0">
                <a:pos x="126" y="4"/>
              </a:cxn>
              <a:cxn ang="0">
                <a:pos x="128" y="6"/>
              </a:cxn>
              <a:cxn ang="0">
                <a:pos x="128" y="148"/>
              </a:cxn>
              <a:cxn ang="0">
                <a:pos x="153" y="148"/>
              </a:cxn>
              <a:cxn ang="0">
                <a:pos x="158" y="151"/>
              </a:cxn>
              <a:cxn ang="0">
                <a:pos x="159" y="160"/>
              </a:cxn>
              <a:cxn ang="0">
                <a:pos x="99" y="26"/>
              </a:cxn>
              <a:cxn ang="0">
                <a:pos x="99" y="26"/>
              </a:cxn>
              <a:cxn ang="0">
                <a:pos x="27" y="148"/>
              </a:cxn>
              <a:cxn ang="0">
                <a:pos x="99" y="148"/>
              </a:cxn>
              <a:cxn ang="0">
                <a:pos x="99" y="26"/>
              </a:cxn>
            </a:cxnLst>
            <a:rect l="0" t="0" r="r" b="b"/>
            <a:pathLst>
              <a:path w="159" h="224">
                <a:moveTo>
                  <a:pt x="159" y="160"/>
                </a:moveTo>
                <a:cubicBezTo>
                  <a:pt x="159" y="164"/>
                  <a:pt x="159" y="167"/>
                  <a:pt x="158" y="169"/>
                </a:cubicBezTo>
                <a:cubicBezTo>
                  <a:pt x="157" y="171"/>
                  <a:pt x="155" y="172"/>
                  <a:pt x="153" y="172"/>
                </a:cubicBezTo>
                <a:lnTo>
                  <a:pt x="128" y="172"/>
                </a:lnTo>
                <a:lnTo>
                  <a:pt x="128" y="219"/>
                </a:lnTo>
                <a:cubicBezTo>
                  <a:pt x="128" y="220"/>
                  <a:pt x="128" y="221"/>
                  <a:pt x="127" y="221"/>
                </a:cubicBezTo>
                <a:cubicBezTo>
                  <a:pt x="127" y="222"/>
                  <a:pt x="126" y="223"/>
                  <a:pt x="125" y="223"/>
                </a:cubicBezTo>
                <a:cubicBezTo>
                  <a:pt x="124" y="224"/>
                  <a:pt x="122" y="224"/>
                  <a:pt x="120" y="224"/>
                </a:cubicBezTo>
                <a:cubicBezTo>
                  <a:pt x="118" y="224"/>
                  <a:pt x="116" y="224"/>
                  <a:pt x="113" y="224"/>
                </a:cubicBezTo>
                <a:cubicBezTo>
                  <a:pt x="111" y="224"/>
                  <a:pt x="108" y="224"/>
                  <a:pt x="106" y="224"/>
                </a:cubicBezTo>
                <a:cubicBezTo>
                  <a:pt x="105" y="224"/>
                  <a:pt x="103" y="224"/>
                  <a:pt x="102" y="223"/>
                </a:cubicBezTo>
                <a:cubicBezTo>
                  <a:pt x="101" y="223"/>
                  <a:pt x="100" y="222"/>
                  <a:pt x="100" y="221"/>
                </a:cubicBezTo>
                <a:cubicBezTo>
                  <a:pt x="99" y="221"/>
                  <a:pt x="99" y="220"/>
                  <a:pt x="99" y="219"/>
                </a:cubicBezTo>
                <a:lnTo>
                  <a:pt x="99" y="172"/>
                </a:lnTo>
                <a:lnTo>
                  <a:pt x="8" y="172"/>
                </a:lnTo>
                <a:cubicBezTo>
                  <a:pt x="6" y="172"/>
                  <a:pt x="5" y="172"/>
                  <a:pt x="4" y="172"/>
                </a:cubicBezTo>
                <a:cubicBezTo>
                  <a:pt x="3" y="172"/>
                  <a:pt x="2" y="171"/>
                  <a:pt x="2" y="170"/>
                </a:cubicBezTo>
                <a:cubicBezTo>
                  <a:pt x="1" y="169"/>
                  <a:pt x="0" y="168"/>
                  <a:pt x="0" y="166"/>
                </a:cubicBezTo>
                <a:cubicBezTo>
                  <a:pt x="0" y="164"/>
                  <a:pt x="0" y="162"/>
                  <a:pt x="0" y="159"/>
                </a:cubicBezTo>
                <a:cubicBezTo>
                  <a:pt x="0" y="157"/>
                  <a:pt x="0" y="155"/>
                  <a:pt x="0" y="154"/>
                </a:cubicBezTo>
                <a:cubicBezTo>
                  <a:pt x="0" y="152"/>
                  <a:pt x="0" y="150"/>
                  <a:pt x="1" y="149"/>
                </a:cubicBezTo>
                <a:cubicBezTo>
                  <a:pt x="1" y="147"/>
                  <a:pt x="1" y="146"/>
                  <a:pt x="2" y="145"/>
                </a:cubicBezTo>
                <a:cubicBezTo>
                  <a:pt x="2" y="143"/>
                  <a:pt x="3" y="142"/>
                  <a:pt x="4" y="141"/>
                </a:cubicBezTo>
                <a:lnTo>
                  <a:pt x="84" y="6"/>
                </a:lnTo>
                <a:cubicBezTo>
                  <a:pt x="84" y="5"/>
                  <a:pt x="85" y="4"/>
                  <a:pt x="86" y="3"/>
                </a:cubicBezTo>
                <a:cubicBezTo>
                  <a:pt x="87" y="3"/>
                  <a:pt x="89" y="2"/>
                  <a:pt x="91" y="2"/>
                </a:cubicBezTo>
                <a:cubicBezTo>
                  <a:pt x="92" y="1"/>
                  <a:pt x="94" y="1"/>
                  <a:pt x="97" y="1"/>
                </a:cubicBezTo>
                <a:cubicBezTo>
                  <a:pt x="99" y="0"/>
                  <a:pt x="102" y="0"/>
                  <a:pt x="106" y="0"/>
                </a:cubicBezTo>
                <a:cubicBezTo>
                  <a:pt x="110" y="0"/>
                  <a:pt x="113" y="1"/>
                  <a:pt x="116" y="1"/>
                </a:cubicBezTo>
                <a:cubicBezTo>
                  <a:pt x="119" y="1"/>
                  <a:pt x="121" y="1"/>
                  <a:pt x="123" y="2"/>
                </a:cubicBezTo>
                <a:cubicBezTo>
                  <a:pt x="124" y="2"/>
                  <a:pt x="126" y="3"/>
                  <a:pt x="126" y="4"/>
                </a:cubicBezTo>
                <a:cubicBezTo>
                  <a:pt x="127" y="4"/>
                  <a:pt x="128" y="5"/>
                  <a:pt x="128" y="6"/>
                </a:cubicBezTo>
                <a:lnTo>
                  <a:pt x="128" y="148"/>
                </a:lnTo>
                <a:lnTo>
                  <a:pt x="153" y="148"/>
                </a:lnTo>
                <a:cubicBezTo>
                  <a:pt x="155" y="148"/>
                  <a:pt x="156" y="149"/>
                  <a:pt x="158" y="151"/>
                </a:cubicBezTo>
                <a:cubicBezTo>
                  <a:pt x="159" y="153"/>
                  <a:pt x="159" y="156"/>
                  <a:pt x="159" y="160"/>
                </a:cubicBezTo>
                <a:close/>
                <a:moveTo>
                  <a:pt x="99" y="26"/>
                </a:moveTo>
                <a:lnTo>
                  <a:pt x="99" y="26"/>
                </a:lnTo>
                <a:lnTo>
                  <a:pt x="27" y="148"/>
                </a:lnTo>
                <a:lnTo>
                  <a:pt x="99" y="148"/>
                </a:lnTo>
                <a:lnTo>
                  <a:pt x="99" y="2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7" name="Freeform 35"/>
          <p:cNvSpPr>
            <a:spLocks/>
          </p:cNvSpPr>
          <p:nvPr/>
        </p:nvSpPr>
        <p:spPr bwMode="auto">
          <a:xfrm>
            <a:off x="2146300" y="6111875"/>
            <a:ext cx="44450" cy="73025"/>
          </a:xfrm>
          <a:custGeom>
            <a:avLst/>
            <a:gdLst/>
            <a:ahLst/>
            <a:cxnLst>
              <a:cxn ang="0">
                <a:pos x="141" y="151"/>
              </a:cxn>
              <a:cxn ang="0">
                <a:pos x="135" y="183"/>
              </a:cxn>
              <a:cxn ang="0">
                <a:pos x="118" y="206"/>
              </a:cxn>
              <a:cxn ang="0">
                <a:pos x="91" y="221"/>
              </a:cxn>
              <a:cxn ang="0">
                <a:pos x="58" y="226"/>
              </a:cxn>
              <a:cxn ang="0">
                <a:pos x="38" y="224"/>
              </a:cxn>
              <a:cxn ang="0">
                <a:pos x="22" y="221"/>
              </a:cxn>
              <a:cxn ang="0">
                <a:pos x="10" y="216"/>
              </a:cxn>
              <a:cxn ang="0">
                <a:pos x="4" y="213"/>
              </a:cxn>
              <a:cxn ang="0">
                <a:pos x="2" y="211"/>
              </a:cxn>
              <a:cxn ang="0">
                <a:pos x="1" y="208"/>
              </a:cxn>
              <a:cxn ang="0">
                <a:pos x="1" y="205"/>
              </a:cxn>
              <a:cxn ang="0">
                <a:pos x="0" y="199"/>
              </a:cxn>
              <a:cxn ang="0">
                <a:pos x="1" y="194"/>
              </a:cxn>
              <a:cxn ang="0">
                <a:pos x="2" y="190"/>
              </a:cxn>
              <a:cxn ang="0">
                <a:pos x="3" y="188"/>
              </a:cxn>
              <a:cxn ang="0">
                <a:pos x="5" y="188"/>
              </a:cxn>
              <a:cxn ang="0">
                <a:pos x="11" y="190"/>
              </a:cxn>
              <a:cxn ang="0">
                <a:pos x="20" y="194"/>
              </a:cxn>
              <a:cxn ang="0">
                <a:pos x="35" y="199"/>
              </a:cxn>
              <a:cxn ang="0">
                <a:pos x="57" y="201"/>
              </a:cxn>
              <a:cxn ang="0">
                <a:pos x="78" y="199"/>
              </a:cxn>
              <a:cxn ang="0">
                <a:pos x="94" y="190"/>
              </a:cxn>
              <a:cxn ang="0">
                <a:pos x="105" y="175"/>
              </a:cxn>
              <a:cxn ang="0">
                <a:pos x="109" y="154"/>
              </a:cxn>
              <a:cxn ang="0">
                <a:pos x="106" y="135"/>
              </a:cxn>
              <a:cxn ang="0">
                <a:pos x="96" y="121"/>
              </a:cxn>
              <a:cxn ang="0">
                <a:pos x="78" y="113"/>
              </a:cxn>
              <a:cxn ang="0">
                <a:pos x="53" y="111"/>
              </a:cxn>
              <a:cxn ang="0">
                <a:pos x="35" y="112"/>
              </a:cxn>
              <a:cxn ang="0">
                <a:pos x="21" y="113"/>
              </a:cxn>
              <a:cxn ang="0">
                <a:pos x="14" y="111"/>
              </a:cxn>
              <a:cxn ang="0">
                <a:pos x="12" y="102"/>
              </a:cxn>
              <a:cxn ang="0">
                <a:pos x="12" y="12"/>
              </a:cxn>
              <a:cxn ang="0">
                <a:pos x="14" y="3"/>
              </a:cxn>
              <a:cxn ang="0">
                <a:pos x="22" y="0"/>
              </a:cxn>
              <a:cxn ang="0">
                <a:pos x="120" y="0"/>
              </a:cxn>
              <a:cxn ang="0">
                <a:pos x="123" y="1"/>
              </a:cxn>
              <a:cxn ang="0">
                <a:pos x="125" y="3"/>
              </a:cxn>
              <a:cxn ang="0">
                <a:pos x="126" y="7"/>
              </a:cxn>
              <a:cxn ang="0">
                <a:pos x="127" y="13"/>
              </a:cxn>
              <a:cxn ang="0">
                <a:pos x="125" y="23"/>
              </a:cxn>
              <a:cxn ang="0">
                <a:pos x="120" y="26"/>
              </a:cxn>
              <a:cxn ang="0">
                <a:pos x="37" y="26"/>
              </a:cxn>
              <a:cxn ang="0">
                <a:pos x="37" y="88"/>
              </a:cxn>
              <a:cxn ang="0">
                <a:pos x="50" y="87"/>
              </a:cxn>
              <a:cxn ang="0">
                <a:pos x="64" y="87"/>
              </a:cxn>
              <a:cxn ang="0">
                <a:pos x="97" y="92"/>
              </a:cxn>
              <a:cxn ang="0">
                <a:pos x="121" y="105"/>
              </a:cxn>
              <a:cxn ang="0">
                <a:pos x="136" y="125"/>
              </a:cxn>
              <a:cxn ang="0">
                <a:pos x="141" y="151"/>
              </a:cxn>
            </a:cxnLst>
            <a:rect l="0" t="0" r="r" b="b"/>
            <a:pathLst>
              <a:path w="141" h="226">
                <a:moveTo>
                  <a:pt x="141" y="151"/>
                </a:moveTo>
                <a:cubicBezTo>
                  <a:pt x="141" y="163"/>
                  <a:pt x="139" y="173"/>
                  <a:pt x="135" y="183"/>
                </a:cubicBezTo>
                <a:cubicBezTo>
                  <a:pt x="131" y="192"/>
                  <a:pt x="125" y="200"/>
                  <a:pt x="118" y="206"/>
                </a:cubicBezTo>
                <a:cubicBezTo>
                  <a:pt x="110" y="213"/>
                  <a:pt x="101" y="217"/>
                  <a:pt x="91" y="221"/>
                </a:cubicBezTo>
                <a:cubicBezTo>
                  <a:pt x="81" y="224"/>
                  <a:pt x="70" y="226"/>
                  <a:pt x="58" y="226"/>
                </a:cubicBezTo>
                <a:cubicBezTo>
                  <a:pt x="51" y="226"/>
                  <a:pt x="44" y="225"/>
                  <a:pt x="38" y="224"/>
                </a:cubicBezTo>
                <a:cubicBezTo>
                  <a:pt x="32" y="223"/>
                  <a:pt x="26" y="222"/>
                  <a:pt x="22" y="221"/>
                </a:cubicBezTo>
                <a:cubicBezTo>
                  <a:pt x="17" y="219"/>
                  <a:pt x="13" y="218"/>
                  <a:pt x="10" y="216"/>
                </a:cubicBezTo>
                <a:cubicBezTo>
                  <a:pt x="7" y="215"/>
                  <a:pt x="5" y="214"/>
                  <a:pt x="4" y="213"/>
                </a:cubicBezTo>
                <a:cubicBezTo>
                  <a:pt x="3" y="212"/>
                  <a:pt x="2" y="212"/>
                  <a:pt x="2" y="211"/>
                </a:cubicBezTo>
                <a:cubicBezTo>
                  <a:pt x="2" y="210"/>
                  <a:pt x="1" y="209"/>
                  <a:pt x="1" y="208"/>
                </a:cubicBezTo>
                <a:cubicBezTo>
                  <a:pt x="1" y="207"/>
                  <a:pt x="1" y="206"/>
                  <a:pt x="1" y="205"/>
                </a:cubicBezTo>
                <a:cubicBezTo>
                  <a:pt x="0" y="203"/>
                  <a:pt x="0" y="201"/>
                  <a:pt x="0" y="199"/>
                </a:cubicBezTo>
                <a:cubicBezTo>
                  <a:pt x="0" y="197"/>
                  <a:pt x="0" y="196"/>
                  <a:pt x="1" y="194"/>
                </a:cubicBezTo>
                <a:cubicBezTo>
                  <a:pt x="1" y="193"/>
                  <a:pt x="1" y="191"/>
                  <a:pt x="2" y="190"/>
                </a:cubicBezTo>
                <a:cubicBezTo>
                  <a:pt x="2" y="189"/>
                  <a:pt x="3" y="189"/>
                  <a:pt x="3" y="188"/>
                </a:cubicBezTo>
                <a:cubicBezTo>
                  <a:pt x="4" y="188"/>
                  <a:pt x="5" y="188"/>
                  <a:pt x="5" y="188"/>
                </a:cubicBezTo>
                <a:cubicBezTo>
                  <a:pt x="6" y="188"/>
                  <a:pt x="8" y="188"/>
                  <a:pt x="11" y="190"/>
                </a:cubicBezTo>
                <a:cubicBezTo>
                  <a:pt x="13" y="191"/>
                  <a:pt x="16" y="193"/>
                  <a:pt x="20" y="194"/>
                </a:cubicBezTo>
                <a:cubicBezTo>
                  <a:pt x="24" y="196"/>
                  <a:pt x="29" y="198"/>
                  <a:pt x="35" y="199"/>
                </a:cubicBezTo>
                <a:cubicBezTo>
                  <a:pt x="41" y="201"/>
                  <a:pt x="49" y="201"/>
                  <a:pt x="57" y="201"/>
                </a:cubicBezTo>
                <a:cubicBezTo>
                  <a:pt x="64" y="201"/>
                  <a:pt x="72" y="200"/>
                  <a:pt x="78" y="199"/>
                </a:cubicBezTo>
                <a:cubicBezTo>
                  <a:pt x="84" y="197"/>
                  <a:pt x="90" y="194"/>
                  <a:pt x="94" y="190"/>
                </a:cubicBezTo>
                <a:cubicBezTo>
                  <a:pt x="99" y="186"/>
                  <a:pt x="103" y="181"/>
                  <a:pt x="105" y="175"/>
                </a:cubicBezTo>
                <a:cubicBezTo>
                  <a:pt x="108" y="169"/>
                  <a:pt x="109" y="162"/>
                  <a:pt x="109" y="154"/>
                </a:cubicBezTo>
                <a:cubicBezTo>
                  <a:pt x="109" y="147"/>
                  <a:pt x="108" y="140"/>
                  <a:pt x="106" y="135"/>
                </a:cubicBezTo>
                <a:cubicBezTo>
                  <a:pt x="104" y="130"/>
                  <a:pt x="100" y="125"/>
                  <a:pt x="96" y="121"/>
                </a:cubicBezTo>
                <a:cubicBezTo>
                  <a:pt x="91" y="118"/>
                  <a:pt x="85" y="115"/>
                  <a:pt x="78" y="113"/>
                </a:cubicBezTo>
                <a:cubicBezTo>
                  <a:pt x="71" y="112"/>
                  <a:pt x="63" y="111"/>
                  <a:pt x="53" y="111"/>
                </a:cubicBezTo>
                <a:cubicBezTo>
                  <a:pt x="46" y="111"/>
                  <a:pt x="40" y="111"/>
                  <a:pt x="35" y="112"/>
                </a:cubicBezTo>
                <a:cubicBezTo>
                  <a:pt x="30" y="112"/>
                  <a:pt x="25" y="113"/>
                  <a:pt x="21" y="113"/>
                </a:cubicBezTo>
                <a:cubicBezTo>
                  <a:pt x="17" y="113"/>
                  <a:pt x="15" y="112"/>
                  <a:pt x="14" y="111"/>
                </a:cubicBezTo>
                <a:cubicBezTo>
                  <a:pt x="12" y="109"/>
                  <a:pt x="12" y="106"/>
                  <a:pt x="12" y="102"/>
                </a:cubicBezTo>
                <a:lnTo>
                  <a:pt x="12" y="12"/>
                </a:lnTo>
                <a:cubicBezTo>
                  <a:pt x="12" y="8"/>
                  <a:pt x="13" y="5"/>
                  <a:pt x="14" y="3"/>
                </a:cubicBezTo>
                <a:cubicBezTo>
                  <a:pt x="16" y="1"/>
                  <a:pt x="19" y="0"/>
                  <a:pt x="22" y="0"/>
                </a:cubicBezTo>
                <a:lnTo>
                  <a:pt x="120" y="0"/>
                </a:lnTo>
                <a:cubicBezTo>
                  <a:pt x="121" y="0"/>
                  <a:pt x="122" y="1"/>
                  <a:pt x="123" y="1"/>
                </a:cubicBezTo>
                <a:cubicBezTo>
                  <a:pt x="124" y="2"/>
                  <a:pt x="125" y="2"/>
                  <a:pt x="125" y="3"/>
                </a:cubicBezTo>
                <a:cubicBezTo>
                  <a:pt x="126" y="5"/>
                  <a:pt x="126" y="6"/>
                  <a:pt x="126" y="7"/>
                </a:cubicBezTo>
                <a:cubicBezTo>
                  <a:pt x="127" y="9"/>
                  <a:pt x="127" y="11"/>
                  <a:pt x="127" y="13"/>
                </a:cubicBezTo>
                <a:cubicBezTo>
                  <a:pt x="127" y="17"/>
                  <a:pt x="126" y="20"/>
                  <a:pt x="125" y="23"/>
                </a:cubicBezTo>
                <a:cubicBezTo>
                  <a:pt x="124" y="25"/>
                  <a:pt x="122" y="26"/>
                  <a:pt x="120" y="26"/>
                </a:cubicBezTo>
                <a:lnTo>
                  <a:pt x="37" y="26"/>
                </a:lnTo>
                <a:lnTo>
                  <a:pt x="37" y="88"/>
                </a:lnTo>
                <a:cubicBezTo>
                  <a:pt x="41" y="88"/>
                  <a:pt x="46" y="87"/>
                  <a:pt x="50" y="87"/>
                </a:cubicBezTo>
                <a:cubicBezTo>
                  <a:pt x="54" y="87"/>
                  <a:pt x="59" y="87"/>
                  <a:pt x="64" y="87"/>
                </a:cubicBezTo>
                <a:cubicBezTo>
                  <a:pt x="77" y="87"/>
                  <a:pt x="88" y="89"/>
                  <a:pt x="97" y="92"/>
                </a:cubicBezTo>
                <a:cubicBezTo>
                  <a:pt x="107" y="95"/>
                  <a:pt x="115" y="99"/>
                  <a:pt x="121" y="105"/>
                </a:cubicBezTo>
                <a:cubicBezTo>
                  <a:pt x="128" y="110"/>
                  <a:pt x="132" y="117"/>
                  <a:pt x="136" y="125"/>
                </a:cubicBezTo>
                <a:cubicBezTo>
                  <a:pt x="139" y="133"/>
                  <a:pt x="141" y="141"/>
                  <a:pt x="141"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8" name="Freeform 36"/>
          <p:cNvSpPr>
            <a:spLocks noEditPoints="1"/>
          </p:cNvSpPr>
          <p:nvPr/>
        </p:nvSpPr>
        <p:spPr bwMode="auto">
          <a:xfrm>
            <a:off x="2389188" y="6111875"/>
            <a:ext cx="47625" cy="73025"/>
          </a:xfrm>
          <a:custGeom>
            <a:avLst/>
            <a:gdLst/>
            <a:ahLst/>
            <a:cxnLst>
              <a:cxn ang="0">
                <a:pos x="146" y="154"/>
              </a:cxn>
              <a:cxn ang="0">
                <a:pos x="141" y="182"/>
              </a:cxn>
              <a:cxn ang="0">
                <a:pos x="128" y="206"/>
              </a:cxn>
              <a:cxn ang="0">
                <a:pos x="104" y="222"/>
              </a:cxn>
              <a:cxn ang="0">
                <a:pos x="70" y="229"/>
              </a:cxn>
              <a:cxn ang="0">
                <a:pos x="46" y="225"/>
              </a:cxn>
              <a:cxn ang="0">
                <a:pos x="27" y="215"/>
              </a:cxn>
              <a:cxn ang="0">
                <a:pos x="14" y="200"/>
              </a:cxn>
              <a:cxn ang="0">
                <a:pos x="6" y="179"/>
              </a:cxn>
              <a:cxn ang="0">
                <a:pos x="1" y="153"/>
              </a:cxn>
              <a:cxn ang="0">
                <a:pos x="0" y="123"/>
              </a:cxn>
              <a:cxn ang="0">
                <a:pos x="1" y="94"/>
              </a:cxn>
              <a:cxn ang="0">
                <a:pos x="7" y="66"/>
              </a:cxn>
              <a:cxn ang="0">
                <a:pos x="18" y="40"/>
              </a:cxn>
              <a:cxn ang="0">
                <a:pos x="35" y="19"/>
              </a:cxn>
              <a:cxn ang="0">
                <a:pos x="59" y="5"/>
              </a:cxn>
              <a:cxn ang="0">
                <a:pos x="92" y="0"/>
              </a:cxn>
              <a:cxn ang="0">
                <a:pos x="105" y="1"/>
              </a:cxn>
              <a:cxn ang="0">
                <a:pos x="117" y="3"/>
              </a:cxn>
              <a:cxn ang="0">
                <a:pos x="126" y="6"/>
              </a:cxn>
              <a:cxn ang="0">
                <a:pos x="131" y="8"/>
              </a:cxn>
              <a:cxn ang="0">
                <a:pos x="133" y="11"/>
              </a:cxn>
              <a:cxn ang="0">
                <a:pos x="134" y="13"/>
              </a:cxn>
              <a:cxn ang="0">
                <a:pos x="135" y="16"/>
              </a:cxn>
              <a:cxn ang="0">
                <a:pos x="135" y="20"/>
              </a:cxn>
              <a:cxn ang="0">
                <a:pos x="135" y="25"/>
              </a:cxn>
              <a:cxn ang="0">
                <a:pos x="134" y="29"/>
              </a:cxn>
              <a:cxn ang="0">
                <a:pos x="132" y="31"/>
              </a:cxn>
              <a:cxn ang="0">
                <a:pos x="130" y="32"/>
              </a:cxn>
              <a:cxn ang="0">
                <a:pos x="125" y="30"/>
              </a:cxn>
              <a:cxn ang="0">
                <a:pos x="117" y="28"/>
              </a:cxn>
              <a:cxn ang="0">
                <a:pos x="106" y="25"/>
              </a:cxn>
              <a:cxn ang="0">
                <a:pos x="90" y="24"/>
              </a:cxn>
              <a:cxn ang="0">
                <a:pos x="63" y="30"/>
              </a:cxn>
              <a:cxn ang="0">
                <a:pos x="44" y="48"/>
              </a:cxn>
              <a:cxn ang="0">
                <a:pos x="33" y="73"/>
              </a:cxn>
              <a:cxn ang="0">
                <a:pos x="29" y="104"/>
              </a:cxn>
              <a:cxn ang="0">
                <a:pos x="39" y="98"/>
              </a:cxn>
              <a:cxn ang="0">
                <a:pos x="51" y="94"/>
              </a:cxn>
              <a:cxn ang="0">
                <a:pos x="65" y="90"/>
              </a:cxn>
              <a:cxn ang="0">
                <a:pos x="81" y="89"/>
              </a:cxn>
              <a:cxn ang="0">
                <a:pos x="112" y="94"/>
              </a:cxn>
              <a:cxn ang="0">
                <a:pos x="132" y="108"/>
              </a:cxn>
              <a:cxn ang="0">
                <a:pos x="142" y="128"/>
              </a:cxn>
              <a:cxn ang="0">
                <a:pos x="146" y="154"/>
              </a:cxn>
              <a:cxn ang="0">
                <a:pos x="116" y="156"/>
              </a:cxn>
              <a:cxn ang="0">
                <a:pos x="114" y="138"/>
              </a:cxn>
              <a:cxn ang="0">
                <a:pos x="107" y="124"/>
              </a:cxn>
              <a:cxn ang="0">
                <a:pos x="95" y="116"/>
              </a:cxn>
              <a:cxn ang="0">
                <a:pos x="76" y="113"/>
              </a:cxn>
              <a:cxn ang="0">
                <a:pos x="63" y="114"/>
              </a:cxn>
              <a:cxn ang="0">
                <a:pos x="51" y="117"/>
              </a:cxn>
              <a:cxn ang="0">
                <a:pos x="40" y="121"/>
              </a:cxn>
              <a:cxn ang="0">
                <a:pos x="30" y="127"/>
              </a:cxn>
              <a:cxn ang="0">
                <a:pos x="33" y="164"/>
              </a:cxn>
              <a:cxn ang="0">
                <a:pos x="41" y="188"/>
              </a:cxn>
              <a:cxn ang="0">
                <a:pos x="54" y="201"/>
              </a:cxn>
              <a:cxn ang="0">
                <a:pos x="73" y="205"/>
              </a:cxn>
              <a:cxn ang="0">
                <a:pos x="92" y="201"/>
              </a:cxn>
              <a:cxn ang="0">
                <a:pos x="106" y="190"/>
              </a:cxn>
              <a:cxn ang="0">
                <a:pos x="113" y="174"/>
              </a:cxn>
              <a:cxn ang="0">
                <a:pos x="116" y="156"/>
              </a:cxn>
            </a:cxnLst>
            <a:rect l="0" t="0" r="r" b="b"/>
            <a:pathLst>
              <a:path w="146" h="229">
                <a:moveTo>
                  <a:pt x="146" y="154"/>
                </a:moveTo>
                <a:cubicBezTo>
                  <a:pt x="146" y="163"/>
                  <a:pt x="144" y="173"/>
                  <a:pt x="141" y="182"/>
                </a:cubicBezTo>
                <a:cubicBezTo>
                  <a:pt x="138" y="191"/>
                  <a:pt x="134" y="199"/>
                  <a:pt x="128" y="206"/>
                </a:cubicBezTo>
                <a:cubicBezTo>
                  <a:pt x="121" y="213"/>
                  <a:pt x="114" y="218"/>
                  <a:pt x="104" y="222"/>
                </a:cubicBezTo>
                <a:cubicBezTo>
                  <a:pt x="95" y="227"/>
                  <a:pt x="83" y="229"/>
                  <a:pt x="70" y="229"/>
                </a:cubicBezTo>
                <a:cubicBezTo>
                  <a:pt x="61" y="229"/>
                  <a:pt x="53" y="228"/>
                  <a:pt x="46" y="225"/>
                </a:cubicBezTo>
                <a:cubicBezTo>
                  <a:pt x="39" y="223"/>
                  <a:pt x="33" y="220"/>
                  <a:pt x="27" y="215"/>
                </a:cubicBezTo>
                <a:cubicBezTo>
                  <a:pt x="22" y="211"/>
                  <a:pt x="18" y="206"/>
                  <a:pt x="14" y="200"/>
                </a:cubicBezTo>
                <a:cubicBezTo>
                  <a:pt x="11" y="194"/>
                  <a:pt x="8" y="187"/>
                  <a:pt x="6" y="179"/>
                </a:cubicBezTo>
                <a:cubicBezTo>
                  <a:pt x="4" y="171"/>
                  <a:pt x="2" y="162"/>
                  <a:pt x="1" y="153"/>
                </a:cubicBezTo>
                <a:cubicBezTo>
                  <a:pt x="0" y="143"/>
                  <a:pt x="0" y="133"/>
                  <a:pt x="0" y="123"/>
                </a:cubicBezTo>
                <a:cubicBezTo>
                  <a:pt x="0" y="113"/>
                  <a:pt x="0" y="104"/>
                  <a:pt x="1" y="94"/>
                </a:cubicBezTo>
                <a:cubicBezTo>
                  <a:pt x="2" y="84"/>
                  <a:pt x="4" y="75"/>
                  <a:pt x="7" y="66"/>
                </a:cubicBezTo>
                <a:cubicBezTo>
                  <a:pt x="10" y="57"/>
                  <a:pt x="13" y="48"/>
                  <a:pt x="18" y="40"/>
                </a:cubicBezTo>
                <a:cubicBezTo>
                  <a:pt x="22" y="32"/>
                  <a:pt x="28" y="25"/>
                  <a:pt x="35" y="19"/>
                </a:cubicBezTo>
                <a:cubicBezTo>
                  <a:pt x="41" y="14"/>
                  <a:pt x="50" y="9"/>
                  <a:pt x="59" y="5"/>
                </a:cubicBezTo>
                <a:cubicBezTo>
                  <a:pt x="69" y="2"/>
                  <a:pt x="80" y="0"/>
                  <a:pt x="92" y="0"/>
                </a:cubicBezTo>
                <a:cubicBezTo>
                  <a:pt x="96" y="0"/>
                  <a:pt x="101" y="1"/>
                  <a:pt x="105" y="1"/>
                </a:cubicBezTo>
                <a:cubicBezTo>
                  <a:pt x="109" y="2"/>
                  <a:pt x="113" y="2"/>
                  <a:pt x="117" y="3"/>
                </a:cubicBezTo>
                <a:cubicBezTo>
                  <a:pt x="121" y="4"/>
                  <a:pt x="124" y="5"/>
                  <a:pt x="126" y="6"/>
                </a:cubicBezTo>
                <a:cubicBezTo>
                  <a:pt x="129" y="7"/>
                  <a:pt x="131" y="8"/>
                  <a:pt x="131" y="8"/>
                </a:cubicBezTo>
                <a:cubicBezTo>
                  <a:pt x="132" y="9"/>
                  <a:pt x="133" y="10"/>
                  <a:pt x="133" y="11"/>
                </a:cubicBezTo>
                <a:cubicBezTo>
                  <a:pt x="134" y="11"/>
                  <a:pt x="134" y="12"/>
                  <a:pt x="134" y="13"/>
                </a:cubicBezTo>
                <a:cubicBezTo>
                  <a:pt x="134" y="14"/>
                  <a:pt x="134" y="15"/>
                  <a:pt x="135" y="16"/>
                </a:cubicBezTo>
                <a:cubicBezTo>
                  <a:pt x="135" y="17"/>
                  <a:pt x="135" y="18"/>
                  <a:pt x="135" y="20"/>
                </a:cubicBezTo>
                <a:cubicBezTo>
                  <a:pt x="135" y="22"/>
                  <a:pt x="135" y="24"/>
                  <a:pt x="135" y="25"/>
                </a:cubicBezTo>
                <a:cubicBezTo>
                  <a:pt x="135" y="27"/>
                  <a:pt x="134" y="28"/>
                  <a:pt x="134" y="29"/>
                </a:cubicBezTo>
                <a:cubicBezTo>
                  <a:pt x="134" y="30"/>
                  <a:pt x="133" y="30"/>
                  <a:pt x="132" y="31"/>
                </a:cubicBezTo>
                <a:cubicBezTo>
                  <a:pt x="132" y="31"/>
                  <a:pt x="131" y="32"/>
                  <a:pt x="130" y="32"/>
                </a:cubicBezTo>
                <a:cubicBezTo>
                  <a:pt x="129" y="32"/>
                  <a:pt x="127" y="31"/>
                  <a:pt x="125" y="30"/>
                </a:cubicBezTo>
                <a:cubicBezTo>
                  <a:pt x="123" y="30"/>
                  <a:pt x="120" y="29"/>
                  <a:pt x="117" y="28"/>
                </a:cubicBezTo>
                <a:cubicBezTo>
                  <a:pt x="114" y="27"/>
                  <a:pt x="110" y="26"/>
                  <a:pt x="106" y="25"/>
                </a:cubicBezTo>
                <a:cubicBezTo>
                  <a:pt x="101" y="24"/>
                  <a:pt x="96" y="24"/>
                  <a:pt x="90" y="24"/>
                </a:cubicBezTo>
                <a:cubicBezTo>
                  <a:pt x="80" y="24"/>
                  <a:pt x="71" y="26"/>
                  <a:pt x="63" y="30"/>
                </a:cubicBezTo>
                <a:cubicBezTo>
                  <a:pt x="55" y="35"/>
                  <a:pt x="49" y="41"/>
                  <a:pt x="44" y="48"/>
                </a:cubicBezTo>
                <a:cubicBezTo>
                  <a:pt x="39" y="55"/>
                  <a:pt x="36" y="64"/>
                  <a:pt x="33" y="73"/>
                </a:cubicBezTo>
                <a:cubicBezTo>
                  <a:pt x="31" y="83"/>
                  <a:pt x="30" y="93"/>
                  <a:pt x="29" y="104"/>
                </a:cubicBezTo>
                <a:cubicBezTo>
                  <a:pt x="32" y="102"/>
                  <a:pt x="36" y="100"/>
                  <a:pt x="39" y="98"/>
                </a:cubicBezTo>
                <a:cubicBezTo>
                  <a:pt x="43" y="97"/>
                  <a:pt x="47" y="95"/>
                  <a:pt x="51" y="94"/>
                </a:cubicBezTo>
                <a:cubicBezTo>
                  <a:pt x="56" y="92"/>
                  <a:pt x="61" y="91"/>
                  <a:pt x="65" y="90"/>
                </a:cubicBezTo>
                <a:cubicBezTo>
                  <a:pt x="70" y="90"/>
                  <a:pt x="76" y="89"/>
                  <a:pt x="81" y="89"/>
                </a:cubicBezTo>
                <a:cubicBezTo>
                  <a:pt x="93" y="89"/>
                  <a:pt x="103" y="91"/>
                  <a:pt x="112" y="94"/>
                </a:cubicBezTo>
                <a:cubicBezTo>
                  <a:pt x="120" y="97"/>
                  <a:pt x="127" y="102"/>
                  <a:pt x="132" y="108"/>
                </a:cubicBezTo>
                <a:cubicBezTo>
                  <a:pt x="137" y="113"/>
                  <a:pt x="140" y="120"/>
                  <a:pt x="142" y="128"/>
                </a:cubicBezTo>
                <a:cubicBezTo>
                  <a:pt x="145" y="136"/>
                  <a:pt x="146" y="144"/>
                  <a:pt x="146" y="154"/>
                </a:cubicBezTo>
                <a:close/>
                <a:moveTo>
                  <a:pt x="116" y="156"/>
                </a:moveTo>
                <a:cubicBezTo>
                  <a:pt x="116" y="150"/>
                  <a:pt x="115" y="144"/>
                  <a:pt x="114" y="138"/>
                </a:cubicBezTo>
                <a:cubicBezTo>
                  <a:pt x="113" y="133"/>
                  <a:pt x="110" y="128"/>
                  <a:pt x="107" y="124"/>
                </a:cubicBezTo>
                <a:cubicBezTo>
                  <a:pt x="104" y="121"/>
                  <a:pt x="100" y="118"/>
                  <a:pt x="95" y="116"/>
                </a:cubicBezTo>
                <a:cubicBezTo>
                  <a:pt x="90" y="114"/>
                  <a:pt x="83" y="113"/>
                  <a:pt x="76" y="113"/>
                </a:cubicBezTo>
                <a:cubicBezTo>
                  <a:pt x="72" y="113"/>
                  <a:pt x="67" y="113"/>
                  <a:pt x="63" y="114"/>
                </a:cubicBezTo>
                <a:cubicBezTo>
                  <a:pt x="59" y="114"/>
                  <a:pt x="55" y="115"/>
                  <a:pt x="51" y="117"/>
                </a:cubicBezTo>
                <a:cubicBezTo>
                  <a:pt x="47" y="118"/>
                  <a:pt x="43" y="120"/>
                  <a:pt x="40" y="121"/>
                </a:cubicBezTo>
                <a:cubicBezTo>
                  <a:pt x="36" y="123"/>
                  <a:pt x="33" y="125"/>
                  <a:pt x="30" y="127"/>
                </a:cubicBezTo>
                <a:cubicBezTo>
                  <a:pt x="30" y="142"/>
                  <a:pt x="31" y="154"/>
                  <a:pt x="33" y="164"/>
                </a:cubicBezTo>
                <a:cubicBezTo>
                  <a:pt x="34" y="174"/>
                  <a:pt x="37" y="182"/>
                  <a:pt x="41" y="188"/>
                </a:cubicBezTo>
                <a:cubicBezTo>
                  <a:pt x="44" y="194"/>
                  <a:pt x="49" y="198"/>
                  <a:pt x="54" y="201"/>
                </a:cubicBezTo>
                <a:cubicBezTo>
                  <a:pt x="60" y="204"/>
                  <a:pt x="66" y="205"/>
                  <a:pt x="73" y="205"/>
                </a:cubicBezTo>
                <a:cubicBezTo>
                  <a:pt x="81" y="205"/>
                  <a:pt x="87" y="203"/>
                  <a:pt x="92" y="201"/>
                </a:cubicBezTo>
                <a:cubicBezTo>
                  <a:pt x="98" y="198"/>
                  <a:pt x="102" y="194"/>
                  <a:pt x="106" y="190"/>
                </a:cubicBezTo>
                <a:cubicBezTo>
                  <a:pt x="109" y="185"/>
                  <a:pt x="112" y="180"/>
                  <a:pt x="113" y="174"/>
                </a:cubicBezTo>
                <a:cubicBezTo>
                  <a:pt x="115" y="168"/>
                  <a:pt x="116" y="162"/>
                  <a:pt x="116" y="15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09" name="Freeform 37"/>
          <p:cNvSpPr>
            <a:spLocks/>
          </p:cNvSpPr>
          <p:nvPr/>
        </p:nvSpPr>
        <p:spPr bwMode="auto">
          <a:xfrm>
            <a:off x="2632075" y="6111875"/>
            <a:ext cx="47625" cy="73025"/>
          </a:xfrm>
          <a:custGeom>
            <a:avLst/>
            <a:gdLst/>
            <a:ahLst/>
            <a:cxnLst>
              <a:cxn ang="0">
                <a:pos x="145" y="13"/>
              </a:cxn>
              <a:cxn ang="0">
                <a:pos x="144" y="19"/>
              </a:cxn>
              <a:cxn ang="0">
                <a:pos x="144" y="23"/>
              </a:cxn>
              <a:cxn ang="0">
                <a:pos x="142" y="28"/>
              </a:cxn>
              <a:cxn ang="0">
                <a:pos x="141" y="32"/>
              </a:cxn>
              <a:cxn ang="0">
                <a:pos x="61" y="217"/>
              </a:cxn>
              <a:cxn ang="0">
                <a:pos x="59" y="220"/>
              </a:cxn>
              <a:cxn ang="0">
                <a:pos x="55" y="222"/>
              </a:cxn>
              <a:cxn ang="0">
                <a:pos x="50" y="223"/>
              </a:cxn>
              <a:cxn ang="0">
                <a:pos x="43" y="223"/>
              </a:cxn>
              <a:cxn ang="0">
                <a:pos x="34" y="223"/>
              </a:cxn>
              <a:cxn ang="0">
                <a:pos x="29" y="221"/>
              </a:cxn>
              <a:cxn ang="0">
                <a:pos x="28" y="219"/>
              </a:cxn>
              <a:cxn ang="0">
                <a:pos x="29" y="215"/>
              </a:cxn>
              <a:cxn ang="0">
                <a:pos x="113" y="26"/>
              </a:cxn>
              <a:cxn ang="0">
                <a:pos x="6" y="26"/>
              </a:cxn>
              <a:cxn ang="0">
                <a:pos x="1" y="23"/>
              </a:cxn>
              <a:cxn ang="0">
                <a:pos x="0" y="13"/>
              </a:cxn>
              <a:cxn ang="0">
                <a:pos x="0" y="8"/>
              </a:cxn>
              <a:cxn ang="0">
                <a:pos x="2" y="4"/>
              </a:cxn>
              <a:cxn ang="0">
                <a:pos x="4" y="1"/>
              </a:cxn>
              <a:cxn ang="0">
                <a:pos x="6" y="0"/>
              </a:cxn>
              <a:cxn ang="0">
                <a:pos x="136" y="0"/>
              </a:cxn>
              <a:cxn ang="0">
                <a:pos x="140" y="1"/>
              </a:cxn>
              <a:cxn ang="0">
                <a:pos x="143" y="3"/>
              </a:cxn>
              <a:cxn ang="0">
                <a:pos x="144" y="7"/>
              </a:cxn>
              <a:cxn ang="0">
                <a:pos x="145" y="13"/>
              </a:cxn>
            </a:cxnLst>
            <a:rect l="0" t="0" r="r" b="b"/>
            <a:pathLst>
              <a:path w="145" h="223">
                <a:moveTo>
                  <a:pt x="145" y="13"/>
                </a:moveTo>
                <a:cubicBezTo>
                  <a:pt x="145" y="15"/>
                  <a:pt x="145" y="17"/>
                  <a:pt x="144" y="19"/>
                </a:cubicBezTo>
                <a:cubicBezTo>
                  <a:pt x="144" y="20"/>
                  <a:pt x="144" y="22"/>
                  <a:pt x="144" y="23"/>
                </a:cubicBezTo>
                <a:cubicBezTo>
                  <a:pt x="143" y="25"/>
                  <a:pt x="143" y="26"/>
                  <a:pt x="142" y="28"/>
                </a:cubicBezTo>
                <a:cubicBezTo>
                  <a:pt x="142" y="29"/>
                  <a:pt x="141" y="31"/>
                  <a:pt x="141" y="32"/>
                </a:cubicBezTo>
                <a:lnTo>
                  <a:pt x="61" y="217"/>
                </a:lnTo>
                <a:cubicBezTo>
                  <a:pt x="60" y="218"/>
                  <a:pt x="59" y="219"/>
                  <a:pt x="59" y="220"/>
                </a:cubicBezTo>
                <a:cubicBezTo>
                  <a:pt x="58" y="221"/>
                  <a:pt x="57" y="222"/>
                  <a:pt x="55" y="222"/>
                </a:cubicBezTo>
                <a:cubicBezTo>
                  <a:pt x="54" y="223"/>
                  <a:pt x="52" y="223"/>
                  <a:pt x="50" y="223"/>
                </a:cubicBezTo>
                <a:cubicBezTo>
                  <a:pt x="48" y="223"/>
                  <a:pt x="46" y="223"/>
                  <a:pt x="43" y="223"/>
                </a:cubicBezTo>
                <a:cubicBezTo>
                  <a:pt x="39" y="223"/>
                  <a:pt x="36" y="223"/>
                  <a:pt x="34" y="223"/>
                </a:cubicBezTo>
                <a:cubicBezTo>
                  <a:pt x="31" y="223"/>
                  <a:pt x="30" y="222"/>
                  <a:pt x="29" y="221"/>
                </a:cubicBezTo>
                <a:cubicBezTo>
                  <a:pt x="28" y="221"/>
                  <a:pt x="27" y="220"/>
                  <a:pt x="28" y="219"/>
                </a:cubicBezTo>
                <a:cubicBezTo>
                  <a:pt x="28" y="217"/>
                  <a:pt x="28" y="216"/>
                  <a:pt x="29" y="215"/>
                </a:cubicBezTo>
                <a:lnTo>
                  <a:pt x="113" y="26"/>
                </a:lnTo>
                <a:lnTo>
                  <a:pt x="6" y="26"/>
                </a:lnTo>
                <a:cubicBezTo>
                  <a:pt x="4" y="26"/>
                  <a:pt x="3" y="25"/>
                  <a:pt x="1" y="23"/>
                </a:cubicBezTo>
                <a:cubicBezTo>
                  <a:pt x="0" y="21"/>
                  <a:pt x="0" y="17"/>
                  <a:pt x="0" y="13"/>
                </a:cubicBezTo>
                <a:cubicBezTo>
                  <a:pt x="0" y="11"/>
                  <a:pt x="0" y="9"/>
                  <a:pt x="0" y="8"/>
                </a:cubicBezTo>
                <a:cubicBezTo>
                  <a:pt x="1" y="6"/>
                  <a:pt x="1" y="5"/>
                  <a:pt x="2" y="4"/>
                </a:cubicBezTo>
                <a:cubicBezTo>
                  <a:pt x="2" y="2"/>
                  <a:pt x="3" y="2"/>
                  <a:pt x="4" y="1"/>
                </a:cubicBezTo>
                <a:cubicBezTo>
                  <a:pt x="4" y="1"/>
                  <a:pt x="5" y="0"/>
                  <a:pt x="6" y="0"/>
                </a:cubicBezTo>
                <a:lnTo>
                  <a:pt x="136" y="0"/>
                </a:lnTo>
                <a:cubicBezTo>
                  <a:pt x="137" y="0"/>
                  <a:pt x="139" y="1"/>
                  <a:pt x="140" y="1"/>
                </a:cubicBezTo>
                <a:cubicBezTo>
                  <a:pt x="141" y="1"/>
                  <a:pt x="142" y="2"/>
                  <a:pt x="143" y="3"/>
                </a:cubicBezTo>
                <a:cubicBezTo>
                  <a:pt x="143" y="4"/>
                  <a:pt x="144" y="5"/>
                  <a:pt x="144" y="7"/>
                </a:cubicBezTo>
                <a:cubicBezTo>
                  <a:pt x="144" y="9"/>
                  <a:pt x="145" y="11"/>
                  <a:pt x="145" y="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0" name="Freeform 38"/>
          <p:cNvSpPr>
            <a:spLocks noEditPoints="1"/>
          </p:cNvSpPr>
          <p:nvPr/>
        </p:nvSpPr>
        <p:spPr bwMode="auto">
          <a:xfrm>
            <a:off x="2874963" y="6111875"/>
            <a:ext cx="47625" cy="73025"/>
          </a:xfrm>
          <a:custGeom>
            <a:avLst/>
            <a:gdLst/>
            <a:ahLst/>
            <a:cxnLst>
              <a:cxn ang="0">
                <a:pos x="150" y="168"/>
              </a:cxn>
              <a:cxn ang="0">
                <a:pos x="145" y="194"/>
              </a:cxn>
              <a:cxn ang="0">
                <a:pos x="130" y="213"/>
              </a:cxn>
              <a:cxn ang="0">
                <a:pos x="106" y="225"/>
              </a:cxn>
              <a:cxn ang="0">
                <a:pos x="74" y="229"/>
              </a:cxn>
              <a:cxn ang="0">
                <a:pos x="43" y="225"/>
              </a:cxn>
              <a:cxn ang="0">
                <a:pos x="20" y="214"/>
              </a:cxn>
              <a:cxn ang="0">
                <a:pos x="5" y="197"/>
              </a:cxn>
              <a:cxn ang="0">
                <a:pos x="0" y="174"/>
              </a:cxn>
              <a:cxn ang="0">
                <a:pos x="4" y="154"/>
              </a:cxn>
              <a:cxn ang="0">
                <a:pos x="14" y="138"/>
              </a:cxn>
              <a:cxn ang="0">
                <a:pos x="30" y="124"/>
              </a:cxn>
              <a:cxn ang="0">
                <a:pos x="51" y="112"/>
              </a:cxn>
              <a:cxn ang="0">
                <a:pos x="33" y="101"/>
              </a:cxn>
              <a:cxn ang="0">
                <a:pos x="19" y="88"/>
              </a:cxn>
              <a:cxn ang="0">
                <a:pos x="11" y="73"/>
              </a:cxn>
              <a:cxn ang="0">
                <a:pos x="8" y="56"/>
              </a:cxn>
              <a:cxn ang="0">
                <a:pos x="12" y="34"/>
              </a:cxn>
              <a:cxn ang="0">
                <a:pos x="25" y="16"/>
              </a:cxn>
              <a:cxn ang="0">
                <a:pos x="47" y="5"/>
              </a:cxn>
              <a:cxn ang="0">
                <a:pos x="77" y="0"/>
              </a:cxn>
              <a:cxn ang="0">
                <a:pos x="106" y="4"/>
              </a:cxn>
              <a:cxn ang="0">
                <a:pos x="127" y="15"/>
              </a:cxn>
              <a:cxn ang="0">
                <a:pos x="138" y="32"/>
              </a:cxn>
              <a:cxn ang="0">
                <a:pos x="142" y="52"/>
              </a:cxn>
              <a:cxn ang="0">
                <a:pos x="139" y="69"/>
              </a:cxn>
              <a:cxn ang="0">
                <a:pos x="131" y="84"/>
              </a:cxn>
              <a:cxn ang="0">
                <a:pos x="118" y="97"/>
              </a:cxn>
              <a:cxn ang="0">
                <a:pos x="99" y="109"/>
              </a:cxn>
              <a:cxn ang="0">
                <a:pos x="121" y="121"/>
              </a:cxn>
              <a:cxn ang="0">
                <a:pos x="137" y="135"/>
              </a:cxn>
              <a:cxn ang="0">
                <a:pos x="147" y="151"/>
              </a:cxn>
              <a:cxn ang="0">
                <a:pos x="150" y="168"/>
              </a:cxn>
              <a:cxn ang="0">
                <a:pos x="113" y="55"/>
              </a:cxn>
              <a:cxn ang="0">
                <a:pos x="111" y="41"/>
              </a:cxn>
              <a:cxn ang="0">
                <a:pos x="103" y="32"/>
              </a:cxn>
              <a:cxn ang="0">
                <a:pos x="91" y="25"/>
              </a:cxn>
              <a:cxn ang="0">
                <a:pos x="75" y="23"/>
              </a:cxn>
              <a:cxn ang="0">
                <a:pos x="47" y="32"/>
              </a:cxn>
              <a:cxn ang="0">
                <a:pos x="38" y="55"/>
              </a:cxn>
              <a:cxn ang="0">
                <a:pos x="40" y="67"/>
              </a:cxn>
              <a:cxn ang="0">
                <a:pos x="47" y="78"/>
              </a:cxn>
              <a:cxn ang="0">
                <a:pos x="59" y="88"/>
              </a:cxn>
              <a:cxn ang="0">
                <a:pos x="77" y="98"/>
              </a:cxn>
              <a:cxn ang="0">
                <a:pos x="104" y="78"/>
              </a:cxn>
              <a:cxn ang="0">
                <a:pos x="113" y="55"/>
              </a:cxn>
              <a:cxn ang="0">
                <a:pos x="120" y="172"/>
              </a:cxn>
              <a:cxn ang="0">
                <a:pos x="117" y="157"/>
              </a:cxn>
              <a:cxn ang="0">
                <a:pos x="108" y="145"/>
              </a:cxn>
              <a:cxn ang="0">
                <a:pos x="94" y="134"/>
              </a:cxn>
              <a:cxn ang="0">
                <a:pos x="73" y="123"/>
              </a:cxn>
              <a:cxn ang="0">
                <a:pos x="54" y="134"/>
              </a:cxn>
              <a:cxn ang="0">
                <a:pos x="41" y="145"/>
              </a:cxn>
              <a:cxn ang="0">
                <a:pos x="33" y="157"/>
              </a:cxn>
              <a:cxn ang="0">
                <a:pos x="30" y="171"/>
              </a:cxn>
              <a:cxn ang="0">
                <a:pos x="42" y="197"/>
              </a:cxn>
              <a:cxn ang="0">
                <a:pos x="76" y="206"/>
              </a:cxn>
              <a:cxn ang="0">
                <a:pos x="109" y="196"/>
              </a:cxn>
              <a:cxn ang="0">
                <a:pos x="120" y="172"/>
              </a:cxn>
            </a:cxnLst>
            <a:rect l="0" t="0" r="r" b="b"/>
            <a:pathLst>
              <a:path w="150" h="229">
                <a:moveTo>
                  <a:pt x="150" y="168"/>
                </a:moveTo>
                <a:cubicBezTo>
                  <a:pt x="150" y="178"/>
                  <a:pt x="148" y="187"/>
                  <a:pt x="145" y="194"/>
                </a:cubicBezTo>
                <a:cubicBezTo>
                  <a:pt x="141" y="202"/>
                  <a:pt x="137" y="208"/>
                  <a:pt x="130" y="213"/>
                </a:cubicBezTo>
                <a:cubicBezTo>
                  <a:pt x="124" y="218"/>
                  <a:pt x="116" y="222"/>
                  <a:pt x="106" y="225"/>
                </a:cubicBezTo>
                <a:cubicBezTo>
                  <a:pt x="97" y="227"/>
                  <a:pt x="86" y="229"/>
                  <a:pt x="74" y="229"/>
                </a:cubicBezTo>
                <a:cubicBezTo>
                  <a:pt x="62" y="229"/>
                  <a:pt x="52" y="227"/>
                  <a:pt x="43" y="225"/>
                </a:cubicBezTo>
                <a:cubicBezTo>
                  <a:pt x="34" y="223"/>
                  <a:pt x="26" y="219"/>
                  <a:pt x="20" y="214"/>
                </a:cubicBezTo>
                <a:cubicBezTo>
                  <a:pt x="14" y="210"/>
                  <a:pt x="9" y="204"/>
                  <a:pt x="5" y="197"/>
                </a:cubicBezTo>
                <a:cubicBezTo>
                  <a:pt x="2" y="190"/>
                  <a:pt x="0" y="182"/>
                  <a:pt x="0" y="174"/>
                </a:cubicBezTo>
                <a:cubicBezTo>
                  <a:pt x="0" y="167"/>
                  <a:pt x="2" y="160"/>
                  <a:pt x="4" y="154"/>
                </a:cubicBezTo>
                <a:cubicBezTo>
                  <a:pt x="6" y="149"/>
                  <a:pt x="9" y="143"/>
                  <a:pt x="14" y="138"/>
                </a:cubicBezTo>
                <a:cubicBezTo>
                  <a:pt x="18" y="133"/>
                  <a:pt x="23" y="129"/>
                  <a:pt x="30" y="124"/>
                </a:cubicBezTo>
                <a:cubicBezTo>
                  <a:pt x="36" y="120"/>
                  <a:pt x="43" y="116"/>
                  <a:pt x="51" y="112"/>
                </a:cubicBezTo>
                <a:cubicBezTo>
                  <a:pt x="44" y="109"/>
                  <a:pt x="38" y="105"/>
                  <a:pt x="33" y="101"/>
                </a:cubicBezTo>
                <a:cubicBezTo>
                  <a:pt x="27" y="97"/>
                  <a:pt x="23" y="93"/>
                  <a:pt x="19" y="88"/>
                </a:cubicBezTo>
                <a:cubicBezTo>
                  <a:pt x="16" y="83"/>
                  <a:pt x="13" y="78"/>
                  <a:pt x="11" y="73"/>
                </a:cubicBezTo>
                <a:cubicBezTo>
                  <a:pt x="9" y="68"/>
                  <a:pt x="8" y="62"/>
                  <a:pt x="8" y="56"/>
                </a:cubicBezTo>
                <a:cubicBezTo>
                  <a:pt x="8" y="48"/>
                  <a:pt x="10" y="41"/>
                  <a:pt x="12" y="34"/>
                </a:cubicBezTo>
                <a:cubicBezTo>
                  <a:pt x="15" y="27"/>
                  <a:pt x="19" y="21"/>
                  <a:pt x="25" y="16"/>
                </a:cubicBezTo>
                <a:cubicBezTo>
                  <a:pt x="31" y="11"/>
                  <a:pt x="38" y="7"/>
                  <a:pt x="47" y="5"/>
                </a:cubicBezTo>
                <a:cubicBezTo>
                  <a:pt x="55" y="2"/>
                  <a:pt x="66" y="0"/>
                  <a:pt x="77" y="0"/>
                </a:cubicBezTo>
                <a:cubicBezTo>
                  <a:pt x="89" y="0"/>
                  <a:pt x="98" y="1"/>
                  <a:pt x="106" y="4"/>
                </a:cubicBezTo>
                <a:cubicBezTo>
                  <a:pt x="115" y="7"/>
                  <a:pt x="121" y="11"/>
                  <a:pt x="127" y="15"/>
                </a:cubicBezTo>
                <a:cubicBezTo>
                  <a:pt x="132" y="20"/>
                  <a:pt x="136" y="25"/>
                  <a:pt x="138" y="32"/>
                </a:cubicBezTo>
                <a:cubicBezTo>
                  <a:pt x="141" y="38"/>
                  <a:pt x="142" y="45"/>
                  <a:pt x="142" y="52"/>
                </a:cubicBezTo>
                <a:cubicBezTo>
                  <a:pt x="142" y="58"/>
                  <a:pt x="141" y="63"/>
                  <a:pt x="139" y="69"/>
                </a:cubicBezTo>
                <a:cubicBezTo>
                  <a:pt x="137" y="74"/>
                  <a:pt x="135" y="79"/>
                  <a:pt x="131" y="84"/>
                </a:cubicBezTo>
                <a:cubicBezTo>
                  <a:pt x="127" y="89"/>
                  <a:pt x="123" y="93"/>
                  <a:pt x="118" y="97"/>
                </a:cubicBezTo>
                <a:cubicBezTo>
                  <a:pt x="112" y="101"/>
                  <a:pt x="106" y="105"/>
                  <a:pt x="99" y="109"/>
                </a:cubicBezTo>
                <a:cubicBezTo>
                  <a:pt x="107" y="113"/>
                  <a:pt x="115" y="117"/>
                  <a:pt x="121" y="121"/>
                </a:cubicBezTo>
                <a:cubicBezTo>
                  <a:pt x="127" y="126"/>
                  <a:pt x="133" y="130"/>
                  <a:pt x="137" y="135"/>
                </a:cubicBezTo>
                <a:cubicBezTo>
                  <a:pt x="141" y="140"/>
                  <a:pt x="144" y="145"/>
                  <a:pt x="147" y="151"/>
                </a:cubicBezTo>
                <a:cubicBezTo>
                  <a:pt x="149" y="156"/>
                  <a:pt x="150" y="162"/>
                  <a:pt x="150" y="168"/>
                </a:cubicBezTo>
                <a:close/>
                <a:moveTo>
                  <a:pt x="113" y="55"/>
                </a:moveTo>
                <a:cubicBezTo>
                  <a:pt x="113" y="50"/>
                  <a:pt x="112" y="45"/>
                  <a:pt x="111" y="41"/>
                </a:cubicBezTo>
                <a:cubicBezTo>
                  <a:pt x="109" y="38"/>
                  <a:pt x="106" y="34"/>
                  <a:pt x="103" y="32"/>
                </a:cubicBezTo>
                <a:cubicBezTo>
                  <a:pt x="100" y="29"/>
                  <a:pt x="96" y="27"/>
                  <a:pt x="91" y="25"/>
                </a:cubicBezTo>
                <a:cubicBezTo>
                  <a:pt x="87" y="24"/>
                  <a:pt x="81" y="23"/>
                  <a:pt x="75" y="23"/>
                </a:cubicBezTo>
                <a:cubicBezTo>
                  <a:pt x="63" y="23"/>
                  <a:pt x="53" y="26"/>
                  <a:pt x="47" y="32"/>
                </a:cubicBezTo>
                <a:cubicBezTo>
                  <a:pt x="41" y="37"/>
                  <a:pt x="38" y="45"/>
                  <a:pt x="38" y="55"/>
                </a:cubicBezTo>
                <a:cubicBezTo>
                  <a:pt x="38" y="59"/>
                  <a:pt x="38" y="63"/>
                  <a:pt x="40" y="67"/>
                </a:cubicBezTo>
                <a:cubicBezTo>
                  <a:pt x="41" y="71"/>
                  <a:pt x="44" y="74"/>
                  <a:pt x="47" y="78"/>
                </a:cubicBezTo>
                <a:cubicBezTo>
                  <a:pt x="50" y="81"/>
                  <a:pt x="54" y="85"/>
                  <a:pt x="59" y="88"/>
                </a:cubicBezTo>
                <a:cubicBezTo>
                  <a:pt x="64" y="91"/>
                  <a:pt x="70" y="95"/>
                  <a:pt x="77" y="98"/>
                </a:cubicBezTo>
                <a:cubicBezTo>
                  <a:pt x="89" y="92"/>
                  <a:pt x="98" y="86"/>
                  <a:pt x="104" y="78"/>
                </a:cubicBezTo>
                <a:cubicBezTo>
                  <a:pt x="110" y="71"/>
                  <a:pt x="113" y="63"/>
                  <a:pt x="113" y="55"/>
                </a:cubicBezTo>
                <a:close/>
                <a:moveTo>
                  <a:pt x="120" y="172"/>
                </a:moveTo>
                <a:cubicBezTo>
                  <a:pt x="120" y="166"/>
                  <a:pt x="119" y="161"/>
                  <a:pt x="117" y="157"/>
                </a:cubicBezTo>
                <a:cubicBezTo>
                  <a:pt x="115" y="153"/>
                  <a:pt x="112" y="149"/>
                  <a:pt x="108" y="145"/>
                </a:cubicBezTo>
                <a:cubicBezTo>
                  <a:pt x="105" y="141"/>
                  <a:pt x="100" y="138"/>
                  <a:pt x="94" y="134"/>
                </a:cubicBezTo>
                <a:cubicBezTo>
                  <a:pt x="88" y="131"/>
                  <a:pt x="81" y="127"/>
                  <a:pt x="73" y="123"/>
                </a:cubicBezTo>
                <a:cubicBezTo>
                  <a:pt x="66" y="127"/>
                  <a:pt x="60" y="131"/>
                  <a:pt x="54" y="134"/>
                </a:cubicBezTo>
                <a:cubicBezTo>
                  <a:pt x="49" y="138"/>
                  <a:pt x="44" y="141"/>
                  <a:pt x="41" y="145"/>
                </a:cubicBezTo>
                <a:cubicBezTo>
                  <a:pt x="37" y="149"/>
                  <a:pt x="35" y="153"/>
                  <a:pt x="33" y="157"/>
                </a:cubicBezTo>
                <a:cubicBezTo>
                  <a:pt x="31" y="161"/>
                  <a:pt x="30" y="166"/>
                  <a:pt x="30" y="171"/>
                </a:cubicBezTo>
                <a:cubicBezTo>
                  <a:pt x="30" y="182"/>
                  <a:pt x="34" y="191"/>
                  <a:pt x="42" y="197"/>
                </a:cubicBezTo>
                <a:cubicBezTo>
                  <a:pt x="49" y="203"/>
                  <a:pt x="61" y="206"/>
                  <a:pt x="76" y="206"/>
                </a:cubicBezTo>
                <a:cubicBezTo>
                  <a:pt x="90" y="206"/>
                  <a:pt x="101" y="203"/>
                  <a:pt x="109" y="196"/>
                </a:cubicBezTo>
                <a:cubicBezTo>
                  <a:pt x="116" y="190"/>
                  <a:pt x="120" y="182"/>
                  <a:pt x="120" y="17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1" name="Freeform 39"/>
          <p:cNvSpPr>
            <a:spLocks noEditPoints="1"/>
          </p:cNvSpPr>
          <p:nvPr/>
        </p:nvSpPr>
        <p:spPr bwMode="auto">
          <a:xfrm>
            <a:off x="3117850" y="6111875"/>
            <a:ext cx="47625" cy="73025"/>
          </a:xfrm>
          <a:custGeom>
            <a:avLst/>
            <a:gdLst/>
            <a:ahLst/>
            <a:cxnLst>
              <a:cxn ang="0">
                <a:pos x="146" y="106"/>
              </a:cxn>
              <a:cxn ang="0">
                <a:pos x="144" y="135"/>
              </a:cxn>
              <a:cxn ang="0">
                <a:pos x="138" y="163"/>
              </a:cxn>
              <a:cxn ang="0">
                <a:pos x="127" y="189"/>
              </a:cxn>
              <a:cxn ang="0">
                <a:pos x="110" y="210"/>
              </a:cxn>
              <a:cxn ang="0">
                <a:pos x="85" y="224"/>
              </a:cxn>
              <a:cxn ang="0">
                <a:pos x="51" y="229"/>
              </a:cxn>
              <a:cxn ang="0">
                <a:pos x="37" y="228"/>
              </a:cxn>
              <a:cxn ang="0">
                <a:pos x="24" y="225"/>
              </a:cxn>
              <a:cxn ang="0">
                <a:pos x="15" y="222"/>
              </a:cxn>
              <a:cxn ang="0">
                <a:pos x="9" y="219"/>
              </a:cxn>
              <a:cxn ang="0">
                <a:pos x="7" y="215"/>
              </a:cxn>
              <a:cxn ang="0">
                <a:pos x="6" y="208"/>
              </a:cxn>
              <a:cxn ang="0">
                <a:pos x="6" y="202"/>
              </a:cxn>
              <a:cxn ang="0">
                <a:pos x="7" y="199"/>
              </a:cxn>
              <a:cxn ang="0">
                <a:pos x="9" y="197"/>
              </a:cxn>
              <a:cxn ang="0">
                <a:pos x="11" y="197"/>
              </a:cxn>
              <a:cxn ang="0">
                <a:pos x="16" y="198"/>
              </a:cxn>
              <a:cxn ang="0">
                <a:pos x="25" y="201"/>
              </a:cxn>
              <a:cxn ang="0">
                <a:pos x="37" y="204"/>
              </a:cxn>
              <a:cxn ang="0">
                <a:pos x="53" y="205"/>
              </a:cxn>
              <a:cxn ang="0">
                <a:pos x="81" y="198"/>
              </a:cxn>
              <a:cxn ang="0">
                <a:pos x="101" y="181"/>
              </a:cxn>
              <a:cxn ang="0">
                <a:pos x="112" y="156"/>
              </a:cxn>
              <a:cxn ang="0">
                <a:pos x="116" y="126"/>
              </a:cxn>
              <a:cxn ang="0">
                <a:pos x="95" y="135"/>
              </a:cxn>
              <a:cxn ang="0">
                <a:pos x="65" y="140"/>
              </a:cxn>
              <a:cxn ang="0">
                <a:pos x="34" y="135"/>
              </a:cxn>
              <a:cxn ang="0">
                <a:pos x="14" y="121"/>
              </a:cxn>
              <a:cxn ang="0">
                <a:pos x="3" y="100"/>
              </a:cxn>
              <a:cxn ang="0">
                <a:pos x="0" y="74"/>
              </a:cxn>
              <a:cxn ang="0">
                <a:pos x="4" y="46"/>
              </a:cxn>
              <a:cxn ang="0">
                <a:pos x="17" y="22"/>
              </a:cxn>
              <a:cxn ang="0">
                <a:pos x="41" y="6"/>
              </a:cxn>
              <a:cxn ang="0">
                <a:pos x="74" y="0"/>
              </a:cxn>
              <a:cxn ang="0">
                <a:pos x="99" y="4"/>
              </a:cxn>
              <a:cxn ang="0">
                <a:pos x="117" y="14"/>
              </a:cxn>
              <a:cxn ang="0">
                <a:pos x="131" y="30"/>
              </a:cxn>
              <a:cxn ang="0">
                <a:pos x="140" y="51"/>
              </a:cxn>
              <a:cxn ang="0">
                <a:pos x="144" y="77"/>
              </a:cxn>
              <a:cxn ang="0">
                <a:pos x="146" y="106"/>
              </a:cxn>
              <a:cxn ang="0">
                <a:pos x="116" y="102"/>
              </a:cxn>
              <a:cxn ang="0">
                <a:pos x="113" y="65"/>
              </a:cxn>
              <a:cxn ang="0">
                <a:pos x="104" y="41"/>
              </a:cxn>
              <a:cxn ang="0">
                <a:pos x="90" y="28"/>
              </a:cxn>
              <a:cxn ang="0">
                <a:pos x="71" y="24"/>
              </a:cxn>
              <a:cxn ang="0">
                <a:pos x="52" y="28"/>
              </a:cxn>
              <a:cxn ang="0">
                <a:pos x="39" y="38"/>
              </a:cxn>
              <a:cxn ang="0">
                <a:pos x="32" y="54"/>
              </a:cxn>
              <a:cxn ang="0">
                <a:pos x="30" y="71"/>
              </a:cxn>
              <a:cxn ang="0">
                <a:pos x="32" y="90"/>
              </a:cxn>
              <a:cxn ang="0">
                <a:pos x="39" y="104"/>
              </a:cxn>
              <a:cxn ang="0">
                <a:pos x="51" y="113"/>
              </a:cxn>
              <a:cxn ang="0">
                <a:pos x="70" y="116"/>
              </a:cxn>
              <a:cxn ang="0">
                <a:pos x="95" y="113"/>
              </a:cxn>
              <a:cxn ang="0">
                <a:pos x="116" y="102"/>
              </a:cxn>
            </a:cxnLst>
            <a:rect l="0" t="0" r="r" b="b"/>
            <a:pathLst>
              <a:path w="146" h="229">
                <a:moveTo>
                  <a:pt x="146" y="106"/>
                </a:moveTo>
                <a:cubicBezTo>
                  <a:pt x="146" y="115"/>
                  <a:pt x="145" y="125"/>
                  <a:pt x="144" y="135"/>
                </a:cubicBezTo>
                <a:cubicBezTo>
                  <a:pt x="143" y="145"/>
                  <a:pt x="141" y="154"/>
                  <a:pt x="138" y="163"/>
                </a:cubicBezTo>
                <a:cubicBezTo>
                  <a:pt x="136" y="172"/>
                  <a:pt x="132" y="181"/>
                  <a:pt x="127" y="189"/>
                </a:cubicBezTo>
                <a:cubicBezTo>
                  <a:pt x="123" y="197"/>
                  <a:pt x="117" y="204"/>
                  <a:pt x="110" y="210"/>
                </a:cubicBezTo>
                <a:cubicBezTo>
                  <a:pt x="103" y="216"/>
                  <a:pt x="94" y="220"/>
                  <a:pt x="85" y="224"/>
                </a:cubicBezTo>
                <a:cubicBezTo>
                  <a:pt x="75" y="227"/>
                  <a:pt x="64" y="229"/>
                  <a:pt x="51" y="229"/>
                </a:cubicBezTo>
                <a:cubicBezTo>
                  <a:pt x="46" y="229"/>
                  <a:pt x="41" y="228"/>
                  <a:pt x="37" y="228"/>
                </a:cubicBezTo>
                <a:cubicBezTo>
                  <a:pt x="32" y="227"/>
                  <a:pt x="28" y="226"/>
                  <a:pt x="24" y="225"/>
                </a:cubicBezTo>
                <a:cubicBezTo>
                  <a:pt x="20" y="224"/>
                  <a:pt x="17" y="224"/>
                  <a:pt x="15" y="222"/>
                </a:cubicBezTo>
                <a:cubicBezTo>
                  <a:pt x="12" y="221"/>
                  <a:pt x="10" y="220"/>
                  <a:pt x="9" y="219"/>
                </a:cubicBezTo>
                <a:cubicBezTo>
                  <a:pt x="8" y="218"/>
                  <a:pt x="7" y="217"/>
                  <a:pt x="7" y="215"/>
                </a:cubicBezTo>
                <a:cubicBezTo>
                  <a:pt x="6" y="213"/>
                  <a:pt x="6" y="211"/>
                  <a:pt x="6" y="208"/>
                </a:cubicBezTo>
                <a:cubicBezTo>
                  <a:pt x="6" y="206"/>
                  <a:pt x="6" y="204"/>
                  <a:pt x="6" y="202"/>
                </a:cubicBezTo>
                <a:cubicBezTo>
                  <a:pt x="6" y="201"/>
                  <a:pt x="7" y="199"/>
                  <a:pt x="7" y="199"/>
                </a:cubicBezTo>
                <a:cubicBezTo>
                  <a:pt x="7" y="198"/>
                  <a:pt x="8" y="197"/>
                  <a:pt x="9" y="197"/>
                </a:cubicBezTo>
                <a:cubicBezTo>
                  <a:pt x="9" y="197"/>
                  <a:pt x="10" y="197"/>
                  <a:pt x="11" y="197"/>
                </a:cubicBezTo>
                <a:cubicBezTo>
                  <a:pt x="12" y="197"/>
                  <a:pt x="14" y="197"/>
                  <a:pt x="16" y="198"/>
                </a:cubicBezTo>
                <a:cubicBezTo>
                  <a:pt x="18" y="199"/>
                  <a:pt x="21" y="200"/>
                  <a:pt x="25" y="201"/>
                </a:cubicBezTo>
                <a:cubicBezTo>
                  <a:pt x="28" y="202"/>
                  <a:pt x="32" y="203"/>
                  <a:pt x="37" y="204"/>
                </a:cubicBezTo>
                <a:cubicBezTo>
                  <a:pt x="42" y="204"/>
                  <a:pt x="47" y="205"/>
                  <a:pt x="53" y="205"/>
                </a:cubicBezTo>
                <a:cubicBezTo>
                  <a:pt x="64" y="205"/>
                  <a:pt x="74" y="203"/>
                  <a:pt x="81" y="198"/>
                </a:cubicBezTo>
                <a:cubicBezTo>
                  <a:pt x="89" y="194"/>
                  <a:pt x="96" y="188"/>
                  <a:pt x="101" y="181"/>
                </a:cubicBezTo>
                <a:cubicBezTo>
                  <a:pt x="106" y="174"/>
                  <a:pt x="110" y="166"/>
                  <a:pt x="112" y="156"/>
                </a:cubicBezTo>
                <a:cubicBezTo>
                  <a:pt x="115" y="147"/>
                  <a:pt x="116" y="137"/>
                  <a:pt x="116" y="126"/>
                </a:cubicBezTo>
                <a:cubicBezTo>
                  <a:pt x="110" y="130"/>
                  <a:pt x="103" y="133"/>
                  <a:pt x="95" y="135"/>
                </a:cubicBezTo>
                <a:cubicBezTo>
                  <a:pt x="86" y="138"/>
                  <a:pt x="76" y="140"/>
                  <a:pt x="65" y="140"/>
                </a:cubicBezTo>
                <a:cubicBezTo>
                  <a:pt x="53" y="140"/>
                  <a:pt x="43" y="138"/>
                  <a:pt x="34" y="135"/>
                </a:cubicBezTo>
                <a:cubicBezTo>
                  <a:pt x="26" y="131"/>
                  <a:pt x="19" y="127"/>
                  <a:pt x="14" y="121"/>
                </a:cubicBezTo>
                <a:cubicBezTo>
                  <a:pt x="9" y="115"/>
                  <a:pt x="5" y="108"/>
                  <a:pt x="3" y="100"/>
                </a:cubicBezTo>
                <a:cubicBezTo>
                  <a:pt x="1" y="92"/>
                  <a:pt x="0" y="83"/>
                  <a:pt x="0" y="74"/>
                </a:cubicBezTo>
                <a:cubicBezTo>
                  <a:pt x="0" y="64"/>
                  <a:pt x="1" y="55"/>
                  <a:pt x="4" y="46"/>
                </a:cubicBezTo>
                <a:cubicBezTo>
                  <a:pt x="7" y="37"/>
                  <a:pt x="11" y="29"/>
                  <a:pt x="17" y="22"/>
                </a:cubicBezTo>
                <a:cubicBezTo>
                  <a:pt x="23" y="16"/>
                  <a:pt x="31" y="10"/>
                  <a:pt x="41" y="6"/>
                </a:cubicBezTo>
                <a:cubicBezTo>
                  <a:pt x="50" y="2"/>
                  <a:pt x="61" y="0"/>
                  <a:pt x="74" y="0"/>
                </a:cubicBezTo>
                <a:cubicBezTo>
                  <a:pt x="83" y="0"/>
                  <a:pt x="92" y="1"/>
                  <a:pt x="99" y="4"/>
                </a:cubicBezTo>
                <a:cubicBezTo>
                  <a:pt x="106" y="6"/>
                  <a:pt x="112" y="9"/>
                  <a:pt x="117" y="14"/>
                </a:cubicBezTo>
                <a:cubicBezTo>
                  <a:pt x="123" y="18"/>
                  <a:pt x="127" y="23"/>
                  <a:pt x="131" y="30"/>
                </a:cubicBezTo>
                <a:cubicBezTo>
                  <a:pt x="134" y="36"/>
                  <a:pt x="137" y="43"/>
                  <a:pt x="140" y="51"/>
                </a:cubicBezTo>
                <a:cubicBezTo>
                  <a:pt x="142" y="59"/>
                  <a:pt x="143" y="67"/>
                  <a:pt x="144" y="77"/>
                </a:cubicBezTo>
                <a:cubicBezTo>
                  <a:pt x="145" y="86"/>
                  <a:pt x="146" y="95"/>
                  <a:pt x="146" y="106"/>
                </a:cubicBezTo>
                <a:close/>
                <a:moveTo>
                  <a:pt x="116" y="102"/>
                </a:moveTo>
                <a:cubicBezTo>
                  <a:pt x="116" y="88"/>
                  <a:pt x="115" y="75"/>
                  <a:pt x="113" y="65"/>
                </a:cubicBezTo>
                <a:cubicBezTo>
                  <a:pt x="111" y="55"/>
                  <a:pt x="108" y="47"/>
                  <a:pt x="104" y="41"/>
                </a:cubicBezTo>
                <a:cubicBezTo>
                  <a:pt x="101" y="35"/>
                  <a:pt x="96" y="30"/>
                  <a:pt x="90" y="28"/>
                </a:cubicBezTo>
                <a:cubicBezTo>
                  <a:pt x="85" y="25"/>
                  <a:pt x="79" y="24"/>
                  <a:pt x="71" y="24"/>
                </a:cubicBezTo>
                <a:cubicBezTo>
                  <a:pt x="64" y="24"/>
                  <a:pt x="58" y="25"/>
                  <a:pt x="52" y="28"/>
                </a:cubicBezTo>
                <a:cubicBezTo>
                  <a:pt x="47" y="30"/>
                  <a:pt x="43" y="34"/>
                  <a:pt x="39" y="38"/>
                </a:cubicBezTo>
                <a:cubicBezTo>
                  <a:pt x="36" y="43"/>
                  <a:pt x="34" y="48"/>
                  <a:pt x="32" y="54"/>
                </a:cubicBezTo>
                <a:cubicBezTo>
                  <a:pt x="30" y="60"/>
                  <a:pt x="30" y="65"/>
                  <a:pt x="30" y="71"/>
                </a:cubicBezTo>
                <a:cubicBezTo>
                  <a:pt x="30" y="78"/>
                  <a:pt x="30" y="84"/>
                  <a:pt x="32" y="90"/>
                </a:cubicBezTo>
                <a:cubicBezTo>
                  <a:pt x="33" y="96"/>
                  <a:pt x="35" y="100"/>
                  <a:pt x="39" y="104"/>
                </a:cubicBezTo>
                <a:cubicBezTo>
                  <a:pt x="42" y="108"/>
                  <a:pt x="46" y="111"/>
                  <a:pt x="51" y="113"/>
                </a:cubicBezTo>
                <a:cubicBezTo>
                  <a:pt x="56" y="115"/>
                  <a:pt x="63" y="116"/>
                  <a:pt x="70" y="116"/>
                </a:cubicBezTo>
                <a:cubicBezTo>
                  <a:pt x="79" y="116"/>
                  <a:pt x="87" y="115"/>
                  <a:pt x="95" y="113"/>
                </a:cubicBezTo>
                <a:cubicBezTo>
                  <a:pt x="103" y="110"/>
                  <a:pt x="110" y="107"/>
                  <a:pt x="116" y="10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2" name="Freeform 40"/>
          <p:cNvSpPr>
            <a:spLocks/>
          </p:cNvSpPr>
          <p:nvPr/>
        </p:nvSpPr>
        <p:spPr bwMode="auto">
          <a:xfrm>
            <a:off x="3336925" y="6111875"/>
            <a:ext cx="42863" cy="73025"/>
          </a:xfrm>
          <a:custGeom>
            <a:avLst/>
            <a:gdLst/>
            <a:ahLst/>
            <a:cxnLst>
              <a:cxn ang="0">
                <a:pos x="129" y="212"/>
              </a:cxn>
              <a:cxn ang="0">
                <a:pos x="129" y="217"/>
              </a:cxn>
              <a:cxn ang="0">
                <a:pos x="127" y="221"/>
              </a:cxn>
              <a:cxn ang="0">
                <a:pos x="125" y="223"/>
              </a:cxn>
              <a:cxn ang="0">
                <a:pos x="123" y="223"/>
              </a:cxn>
              <a:cxn ang="0">
                <a:pos x="7" y="223"/>
              </a:cxn>
              <a:cxn ang="0">
                <a:pos x="5" y="223"/>
              </a:cxn>
              <a:cxn ang="0">
                <a:pos x="3" y="221"/>
              </a:cxn>
              <a:cxn ang="0">
                <a:pos x="1" y="217"/>
              </a:cxn>
              <a:cxn ang="0">
                <a:pos x="1" y="212"/>
              </a:cxn>
              <a:cxn ang="0">
                <a:pos x="1" y="206"/>
              </a:cxn>
              <a:cxn ang="0">
                <a:pos x="3" y="203"/>
              </a:cxn>
              <a:cxn ang="0">
                <a:pos x="5" y="200"/>
              </a:cxn>
              <a:cxn ang="0">
                <a:pos x="7" y="200"/>
              </a:cxn>
              <a:cxn ang="0">
                <a:pos x="53" y="200"/>
              </a:cxn>
              <a:cxn ang="0">
                <a:pos x="53" y="31"/>
              </a:cxn>
              <a:cxn ang="0">
                <a:pos x="11" y="56"/>
              </a:cxn>
              <a:cxn ang="0">
                <a:pos x="5" y="59"/>
              </a:cxn>
              <a:cxn ang="0">
                <a:pos x="2" y="58"/>
              </a:cxn>
              <a:cxn ang="0">
                <a:pos x="1" y="54"/>
              </a:cxn>
              <a:cxn ang="0">
                <a:pos x="0" y="48"/>
              </a:cxn>
              <a:cxn ang="0">
                <a:pos x="0" y="43"/>
              </a:cxn>
              <a:cxn ang="0">
                <a:pos x="1" y="39"/>
              </a:cxn>
              <a:cxn ang="0">
                <a:pos x="3" y="37"/>
              </a:cxn>
              <a:cxn ang="0">
                <a:pos x="5" y="35"/>
              </a:cxn>
              <a:cxn ang="0">
                <a:pos x="56" y="2"/>
              </a:cxn>
              <a:cxn ang="0">
                <a:pos x="58" y="1"/>
              </a:cxn>
              <a:cxn ang="0">
                <a:pos x="61" y="0"/>
              </a:cxn>
              <a:cxn ang="0">
                <a:pos x="64" y="0"/>
              </a:cxn>
              <a:cxn ang="0">
                <a:pos x="69" y="0"/>
              </a:cxn>
              <a:cxn ang="0">
                <a:pos x="76" y="0"/>
              </a:cxn>
              <a:cxn ang="0">
                <a:pos x="80" y="1"/>
              </a:cxn>
              <a:cxn ang="0">
                <a:pos x="82" y="3"/>
              </a:cxn>
              <a:cxn ang="0">
                <a:pos x="83" y="5"/>
              </a:cxn>
              <a:cxn ang="0">
                <a:pos x="83" y="200"/>
              </a:cxn>
              <a:cxn ang="0">
                <a:pos x="123" y="200"/>
              </a:cxn>
              <a:cxn ang="0">
                <a:pos x="126" y="200"/>
              </a:cxn>
              <a:cxn ang="0">
                <a:pos x="128" y="203"/>
              </a:cxn>
              <a:cxn ang="0">
                <a:pos x="129" y="206"/>
              </a:cxn>
              <a:cxn ang="0">
                <a:pos x="129" y="212"/>
              </a:cxn>
            </a:cxnLst>
            <a:rect l="0" t="0" r="r" b="b"/>
            <a:pathLst>
              <a:path w="129" h="223">
                <a:moveTo>
                  <a:pt x="129" y="212"/>
                </a:moveTo>
                <a:cubicBezTo>
                  <a:pt x="129" y="214"/>
                  <a:pt x="129" y="216"/>
                  <a:pt x="129" y="217"/>
                </a:cubicBezTo>
                <a:cubicBezTo>
                  <a:pt x="128" y="219"/>
                  <a:pt x="128" y="220"/>
                  <a:pt x="127" y="221"/>
                </a:cubicBezTo>
                <a:cubicBezTo>
                  <a:pt x="127" y="222"/>
                  <a:pt x="126" y="222"/>
                  <a:pt x="125" y="223"/>
                </a:cubicBezTo>
                <a:cubicBezTo>
                  <a:pt x="125" y="223"/>
                  <a:pt x="124" y="223"/>
                  <a:pt x="123" y="223"/>
                </a:cubicBezTo>
                <a:lnTo>
                  <a:pt x="7" y="223"/>
                </a:lnTo>
                <a:cubicBezTo>
                  <a:pt x="6" y="223"/>
                  <a:pt x="6" y="223"/>
                  <a:pt x="5" y="223"/>
                </a:cubicBezTo>
                <a:cubicBezTo>
                  <a:pt x="4" y="222"/>
                  <a:pt x="4" y="222"/>
                  <a:pt x="3" y="221"/>
                </a:cubicBezTo>
                <a:cubicBezTo>
                  <a:pt x="2" y="220"/>
                  <a:pt x="2" y="219"/>
                  <a:pt x="1" y="217"/>
                </a:cubicBezTo>
                <a:cubicBezTo>
                  <a:pt x="1" y="216"/>
                  <a:pt x="1" y="214"/>
                  <a:pt x="1" y="212"/>
                </a:cubicBezTo>
                <a:cubicBezTo>
                  <a:pt x="1" y="210"/>
                  <a:pt x="1" y="208"/>
                  <a:pt x="1" y="206"/>
                </a:cubicBezTo>
                <a:cubicBezTo>
                  <a:pt x="2" y="205"/>
                  <a:pt x="2" y="204"/>
                  <a:pt x="3" y="203"/>
                </a:cubicBezTo>
                <a:cubicBezTo>
                  <a:pt x="3" y="202"/>
                  <a:pt x="4" y="201"/>
                  <a:pt x="5" y="200"/>
                </a:cubicBezTo>
                <a:cubicBezTo>
                  <a:pt x="5" y="200"/>
                  <a:pt x="6" y="200"/>
                  <a:pt x="7" y="200"/>
                </a:cubicBezTo>
                <a:lnTo>
                  <a:pt x="53" y="200"/>
                </a:lnTo>
                <a:lnTo>
                  <a:pt x="53" y="31"/>
                </a:lnTo>
                <a:lnTo>
                  <a:pt x="11" y="56"/>
                </a:lnTo>
                <a:cubicBezTo>
                  <a:pt x="8" y="58"/>
                  <a:pt x="7" y="58"/>
                  <a:pt x="5" y="59"/>
                </a:cubicBezTo>
                <a:cubicBezTo>
                  <a:pt x="4" y="59"/>
                  <a:pt x="3" y="58"/>
                  <a:pt x="2" y="58"/>
                </a:cubicBezTo>
                <a:cubicBezTo>
                  <a:pt x="1" y="57"/>
                  <a:pt x="1" y="56"/>
                  <a:pt x="1" y="54"/>
                </a:cubicBezTo>
                <a:cubicBezTo>
                  <a:pt x="0" y="52"/>
                  <a:pt x="0" y="50"/>
                  <a:pt x="0" y="48"/>
                </a:cubicBezTo>
                <a:cubicBezTo>
                  <a:pt x="0" y="46"/>
                  <a:pt x="0" y="44"/>
                  <a:pt x="0" y="43"/>
                </a:cubicBezTo>
                <a:cubicBezTo>
                  <a:pt x="1" y="41"/>
                  <a:pt x="1" y="40"/>
                  <a:pt x="1" y="39"/>
                </a:cubicBezTo>
                <a:cubicBezTo>
                  <a:pt x="1" y="38"/>
                  <a:pt x="2" y="37"/>
                  <a:pt x="3" y="37"/>
                </a:cubicBezTo>
                <a:cubicBezTo>
                  <a:pt x="3" y="36"/>
                  <a:pt x="4" y="35"/>
                  <a:pt x="5" y="35"/>
                </a:cubicBezTo>
                <a:lnTo>
                  <a:pt x="56" y="2"/>
                </a:lnTo>
                <a:cubicBezTo>
                  <a:pt x="57" y="2"/>
                  <a:pt x="57" y="1"/>
                  <a:pt x="58" y="1"/>
                </a:cubicBezTo>
                <a:cubicBezTo>
                  <a:pt x="59" y="1"/>
                  <a:pt x="59" y="1"/>
                  <a:pt x="61" y="0"/>
                </a:cubicBezTo>
                <a:cubicBezTo>
                  <a:pt x="62" y="0"/>
                  <a:pt x="63" y="0"/>
                  <a:pt x="64" y="0"/>
                </a:cubicBezTo>
                <a:cubicBezTo>
                  <a:pt x="65" y="0"/>
                  <a:pt x="67" y="0"/>
                  <a:pt x="69" y="0"/>
                </a:cubicBezTo>
                <a:cubicBezTo>
                  <a:pt x="72" y="0"/>
                  <a:pt x="74" y="0"/>
                  <a:pt x="76" y="0"/>
                </a:cubicBezTo>
                <a:cubicBezTo>
                  <a:pt x="78" y="0"/>
                  <a:pt x="79" y="1"/>
                  <a:pt x="80" y="1"/>
                </a:cubicBezTo>
                <a:cubicBezTo>
                  <a:pt x="81" y="2"/>
                  <a:pt x="82" y="2"/>
                  <a:pt x="82"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3" name="Freeform 41"/>
          <p:cNvSpPr>
            <a:spLocks noEditPoints="1"/>
          </p:cNvSpPr>
          <p:nvPr/>
        </p:nvSpPr>
        <p:spPr bwMode="auto">
          <a:xfrm>
            <a:off x="3389313" y="6111875"/>
            <a:ext cx="49213" cy="73025"/>
          </a:xfrm>
          <a:custGeom>
            <a:avLst/>
            <a:gdLst/>
            <a:ahLst/>
            <a:cxnLst>
              <a:cxn ang="0">
                <a:pos x="154" y="114"/>
              </a:cxn>
              <a:cxn ang="0">
                <a:pos x="150" y="161"/>
              </a:cxn>
              <a:cxn ang="0">
                <a:pos x="137" y="197"/>
              </a:cxn>
              <a:cxn ang="0">
                <a:pos x="112" y="220"/>
              </a:cxn>
              <a:cxn ang="0">
                <a:pos x="75" y="229"/>
              </a:cxn>
              <a:cxn ang="0">
                <a:pos x="40" y="221"/>
              </a:cxn>
              <a:cxn ang="0">
                <a:pos x="17" y="199"/>
              </a:cxn>
              <a:cxn ang="0">
                <a:pos x="4" y="164"/>
              </a:cxn>
              <a:cxn ang="0">
                <a:pos x="0" y="115"/>
              </a:cxn>
              <a:cxn ang="0">
                <a:pos x="5" y="68"/>
              </a:cxn>
              <a:cxn ang="0">
                <a:pos x="18" y="32"/>
              </a:cxn>
              <a:cxn ang="0">
                <a:pos x="42" y="8"/>
              </a:cxn>
              <a:cxn ang="0">
                <a:pos x="79" y="0"/>
              </a:cxn>
              <a:cxn ang="0">
                <a:pos x="115" y="8"/>
              </a:cxn>
              <a:cxn ang="0">
                <a:pos x="138" y="30"/>
              </a:cxn>
              <a:cxn ang="0">
                <a:pos x="150" y="65"/>
              </a:cxn>
              <a:cxn ang="0">
                <a:pos x="154" y="114"/>
              </a:cxn>
              <a:cxn ang="0">
                <a:pos x="124" y="116"/>
              </a:cxn>
              <a:cxn ang="0">
                <a:pos x="123" y="86"/>
              </a:cxn>
              <a:cxn ang="0">
                <a:pos x="119" y="63"/>
              </a:cxn>
              <a:cxn ang="0">
                <a:pos x="113" y="45"/>
              </a:cxn>
              <a:cxn ang="0">
                <a:pos x="104" y="33"/>
              </a:cxn>
              <a:cxn ang="0">
                <a:pos x="92" y="26"/>
              </a:cxn>
              <a:cxn ang="0">
                <a:pos x="78" y="24"/>
              </a:cxn>
              <a:cxn ang="0">
                <a:pos x="54" y="31"/>
              </a:cxn>
              <a:cxn ang="0">
                <a:pos x="40" y="50"/>
              </a:cxn>
              <a:cxn ang="0">
                <a:pos x="33" y="78"/>
              </a:cxn>
              <a:cxn ang="0">
                <a:pos x="31" y="113"/>
              </a:cxn>
              <a:cxn ang="0">
                <a:pos x="33" y="155"/>
              </a:cxn>
              <a:cxn ang="0">
                <a:pos x="41" y="184"/>
              </a:cxn>
              <a:cxn ang="0">
                <a:pos x="56" y="199"/>
              </a:cxn>
              <a:cxn ang="0">
                <a:pos x="77" y="204"/>
              </a:cxn>
              <a:cxn ang="0">
                <a:pos x="93" y="201"/>
              </a:cxn>
              <a:cxn ang="0">
                <a:pos x="106" y="193"/>
              </a:cxn>
              <a:cxn ang="0">
                <a:pos x="115" y="179"/>
              </a:cxn>
              <a:cxn ang="0">
                <a:pos x="120" y="161"/>
              </a:cxn>
              <a:cxn ang="0">
                <a:pos x="123" y="140"/>
              </a:cxn>
              <a:cxn ang="0">
                <a:pos x="124" y="116"/>
              </a:cxn>
            </a:cxnLst>
            <a:rect l="0" t="0" r="r" b="b"/>
            <a:pathLst>
              <a:path w="154" h="229">
                <a:moveTo>
                  <a:pt x="154" y="114"/>
                </a:moveTo>
                <a:cubicBezTo>
                  <a:pt x="154" y="131"/>
                  <a:pt x="153" y="146"/>
                  <a:pt x="150" y="161"/>
                </a:cubicBezTo>
                <a:cubicBezTo>
                  <a:pt x="147" y="175"/>
                  <a:pt x="143" y="187"/>
                  <a:pt x="137" y="197"/>
                </a:cubicBezTo>
                <a:cubicBezTo>
                  <a:pt x="130" y="207"/>
                  <a:pt x="122" y="215"/>
                  <a:pt x="112" y="220"/>
                </a:cubicBezTo>
                <a:cubicBezTo>
                  <a:pt x="102" y="226"/>
                  <a:pt x="90" y="229"/>
                  <a:pt x="75" y="229"/>
                </a:cubicBezTo>
                <a:cubicBezTo>
                  <a:pt x="61" y="229"/>
                  <a:pt x="49" y="226"/>
                  <a:pt x="40" y="221"/>
                </a:cubicBezTo>
                <a:cubicBezTo>
                  <a:pt x="30" y="216"/>
                  <a:pt x="22" y="209"/>
                  <a:pt x="17" y="199"/>
                </a:cubicBezTo>
                <a:cubicBezTo>
                  <a:pt x="11" y="190"/>
                  <a:pt x="7" y="178"/>
                  <a:pt x="4" y="164"/>
                </a:cubicBezTo>
                <a:cubicBezTo>
                  <a:pt x="2" y="149"/>
                  <a:pt x="0" y="133"/>
                  <a:pt x="0" y="115"/>
                </a:cubicBezTo>
                <a:cubicBezTo>
                  <a:pt x="0" y="98"/>
                  <a:pt x="2" y="82"/>
                  <a:pt x="5" y="68"/>
                </a:cubicBezTo>
                <a:cubicBezTo>
                  <a:pt x="7" y="54"/>
                  <a:pt x="12" y="42"/>
                  <a:pt x="18" y="32"/>
                </a:cubicBezTo>
                <a:cubicBezTo>
                  <a:pt x="24" y="22"/>
                  <a:pt x="32" y="14"/>
                  <a:pt x="42" y="8"/>
                </a:cubicBezTo>
                <a:cubicBezTo>
                  <a:pt x="52" y="3"/>
                  <a:pt x="65" y="0"/>
                  <a:pt x="79" y="0"/>
                </a:cubicBezTo>
                <a:cubicBezTo>
                  <a:pt x="93" y="0"/>
                  <a:pt x="105" y="3"/>
                  <a:pt x="115" y="8"/>
                </a:cubicBezTo>
                <a:cubicBezTo>
                  <a:pt x="124" y="13"/>
                  <a:pt x="132" y="20"/>
                  <a:pt x="138" y="30"/>
                </a:cubicBezTo>
                <a:cubicBezTo>
                  <a:pt x="144" y="39"/>
                  <a:pt x="148" y="51"/>
                  <a:pt x="150" y="65"/>
                </a:cubicBezTo>
                <a:cubicBezTo>
                  <a:pt x="153" y="79"/>
                  <a:pt x="154" y="96"/>
                  <a:pt x="154" y="114"/>
                </a:cubicBezTo>
                <a:close/>
                <a:moveTo>
                  <a:pt x="124" y="116"/>
                </a:moveTo>
                <a:cubicBezTo>
                  <a:pt x="124" y="105"/>
                  <a:pt x="123" y="95"/>
                  <a:pt x="123" y="86"/>
                </a:cubicBezTo>
                <a:cubicBezTo>
                  <a:pt x="122" y="77"/>
                  <a:pt x="121" y="69"/>
                  <a:pt x="119" y="63"/>
                </a:cubicBezTo>
                <a:cubicBezTo>
                  <a:pt x="118" y="56"/>
                  <a:pt x="116" y="50"/>
                  <a:pt x="113" y="45"/>
                </a:cubicBezTo>
                <a:cubicBezTo>
                  <a:pt x="111" y="40"/>
                  <a:pt x="108" y="36"/>
                  <a:pt x="104" y="33"/>
                </a:cubicBezTo>
                <a:cubicBezTo>
                  <a:pt x="101" y="30"/>
                  <a:pt x="97" y="28"/>
                  <a:pt x="92" y="26"/>
                </a:cubicBezTo>
                <a:cubicBezTo>
                  <a:pt x="88" y="25"/>
                  <a:pt x="83" y="24"/>
                  <a:pt x="78" y="24"/>
                </a:cubicBezTo>
                <a:cubicBezTo>
                  <a:pt x="68" y="24"/>
                  <a:pt x="60" y="27"/>
                  <a:pt x="54" y="31"/>
                </a:cubicBezTo>
                <a:cubicBezTo>
                  <a:pt x="48" y="36"/>
                  <a:pt x="43" y="42"/>
                  <a:pt x="40" y="50"/>
                </a:cubicBezTo>
                <a:cubicBezTo>
                  <a:pt x="36" y="58"/>
                  <a:pt x="34" y="67"/>
                  <a:pt x="33" y="78"/>
                </a:cubicBezTo>
                <a:cubicBezTo>
                  <a:pt x="31" y="89"/>
                  <a:pt x="31" y="100"/>
                  <a:pt x="31" y="113"/>
                </a:cubicBezTo>
                <a:cubicBezTo>
                  <a:pt x="31" y="129"/>
                  <a:pt x="31" y="144"/>
                  <a:pt x="33" y="155"/>
                </a:cubicBezTo>
                <a:cubicBezTo>
                  <a:pt x="35" y="167"/>
                  <a:pt x="38" y="176"/>
                  <a:pt x="41" y="184"/>
                </a:cubicBezTo>
                <a:cubicBezTo>
                  <a:pt x="45" y="191"/>
                  <a:pt x="50" y="196"/>
                  <a:pt x="56" y="199"/>
                </a:cubicBezTo>
                <a:cubicBezTo>
                  <a:pt x="61" y="203"/>
                  <a:pt x="68" y="204"/>
                  <a:pt x="77" y="204"/>
                </a:cubicBezTo>
                <a:cubicBezTo>
                  <a:pt x="83" y="204"/>
                  <a:pt x="89" y="203"/>
                  <a:pt x="93" y="201"/>
                </a:cubicBezTo>
                <a:cubicBezTo>
                  <a:pt x="98" y="199"/>
                  <a:pt x="103" y="196"/>
                  <a:pt x="106" y="193"/>
                </a:cubicBezTo>
                <a:cubicBezTo>
                  <a:pt x="110" y="189"/>
                  <a:pt x="112" y="184"/>
                  <a:pt x="115" y="179"/>
                </a:cubicBezTo>
                <a:cubicBezTo>
                  <a:pt x="117" y="173"/>
                  <a:pt x="119" y="167"/>
                  <a:pt x="120" y="161"/>
                </a:cubicBezTo>
                <a:cubicBezTo>
                  <a:pt x="122" y="154"/>
                  <a:pt x="122" y="147"/>
                  <a:pt x="123" y="140"/>
                </a:cubicBezTo>
                <a:cubicBezTo>
                  <a:pt x="124" y="132"/>
                  <a:pt x="124" y="124"/>
                  <a:pt x="124"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4" name="Freeform 42"/>
          <p:cNvSpPr>
            <a:spLocks/>
          </p:cNvSpPr>
          <p:nvPr/>
        </p:nvSpPr>
        <p:spPr bwMode="auto">
          <a:xfrm>
            <a:off x="3581400" y="6111875"/>
            <a:ext cx="41275" cy="73025"/>
          </a:xfrm>
          <a:custGeom>
            <a:avLst/>
            <a:gdLst/>
            <a:ahLst/>
            <a:cxnLst>
              <a:cxn ang="0">
                <a:pos x="130" y="212"/>
              </a:cxn>
              <a:cxn ang="0">
                <a:pos x="129" y="217"/>
              </a:cxn>
              <a:cxn ang="0">
                <a:pos x="128" y="221"/>
              </a:cxn>
              <a:cxn ang="0">
                <a:pos x="126"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6" y="59"/>
              </a:cxn>
              <a:cxn ang="0">
                <a:pos x="2" y="58"/>
              </a:cxn>
              <a:cxn ang="0">
                <a:pos x="1" y="54"/>
              </a:cxn>
              <a:cxn ang="0">
                <a:pos x="0" y="48"/>
              </a:cxn>
              <a:cxn ang="0">
                <a:pos x="1" y="43"/>
              </a:cxn>
              <a:cxn ang="0">
                <a:pos x="1" y="39"/>
              </a:cxn>
              <a:cxn ang="0">
                <a:pos x="3" y="37"/>
              </a:cxn>
              <a:cxn ang="0">
                <a:pos x="5" y="35"/>
              </a:cxn>
              <a:cxn ang="0">
                <a:pos x="56" y="2"/>
              </a:cxn>
              <a:cxn ang="0">
                <a:pos x="58" y="1"/>
              </a:cxn>
              <a:cxn ang="0">
                <a:pos x="61" y="0"/>
              </a:cxn>
              <a:cxn ang="0">
                <a:pos x="64" y="0"/>
              </a:cxn>
              <a:cxn ang="0">
                <a:pos x="69" y="0"/>
              </a:cxn>
              <a:cxn ang="0">
                <a:pos x="76" y="0"/>
              </a:cxn>
              <a:cxn ang="0">
                <a:pos x="81" y="1"/>
              </a:cxn>
              <a:cxn ang="0">
                <a:pos x="83" y="3"/>
              </a:cxn>
              <a:cxn ang="0">
                <a:pos x="83" y="5"/>
              </a:cxn>
              <a:cxn ang="0">
                <a:pos x="83" y="200"/>
              </a:cxn>
              <a:cxn ang="0">
                <a:pos x="123" y="200"/>
              </a:cxn>
              <a:cxn ang="0">
                <a:pos x="126" y="200"/>
              </a:cxn>
              <a:cxn ang="0">
                <a:pos x="128" y="203"/>
              </a:cxn>
              <a:cxn ang="0">
                <a:pos x="129" y="206"/>
              </a:cxn>
              <a:cxn ang="0">
                <a:pos x="130" y="212"/>
              </a:cxn>
            </a:cxnLst>
            <a:rect l="0" t="0" r="r" b="b"/>
            <a:pathLst>
              <a:path w="130" h="223">
                <a:moveTo>
                  <a:pt x="130" y="212"/>
                </a:moveTo>
                <a:cubicBezTo>
                  <a:pt x="130" y="214"/>
                  <a:pt x="129" y="216"/>
                  <a:pt x="129" y="217"/>
                </a:cubicBezTo>
                <a:cubicBezTo>
                  <a:pt x="129" y="219"/>
                  <a:pt x="128" y="220"/>
                  <a:pt x="128" y="221"/>
                </a:cubicBezTo>
                <a:cubicBezTo>
                  <a:pt x="127" y="222"/>
                  <a:pt x="126" y="222"/>
                  <a:pt x="126" y="223"/>
                </a:cubicBezTo>
                <a:cubicBezTo>
                  <a:pt x="125" y="223"/>
                  <a:pt x="124" y="223"/>
                  <a:pt x="123" y="223"/>
                </a:cubicBezTo>
                <a:lnTo>
                  <a:pt x="7" y="223"/>
                </a:lnTo>
                <a:cubicBezTo>
                  <a:pt x="7" y="223"/>
                  <a:pt x="6" y="223"/>
                  <a:pt x="5" y="223"/>
                </a:cubicBezTo>
                <a:cubicBezTo>
                  <a:pt x="4" y="222"/>
                  <a:pt x="4" y="222"/>
                  <a:pt x="3" y="221"/>
                </a:cubicBezTo>
                <a:cubicBezTo>
                  <a:pt x="3" y="220"/>
                  <a:pt x="2" y="219"/>
                  <a:pt x="2" y="217"/>
                </a:cubicBezTo>
                <a:cubicBezTo>
                  <a:pt x="1" y="216"/>
                  <a:pt x="1" y="214"/>
                  <a:pt x="1" y="212"/>
                </a:cubicBezTo>
                <a:cubicBezTo>
                  <a:pt x="1" y="210"/>
                  <a:pt x="1" y="208"/>
                  <a:pt x="2" y="206"/>
                </a:cubicBezTo>
                <a:cubicBezTo>
                  <a:pt x="2" y="205"/>
                  <a:pt x="3" y="204"/>
                  <a:pt x="3" y="203"/>
                </a:cubicBezTo>
                <a:cubicBezTo>
                  <a:pt x="4" y="202"/>
                  <a:pt x="4" y="201"/>
                  <a:pt x="5" y="200"/>
                </a:cubicBezTo>
                <a:cubicBezTo>
                  <a:pt x="6" y="200"/>
                  <a:pt x="6" y="200"/>
                  <a:pt x="7" y="200"/>
                </a:cubicBezTo>
                <a:lnTo>
                  <a:pt x="54" y="200"/>
                </a:lnTo>
                <a:lnTo>
                  <a:pt x="54" y="31"/>
                </a:lnTo>
                <a:lnTo>
                  <a:pt x="11" y="56"/>
                </a:lnTo>
                <a:cubicBezTo>
                  <a:pt x="9" y="58"/>
                  <a:pt x="7" y="58"/>
                  <a:pt x="6" y="59"/>
                </a:cubicBezTo>
                <a:cubicBezTo>
                  <a:pt x="4" y="59"/>
                  <a:pt x="3" y="58"/>
                  <a:pt x="2" y="58"/>
                </a:cubicBezTo>
                <a:cubicBezTo>
                  <a:pt x="2" y="57"/>
                  <a:pt x="1" y="56"/>
                  <a:pt x="1" y="54"/>
                </a:cubicBezTo>
                <a:cubicBezTo>
                  <a:pt x="1" y="52"/>
                  <a:pt x="0" y="50"/>
                  <a:pt x="0" y="48"/>
                </a:cubicBezTo>
                <a:cubicBezTo>
                  <a:pt x="0" y="46"/>
                  <a:pt x="0" y="44"/>
                  <a:pt x="1" y="43"/>
                </a:cubicBezTo>
                <a:cubicBezTo>
                  <a:pt x="1" y="41"/>
                  <a:pt x="1" y="40"/>
                  <a:pt x="1" y="39"/>
                </a:cubicBezTo>
                <a:cubicBezTo>
                  <a:pt x="2" y="38"/>
                  <a:pt x="2" y="37"/>
                  <a:pt x="3" y="37"/>
                </a:cubicBezTo>
                <a:cubicBezTo>
                  <a:pt x="3" y="36"/>
                  <a:pt x="4" y="35"/>
                  <a:pt x="5" y="35"/>
                </a:cubicBezTo>
                <a:lnTo>
                  <a:pt x="56" y="2"/>
                </a:lnTo>
                <a:cubicBezTo>
                  <a:pt x="57" y="2"/>
                  <a:pt x="57" y="1"/>
                  <a:pt x="58" y="1"/>
                </a:cubicBezTo>
                <a:cubicBezTo>
                  <a:pt x="59" y="1"/>
                  <a:pt x="60" y="1"/>
                  <a:pt x="61" y="0"/>
                </a:cubicBezTo>
                <a:cubicBezTo>
                  <a:pt x="62" y="0"/>
                  <a:pt x="63" y="0"/>
                  <a:pt x="64" y="0"/>
                </a:cubicBezTo>
                <a:cubicBezTo>
                  <a:pt x="66" y="0"/>
                  <a:pt x="67" y="0"/>
                  <a:pt x="69" y="0"/>
                </a:cubicBezTo>
                <a:cubicBezTo>
                  <a:pt x="72" y="0"/>
                  <a:pt x="75" y="0"/>
                  <a:pt x="76" y="0"/>
                </a:cubicBezTo>
                <a:cubicBezTo>
                  <a:pt x="78" y="0"/>
                  <a:pt x="80" y="1"/>
                  <a:pt x="81" y="1"/>
                </a:cubicBezTo>
                <a:cubicBezTo>
                  <a:pt x="82"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30" y="210"/>
                  <a:pt x="130"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5" name="Freeform 43"/>
          <p:cNvSpPr>
            <a:spLocks/>
          </p:cNvSpPr>
          <p:nvPr/>
        </p:nvSpPr>
        <p:spPr bwMode="auto">
          <a:xfrm>
            <a:off x="3638550" y="6111875"/>
            <a:ext cx="41275" cy="73025"/>
          </a:xfrm>
          <a:custGeom>
            <a:avLst/>
            <a:gdLst/>
            <a:ahLst/>
            <a:cxnLst>
              <a:cxn ang="0">
                <a:pos x="129" y="212"/>
              </a:cxn>
              <a:cxn ang="0">
                <a:pos x="129" y="217"/>
              </a:cxn>
              <a:cxn ang="0">
                <a:pos x="127" y="221"/>
              </a:cxn>
              <a:cxn ang="0">
                <a:pos x="125"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5" y="59"/>
              </a:cxn>
              <a:cxn ang="0">
                <a:pos x="2" y="58"/>
              </a:cxn>
              <a:cxn ang="0">
                <a:pos x="1" y="54"/>
              </a:cxn>
              <a:cxn ang="0">
                <a:pos x="0" y="48"/>
              </a:cxn>
              <a:cxn ang="0">
                <a:pos x="0" y="43"/>
              </a:cxn>
              <a:cxn ang="0">
                <a:pos x="1" y="39"/>
              </a:cxn>
              <a:cxn ang="0">
                <a:pos x="3" y="37"/>
              </a:cxn>
              <a:cxn ang="0">
                <a:pos x="5" y="35"/>
              </a:cxn>
              <a:cxn ang="0">
                <a:pos x="56" y="2"/>
              </a:cxn>
              <a:cxn ang="0">
                <a:pos x="58" y="1"/>
              </a:cxn>
              <a:cxn ang="0">
                <a:pos x="61" y="0"/>
              </a:cxn>
              <a:cxn ang="0">
                <a:pos x="64" y="0"/>
              </a:cxn>
              <a:cxn ang="0">
                <a:pos x="69" y="0"/>
              </a:cxn>
              <a:cxn ang="0">
                <a:pos x="76" y="0"/>
              </a:cxn>
              <a:cxn ang="0">
                <a:pos x="80" y="1"/>
              </a:cxn>
              <a:cxn ang="0">
                <a:pos x="83" y="3"/>
              </a:cxn>
              <a:cxn ang="0">
                <a:pos x="83" y="5"/>
              </a:cxn>
              <a:cxn ang="0">
                <a:pos x="83" y="200"/>
              </a:cxn>
              <a:cxn ang="0">
                <a:pos x="123" y="200"/>
              </a:cxn>
              <a:cxn ang="0">
                <a:pos x="126" y="200"/>
              </a:cxn>
              <a:cxn ang="0">
                <a:pos x="128" y="203"/>
              </a:cxn>
              <a:cxn ang="0">
                <a:pos x="129" y="206"/>
              </a:cxn>
              <a:cxn ang="0">
                <a:pos x="129" y="212"/>
              </a:cxn>
            </a:cxnLst>
            <a:rect l="0" t="0" r="r" b="b"/>
            <a:pathLst>
              <a:path w="129" h="223">
                <a:moveTo>
                  <a:pt x="129" y="212"/>
                </a:moveTo>
                <a:cubicBezTo>
                  <a:pt x="129" y="214"/>
                  <a:pt x="129" y="216"/>
                  <a:pt x="129" y="217"/>
                </a:cubicBezTo>
                <a:cubicBezTo>
                  <a:pt x="128" y="219"/>
                  <a:pt x="128" y="220"/>
                  <a:pt x="127" y="221"/>
                </a:cubicBezTo>
                <a:cubicBezTo>
                  <a:pt x="127" y="222"/>
                  <a:pt x="126" y="222"/>
                  <a:pt x="125" y="223"/>
                </a:cubicBezTo>
                <a:cubicBezTo>
                  <a:pt x="125" y="223"/>
                  <a:pt x="124" y="223"/>
                  <a:pt x="123" y="223"/>
                </a:cubicBezTo>
                <a:lnTo>
                  <a:pt x="7" y="223"/>
                </a:lnTo>
                <a:cubicBezTo>
                  <a:pt x="6" y="223"/>
                  <a:pt x="6" y="223"/>
                  <a:pt x="5" y="223"/>
                </a:cubicBezTo>
                <a:cubicBezTo>
                  <a:pt x="4" y="222"/>
                  <a:pt x="4" y="222"/>
                  <a:pt x="3" y="221"/>
                </a:cubicBezTo>
                <a:cubicBezTo>
                  <a:pt x="2" y="220"/>
                  <a:pt x="2" y="219"/>
                  <a:pt x="2" y="217"/>
                </a:cubicBezTo>
                <a:cubicBezTo>
                  <a:pt x="1" y="216"/>
                  <a:pt x="1" y="214"/>
                  <a:pt x="1" y="212"/>
                </a:cubicBezTo>
                <a:cubicBezTo>
                  <a:pt x="1" y="210"/>
                  <a:pt x="1" y="208"/>
                  <a:pt x="2" y="206"/>
                </a:cubicBezTo>
                <a:cubicBezTo>
                  <a:pt x="2" y="205"/>
                  <a:pt x="2" y="204"/>
                  <a:pt x="3" y="203"/>
                </a:cubicBezTo>
                <a:cubicBezTo>
                  <a:pt x="3" y="202"/>
                  <a:pt x="4" y="201"/>
                  <a:pt x="5" y="200"/>
                </a:cubicBezTo>
                <a:cubicBezTo>
                  <a:pt x="5" y="200"/>
                  <a:pt x="6" y="200"/>
                  <a:pt x="7" y="200"/>
                </a:cubicBezTo>
                <a:lnTo>
                  <a:pt x="54" y="200"/>
                </a:lnTo>
                <a:lnTo>
                  <a:pt x="54" y="31"/>
                </a:lnTo>
                <a:lnTo>
                  <a:pt x="11" y="56"/>
                </a:lnTo>
                <a:cubicBezTo>
                  <a:pt x="8" y="58"/>
                  <a:pt x="7" y="58"/>
                  <a:pt x="5" y="59"/>
                </a:cubicBezTo>
                <a:cubicBezTo>
                  <a:pt x="4" y="59"/>
                  <a:pt x="3" y="58"/>
                  <a:pt x="2" y="58"/>
                </a:cubicBezTo>
                <a:cubicBezTo>
                  <a:pt x="1" y="57"/>
                  <a:pt x="1" y="56"/>
                  <a:pt x="1" y="54"/>
                </a:cubicBezTo>
                <a:cubicBezTo>
                  <a:pt x="0" y="52"/>
                  <a:pt x="0" y="50"/>
                  <a:pt x="0" y="48"/>
                </a:cubicBezTo>
                <a:cubicBezTo>
                  <a:pt x="0" y="46"/>
                  <a:pt x="0" y="44"/>
                  <a:pt x="0" y="43"/>
                </a:cubicBezTo>
                <a:cubicBezTo>
                  <a:pt x="1" y="41"/>
                  <a:pt x="1" y="40"/>
                  <a:pt x="1" y="39"/>
                </a:cubicBezTo>
                <a:cubicBezTo>
                  <a:pt x="2" y="38"/>
                  <a:pt x="2" y="37"/>
                  <a:pt x="3" y="37"/>
                </a:cubicBezTo>
                <a:cubicBezTo>
                  <a:pt x="3" y="36"/>
                  <a:pt x="4" y="35"/>
                  <a:pt x="5" y="35"/>
                </a:cubicBezTo>
                <a:lnTo>
                  <a:pt x="56" y="2"/>
                </a:lnTo>
                <a:cubicBezTo>
                  <a:pt x="57" y="2"/>
                  <a:pt x="57" y="1"/>
                  <a:pt x="58" y="1"/>
                </a:cubicBezTo>
                <a:cubicBezTo>
                  <a:pt x="59" y="1"/>
                  <a:pt x="60" y="1"/>
                  <a:pt x="61" y="0"/>
                </a:cubicBezTo>
                <a:cubicBezTo>
                  <a:pt x="62" y="0"/>
                  <a:pt x="63" y="0"/>
                  <a:pt x="64" y="0"/>
                </a:cubicBezTo>
                <a:cubicBezTo>
                  <a:pt x="66" y="0"/>
                  <a:pt x="67" y="0"/>
                  <a:pt x="69" y="0"/>
                </a:cubicBezTo>
                <a:cubicBezTo>
                  <a:pt x="72" y="0"/>
                  <a:pt x="74" y="0"/>
                  <a:pt x="76" y="0"/>
                </a:cubicBezTo>
                <a:cubicBezTo>
                  <a:pt x="78" y="0"/>
                  <a:pt x="79" y="1"/>
                  <a:pt x="80" y="1"/>
                </a:cubicBezTo>
                <a:cubicBezTo>
                  <a:pt x="81"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6" name="Freeform 44"/>
          <p:cNvSpPr>
            <a:spLocks/>
          </p:cNvSpPr>
          <p:nvPr/>
        </p:nvSpPr>
        <p:spPr bwMode="auto">
          <a:xfrm>
            <a:off x="3824288" y="6111875"/>
            <a:ext cx="41275" cy="73025"/>
          </a:xfrm>
          <a:custGeom>
            <a:avLst/>
            <a:gdLst/>
            <a:ahLst/>
            <a:cxnLst>
              <a:cxn ang="0">
                <a:pos x="129" y="212"/>
              </a:cxn>
              <a:cxn ang="0">
                <a:pos x="129" y="217"/>
              </a:cxn>
              <a:cxn ang="0">
                <a:pos x="127" y="221"/>
              </a:cxn>
              <a:cxn ang="0">
                <a:pos x="125" y="223"/>
              </a:cxn>
              <a:cxn ang="0">
                <a:pos x="123" y="223"/>
              </a:cxn>
              <a:cxn ang="0">
                <a:pos x="7" y="223"/>
              </a:cxn>
              <a:cxn ang="0">
                <a:pos x="5" y="223"/>
              </a:cxn>
              <a:cxn ang="0">
                <a:pos x="3" y="221"/>
              </a:cxn>
              <a:cxn ang="0">
                <a:pos x="1" y="217"/>
              </a:cxn>
              <a:cxn ang="0">
                <a:pos x="1" y="212"/>
              </a:cxn>
              <a:cxn ang="0">
                <a:pos x="1" y="206"/>
              </a:cxn>
              <a:cxn ang="0">
                <a:pos x="3"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8" y="1"/>
              </a:cxn>
              <a:cxn ang="0">
                <a:pos x="60" y="0"/>
              </a:cxn>
              <a:cxn ang="0">
                <a:pos x="64" y="0"/>
              </a:cxn>
              <a:cxn ang="0">
                <a:pos x="69" y="0"/>
              </a:cxn>
              <a:cxn ang="0">
                <a:pos x="76" y="0"/>
              </a:cxn>
              <a:cxn ang="0">
                <a:pos x="80" y="1"/>
              </a:cxn>
              <a:cxn ang="0">
                <a:pos x="82" y="3"/>
              </a:cxn>
              <a:cxn ang="0">
                <a:pos x="83" y="5"/>
              </a:cxn>
              <a:cxn ang="0">
                <a:pos x="83" y="200"/>
              </a:cxn>
              <a:cxn ang="0">
                <a:pos x="123" y="200"/>
              </a:cxn>
              <a:cxn ang="0">
                <a:pos x="126" y="200"/>
              </a:cxn>
              <a:cxn ang="0">
                <a:pos x="128" y="203"/>
              </a:cxn>
              <a:cxn ang="0">
                <a:pos x="129" y="206"/>
              </a:cxn>
              <a:cxn ang="0">
                <a:pos x="129" y="212"/>
              </a:cxn>
            </a:cxnLst>
            <a:rect l="0" t="0" r="r" b="b"/>
            <a:pathLst>
              <a:path w="129" h="223">
                <a:moveTo>
                  <a:pt x="129" y="212"/>
                </a:moveTo>
                <a:cubicBezTo>
                  <a:pt x="129" y="214"/>
                  <a:pt x="129" y="216"/>
                  <a:pt x="129" y="217"/>
                </a:cubicBezTo>
                <a:cubicBezTo>
                  <a:pt x="128" y="219"/>
                  <a:pt x="128" y="220"/>
                  <a:pt x="127" y="221"/>
                </a:cubicBezTo>
                <a:cubicBezTo>
                  <a:pt x="127" y="222"/>
                  <a:pt x="126" y="222"/>
                  <a:pt x="125" y="223"/>
                </a:cubicBezTo>
                <a:cubicBezTo>
                  <a:pt x="125" y="223"/>
                  <a:pt x="124" y="223"/>
                  <a:pt x="123" y="223"/>
                </a:cubicBezTo>
                <a:lnTo>
                  <a:pt x="7" y="223"/>
                </a:lnTo>
                <a:cubicBezTo>
                  <a:pt x="6" y="223"/>
                  <a:pt x="5" y="223"/>
                  <a:pt x="5" y="223"/>
                </a:cubicBezTo>
                <a:cubicBezTo>
                  <a:pt x="4" y="222"/>
                  <a:pt x="3" y="222"/>
                  <a:pt x="3" y="221"/>
                </a:cubicBezTo>
                <a:cubicBezTo>
                  <a:pt x="2" y="220"/>
                  <a:pt x="2" y="219"/>
                  <a:pt x="1" y="217"/>
                </a:cubicBezTo>
                <a:cubicBezTo>
                  <a:pt x="1" y="216"/>
                  <a:pt x="1" y="214"/>
                  <a:pt x="1" y="212"/>
                </a:cubicBezTo>
                <a:cubicBezTo>
                  <a:pt x="1" y="210"/>
                  <a:pt x="1" y="208"/>
                  <a:pt x="1" y="206"/>
                </a:cubicBezTo>
                <a:cubicBezTo>
                  <a:pt x="2" y="205"/>
                  <a:pt x="2" y="204"/>
                  <a:pt x="3" y="203"/>
                </a:cubicBezTo>
                <a:cubicBezTo>
                  <a:pt x="3" y="202"/>
                  <a:pt x="4" y="201"/>
                  <a:pt x="4" y="200"/>
                </a:cubicBezTo>
                <a:cubicBezTo>
                  <a:pt x="5" y="200"/>
                  <a:pt x="6" y="200"/>
                  <a:pt x="7" y="200"/>
                </a:cubicBezTo>
                <a:lnTo>
                  <a:pt x="53" y="200"/>
                </a:lnTo>
                <a:lnTo>
                  <a:pt x="53" y="31"/>
                </a:lnTo>
                <a:lnTo>
                  <a:pt x="10" y="56"/>
                </a:lnTo>
                <a:cubicBezTo>
                  <a:pt x="8" y="58"/>
                  <a:pt x="6" y="58"/>
                  <a:pt x="5" y="59"/>
                </a:cubicBezTo>
                <a:cubicBezTo>
                  <a:pt x="4" y="59"/>
                  <a:pt x="3" y="58"/>
                  <a:pt x="2" y="58"/>
                </a:cubicBezTo>
                <a:cubicBezTo>
                  <a:pt x="1" y="57"/>
                  <a:pt x="1" y="56"/>
                  <a:pt x="0" y="54"/>
                </a:cubicBezTo>
                <a:cubicBezTo>
                  <a:pt x="0" y="52"/>
                  <a:pt x="0" y="50"/>
                  <a:pt x="0" y="48"/>
                </a:cubicBezTo>
                <a:cubicBezTo>
                  <a:pt x="0" y="46"/>
                  <a:pt x="0" y="44"/>
                  <a:pt x="0" y="43"/>
                </a:cubicBezTo>
                <a:cubicBezTo>
                  <a:pt x="0" y="41"/>
                  <a:pt x="1" y="40"/>
                  <a:pt x="1" y="39"/>
                </a:cubicBezTo>
                <a:cubicBezTo>
                  <a:pt x="1" y="38"/>
                  <a:pt x="2" y="37"/>
                  <a:pt x="2" y="37"/>
                </a:cubicBezTo>
                <a:cubicBezTo>
                  <a:pt x="3" y="36"/>
                  <a:pt x="4" y="35"/>
                  <a:pt x="5" y="35"/>
                </a:cubicBezTo>
                <a:lnTo>
                  <a:pt x="56" y="2"/>
                </a:lnTo>
                <a:cubicBezTo>
                  <a:pt x="57" y="2"/>
                  <a:pt x="57" y="1"/>
                  <a:pt x="58" y="1"/>
                </a:cubicBezTo>
                <a:cubicBezTo>
                  <a:pt x="58" y="1"/>
                  <a:pt x="59" y="1"/>
                  <a:pt x="60" y="0"/>
                </a:cubicBezTo>
                <a:cubicBezTo>
                  <a:pt x="61" y="0"/>
                  <a:pt x="63" y="0"/>
                  <a:pt x="64" y="0"/>
                </a:cubicBezTo>
                <a:cubicBezTo>
                  <a:pt x="65" y="0"/>
                  <a:pt x="67" y="0"/>
                  <a:pt x="69" y="0"/>
                </a:cubicBezTo>
                <a:cubicBezTo>
                  <a:pt x="72" y="0"/>
                  <a:pt x="74" y="0"/>
                  <a:pt x="76" y="0"/>
                </a:cubicBezTo>
                <a:cubicBezTo>
                  <a:pt x="78" y="0"/>
                  <a:pt x="79" y="1"/>
                  <a:pt x="80" y="1"/>
                </a:cubicBezTo>
                <a:cubicBezTo>
                  <a:pt x="81" y="2"/>
                  <a:pt x="82" y="2"/>
                  <a:pt x="82" y="3"/>
                </a:cubicBezTo>
                <a:cubicBezTo>
                  <a:pt x="83" y="3"/>
                  <a:pt x="83" y="4"/>
                  <a:pt x="83" y="5"/>
                </a:cubicBezTo>
                <a:lnTo>
                  <a:pt x="83" y="200"/>
                </a:lnTo>
                <a:lnTo>
                  <a:pt x="123" y="200"/>
                </a:lnTo>
                <a:cubicBezTo>
                  <a:pt x="124" y="200"/>
                  <a:pt x="125" y="200"/>
                  <a:pt x="126" y="200"/>
                </a:cubicBezTo>
                <a:cubicBezTo>
                  <a:pt x="126" y="201"/>
                  <a:pt x="127" y="202"/>
                  <a:pt x="128" y="203"/>
                </a:cubicBezTo>
                <a:cubicBezTo>
                  <a:pt x="128" y="204"/>
                  <a:pt x="128"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7" name="Freeform 45"/>
          <p:cNvSpPr>
            <a:spLocks/>
          </p:cNvSpPr>
          <p:nvPr/>
        </p:nvSpPr>
        <p:spPr bwMode="auto">
          <a:xfrm>
            <a:off x="3878263" y="6111875"/>
            <a:ext cx="44450" cy="73025"/>
          </a:xfrm>
          <a:custGeom>
            <a:avLst/>
            <a:gdLst/>
            <a:ahLst/>
            <a:cxnLst>
              <a:cxn ang="0">
                <a:pos x="139" y="213"/>
              </a:cxn>
              <a:cxn ang="0">
                <a:pos x="139" y="218"/>
              </a:cxn>
              <a:cxn ang="0">
                <a:pos x="138" y="222"/>
              </a:cxn>
              <a:cxn ang="0">
                <a:pos x="136" y="225"/>
              </a:cxn>
              <a:cxn ang="0">
                <a:pos x="133" y="225"/>
              </a:cxn>
              <a:cxn ang="0">
                <a:pos x="10" y="225"/>
              </a:cxn>
              <a:cxn ang="0">
                <a:pos x="6" y="225"/>
              </a:cxn>
              <a:cxn ang="0">
                <a:pos x="3" y="223"/>
              </a:cxn>
              <a:cxn ang="0">
                <a:pos x="1" y="219"/>
              </a:cxn>
              <a:cxn ang="0">
                <a:pos x="0" y="213"/>
              </a:cxn>
              <a:cxn ang="0">
                <a:pos x="1" y="207"/>
              </a:cxn>
              <a:cxn ang="0">
                <a:pos x="2" y="202"/>
              </a:cxn>
              <a:cxn ang="0">
                <a:pos x="4" y="198"/>
              </a:cxn>
              <a:cxn ang="0">
                <a:pos x="7" y="194"/>
              </a:cxn>
              <a:cxn ang="0">
                <a:pos x="50" y="148"/>
              </a:cxn>
              <a:cxn ang="0">
                <a:pos x="74" y="120"/>
              </a:cxn>
              <a:cxn ang="0">
                <a:pos x="88" y="97"/>
              </a:cxn>
              <a:cxn ang="0">
                <a:pos x="95" y="78"/>
              </a:cxn>
              <a:cxn ang="0">
                <a:pos x="96" y="63"/>
              </a:cxn>
              <a:cxn ang="0">
                <a:pos x="94" y="49"/>
              </a:cxn>
              <a:cxn ang="0">
                <a:pos x="87" y="37"/>
              </a:cxn>
              <a:cxn ang="0">
                <a:pos x="75" y="29"/>
              </a:cxn>
              <a:cxn ang="0">
                <a:pos x="60" y="26"/>
              </a:cxn>
              <a:cxn ang="0">
                <a:pos x="41" y="29"/>
              </a:cxn>
              <a:cxn ang="0">
                <a:pos x="26" y="35"/>
              </a:cxn>
              <a:cxn ang="0">
                <a:pos x="16" y="42"/>
              </a:cxn>
              <a:cxn ang="0">
                <a:pos x="10" y="45"/>
              </a:cxn>
              <a:cxn ang="0">
                <a:pos x="7" y="44"/>
              </a:cxn>
              <a:cxn ang="0">
                <a:pos x="6" y="42"/>
              </a:cxn>
              <a:cxn ang="0">
                <a:pos x="5" y="38"/>
              </a:cxn>
              <a:cxn ang="0">
                <a:pos x="5" y="32"/>
              </a:cxn>
              <a:cxn ang="0">
                <a:pos x="5"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4"/>
              </a:cxn>
              <a:cxn ang="0">
                <a:pos x="36" y="200"/>
              </a:cxn>
              <a:cxn ang="0">
                <a:pos x="133" y="200"/>
              </a:cxn>
              <a:cxn ang="0">
                <a:pos x="135" y="201"/>
              </a:cxn>
              <a:cxn ang="0">
                <a:pos x="138" y="203"/>
              </a:cxn>
              <a:cxn ang="0">
                <a:pos x="139" y="207"/>
              </a:cxn>
              <a:cxn ang="0">
                <a:pos x="139" y="213"/>
              </a:cxn>
            </a:cxnLst>
            <a:rect l="0" t="0" r="r" b="b"/>
            <a:pathLst>
              <a:path w="139" h="225">
                <a:moveTo>
                  <a:pt x="139" y="213"/>
                </a:moveTo>
                <a:cubicBezTo>
                  <a:pt x="139" y="215"/>
                  <a:pt x="139" y="217"/>
                  <a:pt x="139" y="218"/>
                </a:cubicBezTo>
                <a:cubicBezTo>
                  <a:pt x="139" y="220"/>
                  <a:pt x="138" y="221"/>
                  <a:pt x="138" y="222"/>
                </a:cubicBezTo>
                <a:cubicBezTo>
                  <a:pt x="137" y="223"/>
                  <a:pt x="137" y="224"/>
                  <a:pt x="136" y="225"/>
                </a:cubicBezTo>
                <a:cubicBezTo>
                  <a:pt x="135" y="225"/>
                  <a:pt x="134" y="225"/>
                  <a:pt x="133" y="225"/>
                </a:cubicBezTo>
                <a:lnTo>
                  <a:pt x="10" y="225"/>
                </a:lnTo>
                <a:cubicBezTo>
                  <a:pt x="9" y="225"/>
                  <a:pt x="7" y="225"/>
                  <a:pt x="6" y="225"/>
                </a:cubicBezTo>
                <a:cubicBezTo>
                  <a:pt x="5" y="224"/>
                  <a:pt x="4" y="224"/>
                  <a:pt x="3" y="223"/>
                </a:cubicBezTo>
                <a:cubicBezTo>
                  <a:pt x="2" y="222"/>
                  <a:pt x="1" y="221"/>
                  <a:pt x="1" y="219"/>
                </a:cubicBezTo>
                <a:cubicBezTo>
                  <a:pt x="1" y="217"/>
                  <a:pt x="0" y="215"/>
                  <a:pt x="0" y="213"/>
                </a:cubicBezTo>
                <a:cubicBezTo>
                  <a:pt x="0" y="210"/>
                  <a:pt x="1" y="208"/>
                  <a:pt x="1" y="207"/>
                </a:cubicBezTo>
                <a:cubicBezTo>
                  <a:pt x="1" y="205"/>
                  <a:pt x="1" y="203"/>
                  <a:pt x="2" y="202"/>
                </a:cubicBezTo>
                <a:cubicBezTo>
                  <a:pt x="2" y="201"/>
                  <a:pt x="3" y="199"/>
                  <a:pt x="4" y="198"/>
                </a:cubicBezTo>
                <a:cubicBezTo>
                  <a:pt x="5" y="197"/>
                  <a:pt x="6" y="195"/>
                  <a:pt x="7" y="194"/>
                </a:cubicBezTo>
                <a:lnTo>
                  <a:pt x="50" y="148"/>
                </a:lnTo>
                <a:cubicBezTo>
                  <a:pt x="60" y="138"/>
                  <a:pt x="68" y="128"/>
                  <a:pt x="74" y="120"/>
                </a:cubicBezTo>
                <a:cubicBezTo>
                  <a:pt x="80" y="112"/>
                  <a:pt x="85" y="104"/>
                  <a:pt x="88" y="97"/>
                </a:cubicBezTo>
                <a:cubicBezTo>
                  <a:pt x="91" y="90"/>
                  <a:pt x="94" y="84"/>
                  <a:pt x="95" y="78"/>
                </a:cubicBezTo>
                <a:cubicBezTo>
                  <a:pt x="96" y="73"/>
                  <a:pt x="96" y="67"/>
                  <a:pt x="96" y="63"/>
                </a:cubicBezTo>
                <a:cubicBezTo>
                  <a:pt x="96" y="58"/>
                  <a:pt x="95" y="53"/>
                  <a:pt x="94" y="49"/>
                </a:cubicBezTo>
                <a:cubicBezTo>
                  <a:pt x="92" y="44"/>
                  <a:pt x="90" y="40"/>
                  <a:pt x="87" y="37"/>
                </a:cubicBezTo>
                <a:cubicBezTo>
                  <a:pt x="84" y="34"/>
                  <a:pt x="80" y="31"/>
                  <a:pt x="75" y="29"/>
                </a:cubicBezTo>
                <a:cubicBezTo>
                  <a:pt x="71" y="27"/>
                  <a:pt x="66" y="26"/>
                  <a:pt x="60" y="26"/>
                </a:cubicBezTo>
                <a:cubicBezTo>
                  <a:pt x="53" y="26"/>
                  <a:pt x="46" y="27"/>
                  <a:pt x="41" y="29"/>
                </a:cubicBezTo>
                <a:cubicBezTo>
                  <a:pt x="35" y="31"/>
                  <a:pt x="30" y="33"/>
                  <a:pt x="26" y="35"/>
                </a:cubicBezTo>
                <a:cubicBezTo>
                  <a:pt x="22" y="38"/>
                  <a:pt x="19" y="40"/>
                  <a:pt x="16" y="42"/>
                </a:cubicBezTo>
                <a:cubicBezTo>
                  <a:pt x="13" y="44"/>
                  <a:pt x="11" y="45"/>
                  <a:pt x="10" y="45"/>
                </a:cubicBezTo>
                <a:cubicBezTo>
                  <a:pt x="9" y="45"/>
                  <a:pt x="8" y="45"/>
                  <a:pt x="7" y="44"/>
                </a:cubicBezTo>
                <a:cubicBezTo>
                  <a:pt x="7" y="44"/>
                  <a:pt x="6" y="43"/>
                  <a:pt x="6" y="42"/>
                </a:cubicBezTo>
                <a:cubicBezTo>
                  <a:pt x="5" y="41"/>
                  <a:pt x="5" y="39"/>
                  <a:pt x="5" y="38"/>
                </a:cubicBezTo>
                <a:cubicBezTo>
                  <a:pt x="5" y="36"/>
                  <a:pt x="5" y="34"/>
                  <a:pt x="5" y="32"/>
                </a:cubicBezTo>
                <a:cubicBezTo>
                  <a:pt x="5" y="30"/>
                  <a:pt x="5" y="28"/>
                  <a:pt x="5" y="27"/>
                </a:cubicBezTo>
                <a:cubicBezTo>
                  <a:pt x="5" y="26"/>
                  <a:pt x="5" y="25"/>
                  <a:pt x="5" y="24"/>
                </a:cubicBezTo>
                <a:cubicBezTo>
                  <a:pt x="6" y="23"/>
                  <a:pt x="6" y="22"/>
                  <a:pt x="6" y="21"/>
                </a:cubicBezTo>
                <a:cubicBezTo>
                  <a:pt x="7" y="20"/>
                  <a:pt x="8" y="19"/>
                  <a:pt x="9" y="18"/>
                </a:cubicBezTo>
                <a:cubicBezTo>
                  <a:pt x="11" y="17"/>
                  <a:pt x="13" y="15"/>
                  <a:pt x="16" y="13"/>
                </a:cubicBezTo>
                <a:cubicBezTo>
                  <a:pt x="20" y="11"/>
                  <a:pt x="24" y="9"/>
                  <a:pt x="29" y="7"/>
                </a:cubicBezTo>
                <a:cubicBezTo>
                  <a:pt x="34" y="5"/>
                  <a:pt x="40" y="4"/>
                  <a:pt x="46" y="2"/>
                </a:cubicBezTo>
                <a:cubicBezTo>
                  <a:pt x="52" y="1"/>
                  <a:pt x="58" y="0"/>
                  <a:pt x="65" y="0"/>
                </a:cubicBezTo>
                <a:cubicBezTo>
                  <a:pt x="76" y="0"/>
                  <a:pt x="85" y="2"/>
                  <a:pt x="93" y="5"/>
                </a:cubicBezTo>
                <a:cubicBezTo>
                  <a:pt x="101" y="8"/>
                  <a:pt x="108" y="12"/>
                  <a:pt x="113" y="17"/>
                </a:cubicBezTo>
                <a:cubicBezTo>
                  <a:pt x="119" y="22"/>
                  <a:pt x="123" y="28"/>
                  <a:pt x="125" y="35"/>
                </a:cubicBezTo>
                <a:cubicBezTo>
                  <a:pt x="128" y="42"/>
                  <a:pt x="129" y="50"/>
                  <a:pt x="129" y="58"/>
                </a:cubicBezTo>
                <a:cubicBezTo>
                  <a:pt x="129" y="65"/>
                  <a:pt x="129" y="72"/>
                  <a:pt x="127" y="79"/>
                </a:cubicBezTo>
                <a:cubicBezTo>
                  <a:pt x="126" y="86"/>
                  <a:pt x="123" y="94"/>
                  <a:pt x="119" y="102"/>
                </a:cubicBezTo>
                <a:cubicBezTo>
                  <a:pt x="115" y="110"/>
                  <a:pt x="110" y="119"/>
                  <a:pt x="102" y="129"/>
                </a:cubicBezTo>
                <a:cubicBezTo>
                  <a:pt x="94" y="139"/>
                  <a:pt x="84" y="151"/>
                  <a:pt x="71" y="164"/>
                </a:cubicBezTo>
                <a:lnTo>
                  <a:pt x="36" y="200"/>
                </a:lnTo>
                <a:lnTo>
                  <a:pt x="133" y="200"/>
                </a:lnTo>
                <a:cubicBezTo>
                  <a:pt x="134" y="200"/>
                  <a:pt x="135" y="201"/>
                  <a:pt x="135" y="201"/>
                </a:cubicBezTo>
                <a:cubicBezTo>
                  <a:pt x="136" y="202"/>
                  <a:pt x="137" y="202"/>
                  <a:pt x="138" y="203"/>
                </a:cubicBezTo>
                <a:cubicBezTo>
                  <a:pt x="138" y="204"/>
                  <a:pt x="139"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8" name="Freeform 46"/>
          <p:cNvSpPr>
            <a:spLocks/>
          </p:cNvSpPr>
          <p:nvPr/>
        </p:nvSpPr>
        <p:spPr bwMode="auto">
          <a:xfrm>
            <a:off x="4067175" y="6111875"/>
            <a:ext cx="42863" cy="73025"/>
          </a:xfrm>
          <a:custGeom>
            <a:avLst/>
            <a:gdLst/>
            <a:ahLst/>
            <a:cxnLst>
              <a:cxn ang="0">
                <a:pos x="129" y="212"/>
              </a:cxn>
              <a:cxn ang="0">
                <a:pos x="129" y="217"/>
              </a:cxn>
              <a:cxn ang="0">
                <a:pos x="127" y="221"/>
              </a:cxn>
              <a:cxn ang="0">
                <a:pos x="126"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5" y="59"/>
              </a:cxn>
              <a:cxn ang="0">
                <a:pos x="2" y="58"/>
              </a:cxn>
              <a:cxn ang="0">
                <a:pos x="1" y="54"/>
              </a:cxn>
              <a:cxn ang="0">
                <a:pos x="0" y="48"/>
              </a:cxn>
              <a:cxn ang="0">
                <a:pos x="0" y="43"/>
              </a:cxn>
              <a:cxn ang="0">
                <a:pos x="1" y="39"/>
              </a:cxn>
              <a:cxn ang="0">
                <a:pos x="3" y="37"/>
              </a:cxn>
              <a:cxn ang="0">
                <a:pos x="5" y="35"/>
              </a:cxn>
              <a:cxn ang="0">
                <a:pos x="56" y="2"/>
              </a:cxn>
              <a:cxn ang="0">
                <a:pos x="58" y="1"/>
              </a:cxn>
              <a:cxn ang="0">
                <a:pos x="61" y="0"/>
              </a:cxn>
              <a:cxn ang="0">
                <a:pos x="64" y="0"/>
              </a:cxn>
              <a:cxn ang="0">
                <a:pos x="69" y="0"/>
              </a:cxn>
              <a:cxn ang="0">
                <a:pos x="76" y="0"/>
              </a:cxn>
              <a:cxn ang="0">
                <a:pos x="80" y="1"/>
              </a:cxn>
              <a:cxn ang="0">
                <a:pos x="83" y="3"/>
              </a:cxn>
              <a:cxn ang="0">
                <a:pos x="83" y="5"/>
              </a:cxn>
              <a:cxn ang="0">
                <a:pos x="83" y="200"/>
              </a:cxn>
              <a:cxn ang="0">
                <a:pos x="123" y="200"/>
              </a:cxn>
              <a:cxn ang="0">
                <a:pos x="126" y="200"/>
              </a:cxn>
              <a:cxn ang="0">
                <a:pos x="128" y="203"/>
              </a:cxn>
              <a:cxn ang="0">
                <a:pos x="129" y="206"/>
              </a:cxn>
              <a:cxn ang="0">
                <a:pos x="129" y="212"/>
              </a:cxn>
            </a:cxnLst>
            <a:rect l="0" t="0" r="r" b="b"/>
            <a:pathLst>
              <a:path w="129" h="223">
                <a:moveTo>
                  <a:pt x="129" y="212"/>
                </a:moveTo>
                <a:cubicBezTo>
                  <a:pt x="129" y="214"/>
                  <a:pt x="129" y="216"/>
                  <a:pt x="129" y="217"/>
                </a:cubicBezTo>
                <a:cubicBezTo>
                  <a:pt x="129" y="219"/>
                  <a:pt x="128" y="220"/>
                  <a:pt x="127" y="221"/>
                </a:cubicBezTo>
                <a:cubicBezTo>
                  <a:pt x="127" y="222"/>
                  <a:pt x="126" y="222"/>
                  <a:pt x="126" y="223"/>
                </a:cubicBezTo>
                <a:cubicBezTo>
                  <a:pt x="125" y="223"/>
                  <a:pt x="124" y="223"/>
                  <a:pt x="123" y="223"/>
                </a:cubicBezTo>
                <a:lnTo>
                  <a:pt x="7" y="223"/>
                </a:lnTo>
                <a:cubicBezTo>
                  <a:pt x="6" y="223"/>
                  <a:pt x="6" y="223"/>
                  <a:pt x="5" y="223"/>
                </a:cubicBezTo>
                <a:cubicBezTo>
                  <a:pt x="4" y="222"/>
                  <a:pt x="4" y="222"/>
                  <a:pt x="3" y="221"/>
                </a:cubicBezTo>
                <a:cubicBezTo>
                  <a:pt x="2" y="220"/>
                  <a:pt x="2" y="219"/>
                  <a:pt x="2" y="217"/>
                </a:cubicBezTo>
                <a:cubicBezTo>
                  <a:pt x="1" y="216"/>
                  <a:pt x="1" y="214"/>
                  <a:pt x="1" y="212"/>
                </a:cubicBezTo>
                <a:cubicBezTo>
                  <a:pt x="1" y="210"/>
                  <a:pt x="1" y="208"/>
                  <a:pt x="2" y="206"/>
                </a:cubicBezTo>
                <a:cubicBezTo>
                  <a:pt x="2" y="205"/>
                  <a:pt x="2" y="204"/>
                  <a:pt x="3" y="203"/>
                </a:cubicBezTo>
                <a:cubicBezTo>
                  <a:pt x="3" y="202"/>
                  <a:pt x="4" y="201"/>
                  <a:pt x="5" y="200"/>
                </a:cubicBezTo>
                <a:cubicBezTo>
                  <a:pt x="5" y="200"/>
                  <a:pt x="6" y="200"/>
                  <a:pt x="7" y="200"/>
                </a:cubicBezTo>
                <a:lnTo>
                  <a:pt x="54" y="200"/>
                </a:lnTo>
                <a:lnTo>
                  <a:pt x="54" y="31"/>
                </a:lnTo>
                <a:lnTo>
                  <a:pt x="11" y="56"/>
                </a:lnTo>
                <a:cubicBezTo>
                  <a:pt x="8" y="58"/>
                  <a:pt x="7" y="58"/>
                  <a:pt x="5" y="59"/>
                </a:cubicBezTo>
                <a:cubicBezTo>
                  <a:pt x="4" y="59"/>
                  <a:pt x="3" y="58"/>
                  <a:pt x="2" y="58"/>
                </a:cubicBezTo>
                <a:cubicBezTo>
                  <a:pt x="1" y="57"/>
                  <a:pt x="1" y="56"/>
                  <a:pt x="1" y="54"/>
                </a:cubicBezTo>
                <a:cubicBezTo>
                  <a:pt x="0" y="52"/>
                  <a:pt x="0" y="50"/>
                  <a:pt x="0" y="48"/>
                </a:cubicBezTo>
                <a:cubicBezTo>
                  <a:pt x="0" y="46"/>
                  <a:pt x="0" y="44"/>
                  <a:pt x="0" y="43"/>
                </a:cubicBezTo>
                <a:cubicBezTo>
                  <a:pt x="1" y="41"/>
                  <a:pt x="1" y="40"/>
                  <a:pt x="1" y="39"/>
                </a:cubicBezTo>
                <a:cubicBezTo>
                  <a:pt x="2" y="38"/>
                  <a:pt x="2" y="37"/>
                  <a:pt x="3" y="37"/>
                </a:cubicBezTo>
                <a:cubicBezTo>
                  <a:pt x="3" y="36"/>
                  <a:pt x="4" y="35"/>
                  <a:pt x="5" y="35"/>
                </a:cubicBezTo>
                <a:lnTo>
                  <a:pt x="56" y="2"/>
                </a:lnTo>
                <a:cubicBezTo>
                  <a:pt x="57" y="2"/>
                  <a:pt x="57" y="1"/>
                  <a:pt x="58" y="1"/>
                </a:cubicBezTo>
                <a:cubicBezTo>
                  <a:pt x="59" y="1"/>
                  <a:pt x="60" y="1"/>
                  <a:pt x="61" y="0"/>
                </a:cubicBezTo>
                <a:cubicBezTo>
                  <a:pt x="62" y="0"/>
                  <a:pt x="63" y="0"/>
                  <a:pt x="64" y="0"/>
                </a:cubicBezTo>
                <a:cubicBezTo>
                  <a:pt x="66" y="0"/>
                  <a:pt x="67" y="0"/>
                  <a:pt x="69" y="0"/>
                </a:cubicBezTo>
                <a:cubicBezTo>
                  <a:pt x="72" y="0"/>
                  <a:pt x="74" y="0"/>
                  <a:pt x="76" y="0"/>
                </a:cubicBezTo>
                <a:cubicBezTo>
                  <a:pt x="78" y="0"/>
                  <a:pt x="79" y="1"/>
                  <a:pt x="80" y="1"/>
                </a:cubicBezTo>
                <a:cubicBezTo>
                  <a:pt x="82"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19" name="Freeform 47"/>
          <p:cNvSpPr>
            <a:spLocks/>
          </p:cNvSpPr>
          <p:nvPr/>
        </p:nvSpPr>
        <p:spPr bwMode="auto">
          <a:xfrm>
            <a:off x="4121150" y="6111875"/>
            <a:ext cx="44450" cy="73025"/>
          </a:xfrm>
          <a:custGeom>
            <a:avLst/>
            <a:gdLst/>
            <a:ahLst/>
            <a:cxnLst>
              <a:cxn ang="0">
                <a:pos x="134" y="189"/>
              </a:cxn>
              <a:cxn ang="0">
                <a:pos x="94" y="224"/>
              </a:cxn>
              <a:cxn ang="0">
                <a:pos x="40" y="227"/>
              </a:cxn>
              <a:cxn ang="0">
                <a:pos x="10" y="217"/>
              </a:cxn>
              <a:cxn ang="0">
                <a:pos x="2" y="211"/>
              </a:cxn>
              <a:cxn ang="0">
                <a:pos x="0" y="204"/>
              </a:cxn>
              <a:cxn ang="0">
                <a:pos x="1" y="189"/>
              </a:cxn>
              <a:cxn ang="0">
                <a:pos x="11" y="190"/>
              </a:cxn>
              <a:cxn ang="0">
                <a:pos x="39" y="202"/>
              </a:cxn>
              <a:cxn ang="0">
                <a:pos x="80" y="201"/>
              </a:cxn>
              <a:cxn ang="0">
                <a:pos x="103" y="181"/>
              </a:cxn>
              <a:cxn ang="0">
                <a:pos x="102" y="148"/>
              </a:cxn>
              <a:cxn ang="0">
                <a:pos x="74" y="126"/>
              </a:cxn>
              <a:cxn ang="0">
                <a:pos x="29" y="123"/>
              </a:cxn>
              <a:cxn ang="0">
                <a:pos x="24" y="121"/>
              </a:cxn>
              <a:cxn ang="0">
                <a:pos x="22" y="111"/>
              </a:cxn>
              <a:cxn ang="0">
                <a:pos x="24" y="102"/>
              </a:cxn>
              <a:cxn ang="0">
                <a:pos x="29" y="100"/>
              </a:cxn>
              <a:cxn ang="0">
                <a:pos x="69" y="97"/>
              </a:cxn>
              <a:cxn ang="0">
                <a:pos x="94" y="76"/>
              </a:cxn>
              <a:cxn ang="0">
                <a:pos x="95" y="45"/>
              </a:cxn>
              <a:cxn ang="0">
                <a:pos x="77" y="27"/>
              </a:cxn>
              <a:cxn ang="0">
                <a:pos x="42" y="27"/>
              </a:cxn>
              <a:cxn ang="0">
                <a:pos x="17" y="40"/>
              </a:cxn>
              <a:cxn ang="0">
                <a:pos x="9" y="43"/>
              </a:cxn>
              <a:cxn ang="0">
                <a:pos x="6" y="38"/>
              </a:cxn>
              <a:cxn ang="0">
                <a:pos x="6" y="27"/>
              </a:cxn>
              <a:cxn ang="0">
                <a:pos x="8" y="21"/>
              </a:cxn>
              <a:cxn ang="0">
                <a:pos x="17" y="13"/>
              </a:cxn>
              <a:cxn ang="0">
                <a:pos x="46" y="2"/>
              </a:cxn>
              <a:cxn ang="0">
                <a:pos x="94" y="4"/>
              </a:cxn>
              <a:cxn ang="0">
                <a:pos x="125" y="32"/>
              </a:cxn>
              <a:cxn ang="0">
                <a:pos x="126" y="74"/>
              </a:cxn>
              <a:cxn ang="0">
                <a:pos x="105" y="102"/>
              </a:cxn>
              <a:cxn ang="0">
                <a:pos x="87" y="109"/>
              </a:cxn>
              <a:cxn ang="0">
                <a:pos x="124" y="126"/>
              </a:cxn>
              <a:cxn ang="0">
                <a:pos x="139" y="162"/>
              </a:cxn>
            </a:cxnLst>
            <a:rect l="0" t="0" r="r" b="b"/>
            <a:pathLst>
              <a:path w="139" h="229">
                <a:moveTo>
                  <a:pt x="139" y="162"/>
                </a:moveTo>
                <a:cubicBezTo>
                  <a:pt x="139" y="172"/>
                  <a:pt x="137" y="181"/>
                  <a:pt x="134" y="189"/>
                </a:cubicBezTo>
                <a:cubicBezTo>
                  <a:pt x="130" y="198"/>
                  <a:pt x="125" y="205"/>
                  <a:pt x="118" y="210"/>
                </a:cubicBezTo>
                <a:cubicBezTo>
                  <a:pt x="112" y="216"/>
                  <a:pt x="104" y="221"/>
                  <a:pt x="94" y="224"/>
                </a:cubicBezTo>
                <a:cubicBezTo>
                  <a:pt x="84" y="227"/>
                  <a:pt x="73" y="229"/>
                  <a:pt x="61" y="229"/>
                </a:cubicBezTo>
                <a:cubicBezTo>
                  <a:pt x="53" y="229"/>
                  <a:pt x="47" y="228"/>
                  <a:pt x="40" y="227"/>
                </a:cubicBezTo>
                <a:cubicBezTo>
                  <a:pt x="34" y="226"/>
                  <a:pt x="28" y="224"/>
                  <a:pt x="23" y="223"/>
                </a:cubicBezTo>
                <a:cubicBezTo>
                  <a:pt x="18" y="221"/>
                  <a:pt x="14" y="219"/>
                  <a:pt x="10" y="217"/>
                </a:cubicBezTo>
                <a:cubicBezTo>
                  <a:pt x="7" y="216"/>
                  <a:pt x="5" y="214"/>
                  <a:pt x="4" y="214"/>
                </a:cubicBezTo>
                <a:cubicBezTo>
                  <a:pt x="3" y="213"/>
                  <a:pt x="2" y="212"/>
                  <a:pt x="2" y="211"/>
                </a:cubicBezTo>
                <a:cubicBezTo>
                  <a:pt x="2" y="210"/>
                  <a:pt x="1" y="209"/>
                  <a:pt x="1" y="208"/>
                </a:cubicBezTo>
                <a:cubicBezTo>
                  <a:pt x="0" y="207"/>
                  <a:pt x="0" y="206"/>
                  <a:pt x="0" y="204"/>
                </a:cubicBezTo>
                <a:cubicBezTo>
                  <a:pt x="0" y="202"/>
                  <a:pt x="0" y="200"/>
                  <a:pt x="0" y="198"/>
                </a:cubicBezTo>
                <a:cubicBezTo>
                  <a:pt x="0" y="194"/>
                  <a:pt x="0" y="191"/>
                  <a:pt x="1" y="189"/>
                </a:cubicBezTo>
                <a:cubicBezTo>
                  <a:pt x="2" y="188"/>
                  <a:pt x="3" y="187"/>
                  <a:pt x="4" y="187"/>
                </a:cubicBezTo>
                <a:cubicBezTo>
                  <a:pt x="5" y="187"/>
                  <a:pt x="7" y="188"/>
                  <a:pt x="11" y="190"/>
                </a:cubicBezTo>
                <a:cubicBezTo>
                  <a:pt x="14" y="192"/>
                  <a:pt x="17" y="194"/>
                  <a:pt x="22" y="196"/>
                </a:cubicBezTo>
                <a:cubicBezTo>
                  <a:pt x="27" y="198"/>
                  <a:pt x="32" y="200"/>
                  <a:pt x="39" y="202"/>
                </a:cubicBezTo>
                <a:cubicBezTo>
                  <a:pt x="45" y="203"/>
                  <a:pt x="52" y="204"/>
                  <a:pt x="60" y="204"/>
                </a:cubicBezTo>
                <a:cubicBezTo>
                  <a:pt x="68" y="204"/>
                  <a:pt x="74" y="203"/>
                  <a:pt x="80" y="201"/>
                </a:cubicBezTo>
                <a:cubicBezTo>
                  <a:pt x="86" y="199"/>
                  <a:pt x="90" y="197"/>
                  <a:pt x="94" y="193"/>
                </a:cubicBezTo>
                <a:cubicBezTo>
                  <a:pt x="98" y="190"/>
                  <a:pt x="101" y="185"/>
                  <a:pt x="103" y="181"/>
                </a:cubicBezTo>
                <a:cubicBezTo>
                  <a:pt x="105" y="176"/>
                  <a:pt x="106" y="170"/>
                  <a:pt x="106" y="165"/>
                </a:cubicBezTo>
                <a:cubicBezTo>
                  <a:pt x="106" y="158"/>
                  <a:pt x="105" y="153"/>
                  <a:pt x="102" y="148"/>
                </a:cubicBezTo>
                <a:cubicBezTo>
                  <a:pt x="100" y="143"/>
                  <a:pt x="96" y="138"/>
                  <a:pt x="92" y="135"/>
                </a:cubicBezTo>
                <a:cubicBezTo>
                  <a:pt x="87" y="131"/>
                  <a:pt x="81" y="128"/>
                  <a:pt x="74" y="126"/>
                </a:cubicBezTo>
                <a:cubicBezTo>
                  <a:pt x="67" y="124"/>
                  <a:pt x="59" y="123"/>
                  <a:pt x="50" y="123"/>
                </a:cubicBezTo>
                <a:lnTo>
                  <a:pt x="29" y="123"/>
                </a:lnTo>
                <a:cubicBezTo>
                  <a:pt x="28" y="123"/>
                  <a:pt x="28" y="123"/>
                  <a:pt x="27" y="123"/>
                </a:cubicBezTo>
                <a:cubicBezTo>
                  <a:pt x="26" y="122"/>
                  <a:pt x="25" y="122"/>
                  <a:pt x="24" y="121"/>
                </a:cubicBezTo>
                <a:cubicBezTo>
                  <a:pt x="24" y="120"/>
                  <a:pt x="23" y="119"/>
                  <a:pt x="23" y="117"/>
                </a:cubicBezTo>
                <a:cubicBezTo>
                  <a:pt x="22" y="116"/>
                  <a:pt x="22" y="114"/>
                  <a:pt x="22" y="111"/>
                </a:cubicBezTo>
                <a:cubicBezTo>
                  <a:pt x="22" y="109"/>
                  <a:pt x="22" y="107"/>
                  <a:pt x="23" y="106"/>
                </a:cubicBezTo>
                <a:cubicBezTo>
                  <a:pt x="23" y="104"/>
                  <a:pt x="24" y="103"/>
                  <a:pt x="24" y="102"/>
                </a:cubicBezTo>
                <a:cubicBezTo>
                  <a:pt x="25" y="102"/>
                  <a:pt x="26" y="101"/>
                  <a:pt x="26" y="101"/>
                </a:cubicBezTo>
                <a:cubicBezTo>
                  <a:pt x="27" y="100"/>
                  <a:pt x="28" y="100"/>
                  <a:pt x="29" y="100"/>
                </a:cubicBezTo>
                <a:lnTo>
                  <a:pt x="49" y="100"/>
                </a:lnTo>
                <a:cubicBezTo>
                  <a:pt x="56" y="100"/>
                  <a:pt x="63" y="99"/>
                  <a:pt x="69" y="97"/>
                </a:cubicBezTo>
                <a:cubicBezTo>
                  <a:pt x="75" y="95"/>
                  <a:pt x="80" y="92"/>
                  <a:pt x="84" y="89"/>
                </a:cubicBezTo>
                <a:cubicBezTo>
                  <a:pt x="88" y="85"/>
                  <a:pt x="92" y="81"/>
                  <a:pt x="94" y="76"/>
                </a:cubicBezTo>
                <a:cubicBezTo>
                  <a:pt x="96" y="70"/>
                  <a:pt x="97" y="65"/>
                  <a:pt x="97" y="58"/>
                </a:cubicBezTo>
                <a:cubicBezTo>
                  <a:pt x="97" y="54"/>
                  <a:pt x="96" y="50"/>
                  <a:pt x="95" y="45"/>
                </a:cubicBezTo>
                <a:cubicBezTo>
                  <a:pt x="93" y="41"/>
                  <a:pt x="91" y="38"/>
                  <a:pt x="88" y="34"/>
                </a:cubicBezTo>
                <a:cubicBezTo>
                  <a:pt x="85" y="31"/>
                  <a:pt x="81" y="29"/>
                  <a:pt x="77" y="27"/>
                </a:cubicBezTo>
                <a:cubicBezTo>
                  <a:pt x="72" y="25"/>
                  <a:pt x="67" y="24"/>
                  <a:pt x="61" y="24"/>
                </a:cubicBezTo>
                <a:cubicBezTo>
                  <a:pt x="54" y="24"/>
                  <a:pt x="48" y="25"/>
                  <a:pt x="42" y="27"/>
                </a:cubicBezTo>
                <a:cubicBezTo>
                  <a:pt x="37" y="29"/>
                  <a:pt x="32" y="32"/>
                  <a:pt x="28" y="34"/>
                </a:cubicBezTo>
                <a:cubicBezTo>
                  <a:pt x="23" y="36"/>
                  <a:pt x="20" y="38"/>
                  <a:pt x="17" y="40"/>
                </a:cubicBezTo>
                <a:cubicBezTo>
                  <a:pt x="14" y="42"/>
                  <a:pt x="12" y="43"/>
                  <a:pt x="11" y="43"/>
                </a:cubicBezTo>
                <a:cubicBezTo>
                  <a:pt x="10" y="43"/>
                  <a:pt x="9" y="43"/>
                  <a:pt x="9" y="43"/>
                </a:cubicBezTo>
                <a:cubicBezTo>
                  <a:pt x="8" y="43"/>
                  <a:pt x="7" y="42"/>
                  <a:pt x="7" y="41"/>
                </a:cubicBezTo>
                <a:cubicBezTo>
                  <a:pt x="7" y="40"/>
                  <a:pt x="6" y="39"/>
                  <a:pt x="6" y="38"/>
                </a:cubicBezTo>
                <a:cubicBezTo>
                  <a:pt x="6" y="36"/>
                  <a:pt x="6" y="34"/>
                  <a:pt x="6" y="32"/>
                </a:cubicBezTo>
                <a:cubicBezTo>
                  <a:pt x="6" y="30"/>
                  <a:pt x="6" y="28"/>
                  <a:pt x="6" y="27"/>
                </a:cubicBezTo>
                <a:cubicBezTo>
                  <a:pt x="6" y="26"/>
                  <a:pt x="6" y="25"/>
                  <a:pt x="7" y="24"/>
                </a:cubicBezTo>
                <a:cubicBezTo>
                  <a:pt x="7" y="23"/>
                  <a:pt x="8" y="22"/>
                  <a:pt x="8" y="21"/>
                </a:cubicBezTo>
                <a:cubicBezTo>
                  <a:pt x="9" y="20"/>
                  <a:pt x="9" y="19"/>
                  <a:pt x="10" y="18"/>
                </a:cubicBezTo>
                <a:cubicBezTo>
                  <a:pt x="11" y="17"/>
                  <a:pt x="14" y="15"/>
                  <a:pt x="17" y="13"/>
                </a:cubicBezTo>
                <a:cubicBezTo>
                  <a:pt x="20" y="11"/>
                  <a:pt x="24" y="9"/>
                  <a:pt x="29" y="7"/>
                </a:cubicBezTo>
                <a:cubicBezTo>
                  <a:pt x="34" y="5"/>
                  <a:pt x="40" y="4"/>
                  <a:pt x="46" y="2"/>
                </a:cubicBezTo>
                <a:cubicBezTo>
                  <a:pt x="52" y="1"/>
                  <a:pt x="59" y="0"/>
                  <a:pt x="67" y="0"/>
                </a:cubicBezTo>
                <a:cubicBezTo>
                  <a:pt x="77" y="0"/>
                  <a:pt x="86" y="1"/>
                  <a:pt x="94" y="4"/>
                </a:cubicBezTo>
                <a:cubicBezTo>
                  <a:pt x="101" y="7"/>
                  <a:pt x="108" y="10"/>
                  <a:pt x="113" y="15"/>
                </a:cubicBezTo>
                <a:cubicBezTo>
                  <a:pt x="118" y="20"/>
                  <a:pt x="122" y="26"/>
                  <a:pt x="125" y="32"/>
                </a:cubicBezTo>
                <a:cubicBezTo>
                  <a:pt x="127" y="39"/>
                  <a:pt x="129" y="47"/>
                  <a:pt x="129" y="55"/>
                </a:cubicBezTo>
                <a:cubicBezTo>
                  <a:pt x="129" y="62"/>
                  <a:pt x="128" y="68"/>
                  <a:pt x="126" y="74"/>
                </a:cubicBezTo>
                <a:cubicBezTo>
                  <a:pt x="124" y="80"/>
                  <a:pt x="121" y="85"/>
                  <a:pt x="118" y="90"/>
                </a:cubicBezTo>
                <a:cubicBezTo>
                  <a:pt x="114" y="95"/>
                  <a:pt x="110" y="99"/>
                  <a:pt x="105" y="102"/>
                </a:cubicBezTo>
                <a:cubicBezTo>
                  <a:pt x="100" y="105"/>
                  <a:pt x="94" y="107"/>
                  <a:pt x="87" y="109"/>
                </a:cubicBezTo>
                <a:lnTo>
                  <a:pt x="87" y="109"/>
                </a:lnTo>
                <a:cubicBezTo>
                  <a:pt x="95" y="110"/>
                  <a:pt x="102" y="112"/>
                  <a:pt x="108" y="115"/>
                </a:cubicBezTo>
                <a:cubicBezTo>
                  <a:pt x="114" y="118"/>
                  <a:pt x="120" y="122"/>
                  <a:pt x="124" y="126"/>
                </a:cubicBezTo>
                <a:cubicBezTo>
                  <a:pt x="129" y="131"/>
                  <a:pt x="133" y="136"/>
                  <a:pt x="135" y="142"/>
                </a:cubicBezTo>
                <a:cubicBezTo>
                  <a:pt x="138"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0" name="Freeform 48"/>
          <p:cNvSpPr>
            <a:spLocks/>
          </p:cNvSpPr>
          <p:nvPr/>
        </p:nvSpPr>
        <p:spPr bwMode="auto">
          <a:xfrm>
            <a:off x="4311650" y="6111875"/>
            <a:ext cx="41275" cy="73025"/>
          </a:xfrm>
          <a:custGeom>
            <a:avLst/>
            <a:gdLst/>
            <a:ahLst/>
            <a:cxnLst>
              <a:cxn ang="0">
                <a:pos x="129" y="212"/>
              </a:cxn>
              <a:cxn ang="0">
                <a:pos x="128" y="217"/>
              </a:cxn>
              <a:cxn ang="0">
                <a:pos x="127" y="221"/>
              </a:cxn>
              <a:cxn ang="0">
                <a:pos x="125" y="223"/>
              </a:cxn>
              <a:cxn ang="0">
                <a:pos x="123" y="223"/>
              </a:cxn>
              <a:cxn ang="0">
                <a:pos x="7" y="223"/>
              </a:cxn>
              <a:cxn ang="0">
                <a:pos x="5" y="223"/>
              </a:cxn>
              <a:cxn ang="0">
                <a:pos x="3" y="221"/>
              </a:cxn>
              <a:cxn ang="0">
                <a:pos x="1" y="217"/>
              </a:cxn>
              <a:cxn ang="0">
                <a:pos x="1" y="212"/>
              </a:cxn>
              <a:cxn ang="0">
                <a:pos x="1" y="206"/>
              </a:cxn>
              <a:cxn ang="0">
                <a:pos x="2"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8" y="1"/>
              </a:cxn>
              <a:cxn ang="0">
                <a:pos x="60" y="0"/>
              </a:cxn>
              <a:cxn ang="0">
                <a:pos x="64" y="0"/>
              </a:cxn>
              <a:cxn ang="0">
                <a:pos x="69" y="0"/>
              </a:cxn>
              <a:cxn ang="0">
                <a:pos x="76" y="0"/>
              </a:cxn>
              <a:cxn ang="0">
                <a:pos x="80" y="1"/>
              </a:cxn>
              <a:cxn ang="0">
                <a:pos x="82" y="3"/>
              </a:cxn>
              <a:cxn ang="0">
                <a:pos x="83" y="5"/>
              </a:cxn>
              <a:cxn ang="0">
                <a:pos x="83" y="200"/>
              </a:cxn>
              <a:cxn ang="0">
                <a:pos x="123" y="200"/>
              </a:cxn>
              <a:cxn ang="0">
                <a:pos x="125" y="200"/>
              </a:cxn>
              <a:cxn ang="0">
                <a:pos x="127" y="203"/>
              </a:cxn>
              <a:cxn ang="0">
                <a:pos x="129" y="206"/>
              </a:cxn>
              <a:cxn ang="0">
                <a:pos x="129" y="212"/>
              </a:cxn>
            </a:cxnLst>
            <a:rect l="0" t="0" r="r" b="b"/>
            <a:pathLst>
              <a:path w="129" h="223">
                <a:moveTo>
                  <a:pt x="129" y="212"/>
                </a:moveTo>
                <a:cubicBezTo>
                  <a:pt x="129" y="214"/>
                  <a:pt x="129" y="216"/>
                  <a:pt x="128" y="217"/>
                </a:cubicBezTo>
                <a:cubicBezTo>
                  <a:pt x="128" y="219"/>
                  <a:pt x="128" y="220"/>
                  <a:pt x="127" y="221"/>
                </a:cubicBezTo>
                <a:cubicBezTo>
                  <a:pt x="127" y="222"/>
                  <a:pt x="126" y="222"/>
                  <a:pt x="125" y="223"/>
                </a:cubicBezTo>
                <a:cubicBezTo>
                  <a:pt x="124" y="223"/>
                  <a:pt x="124" y="223"/>
                  <a:pt x="123" y="223"/>
                </a:cubicBezTo>
                <a:lnTo>
                  <a:pt x="7" y="223"/>
                </a:lnTo>
                <a:cubicBezTo>
                  <a:pt x="6" y="223"/>
                  <a:pt x="5" y="223"/>
                  <a:pt x="5" y="223"/>
                </a:cubicBezTo>
                <a:cubicBezTo>
                  <a:pt x="4" y="222"/>
                  <a:pt x="3" y="222"/>
                  <a:pt x="3" y="221"/>
                </a:cubicBezTo>
                <a:cubicBezTo>
                  <a:pt x="2" y="220"/>
                  <a:pt x="1" y="219"/>
                  <a:pt x="1" y="217"/>
                </a:cubicBezTo>
                <a:cubicBezTo>
                  <a:pt x="1" y="216"/>
                  <a:pt x="1" y="214"/>
                  <a:pt x="1" y="212"/>
                </a:cubicBezTo>
                <a:cubicBezTo>
                  <a:pt x="1" y="210"/>
                  <a:pt x="1" y="208"/>
                  <a:pt x="1" y="206"/>
                </a:cubicBezTo>
                <a:cubicBezTo>
                  <a:pt x="1" y="205"/>
                  <a:pt x="2" y="204"/>
                  <a:pt x="2" y="203"/>
                </a:cubicBezTo>
                <a:cubicBezTo>
                  <a:pt x="3" y="202"/>
                  <a:pt x="4" y="201"/>
                  <a:pt x="4" y="200"/>
                </a:cubicBezTo>
                <a:cubicBezTo>
                  <a:pt x="5" y="200"/>
                  <a:pt x="6" y="200"/>
                  <a:pt x="7" y="200"/>
                </a:cubicBezTo>
                <a:lnTo>
                  <a:pt x="53" y="200"/>
                </a:lnTo>
                <a:lnTo>
                  <a:pt x="53" y="31"/>
                </a:lnTo>
                <a:lnTo>
                  <a:pt x="10" y="56"/>
                </a:lnTo>
                <a:cubicBezTo>
                  <a:pt x="8" y="58"/>
                  <a:pt x="6" y="58"/>
                  <a:pt x="5" y="59"/>
                </a:cubicBezTo>
                <a:cubicBezTo>
                  <a:pt x="4" y="59"/>
                  <a:pt x="3" y="58"/>
                  <a:pt x="2" y="58"/>
                </a:cubicBezTo>
                <a:cubicBezTo>
                  <a:pt x="1" y="57"/>
                  <a:pt x="0" y="56"/>
                  <a:pt x="0" y="54"/>
                </a:cubicBezTo>
                <a:cubicBezTo>
                  <a:pt x="0" y="52"/>
                  <a:pt x="0" y="50"/>
                  <a:pt x="0" y="48"/>
                </a:cubicBezTo>
                <a:cubicBezTo>
                  <a:pt x="0" y="46"/>
                  <a:pt x="0" y="44"/>
                  <a:pt x="0" y="43"/>
                </a:cubicBezTo>
                <a:cubicBezTo>
                  <a:pt x="0" y="41"/>
                  <a:pt x="0" y="40"/>
                  <a:pt x="1" y="39"/>
                </a:cubicBezTo>
                <a:cubicBezTo>
                  <a:pt x="1" y="38"/>
                  <a:pt x="2" y="37"/>
                  <a:pt x="2" y="37"/>
                </a:cubicBezTo>
                <a:cubicBezTo>
                  <a:pt x="3" y="36"/>
                  <a:pt x="4" y="35"/>
                  <a:pt x="5" y="35"/>
                </a:cubicBezTo>
                <a:lnTo>
                  <a:pt x="56" y="2"/>
                </a:lnTo>
                <a:cubicBezTo>
                  <a:pt x="56" y="2"/>
                  <a:pt x="57" y="1"/>
                  <a:pt x="58" y="1"/>
                </a:cubicBezTo>
                <a:cubicBezTo>
                  <a:pt x="58" y="1"/>
                  <a:pt x="59" y="1"/>
                  <a:pt x="60" y="0"/>
                </a:cubicBezTo>
                <a:cubicBezTo>
                  <a:pt x="61" y="0"/>
                  <a:pt x="62" y="0"/>
                  <a:pt x="64" y="0"/>
                </a:cubicBezTo>
                <a:cubicBezTo>
                  <a:pt x="65" y="0"/>
                  <a:pt x="67" y="0"/>
                  <a:pt x="69" y="0"/>
                </a:cubicBezTo>
                <a:cubicBezTo>
                  <a:pt x="72" y="0"/>
                  <a:pt x="74" y="0"/>
                  <a:pt x="76" y="0"/>
                </a:cubicBezTo>
                <a:cubicBezTo>
                  <a:pt x="78" y="0"/>
                  <a:pt x="79" y="1"/>
                  <a:pt x="80" y="1"/>
                </a:cubicBezTo>
                <a:cubicBezTo>
                  <a:pt x="81" y="2"/>
                  <a:pt x="82" y="2"/>
                  <a:pt x="82" y="3"/>
                </a:cubicBezTo>
                <a:cubicBezTo>
                  <a:pt x="82" y="3"/>
                  <a:pt x="83" y="4"/>
                  <a:pt x="83" y="5"/>
                </a:cubicBezTo>
                <a:lnTo>
                  <a:pt x="83" y="200"/>
                </a:lnTo>
                <a:lnTo>
                  <a:pt x="123" y="200"/>
                </a:lnTo>
                <a:cubicBezTo>
                  <a:pt x="124" y="200"/>
                  <a:pt x="125" y="200"/>
                  <a:pt x="125" y="200"/>
                </a:cubicBezTo>
                <a:cubicBezTo>
                  <a:pt x="126" y="201"/>
                  <a:pt x="127" y="202"/>
                  <a:pt x="127" y="203"/>
                </a:cubicBezTo>
                <a:cubicBezTo>
                  <a:pt x="128" y="204"/>
                  <a:pt x="128"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1" name="Freeform 49"/>
          <p:cNvSpPr>
            <a:spLocks noEditPoints="1"/>
          </p:cNvSpPr>
          <p:nvPr/>
        </p:nvSpPr>
        <p:spPr bwMode="auto">
          <a:xfrm>
            <a:off x="4362450" y="6111875"/>
            <a:ext cx="50800" cy="73025"/>
          </a:xfrm>
          <a:custGeom>
            <a:avLst/>
            <a:gdLst/>
            <a:ahLst/>
            <a:cxnLst>
              <a:cxn ang="0">
                <a:pos x="160" y="160"/>
              </a:cxn>
              <a:cxn ang="0">
                <a:pos x="158" y="169"/>
              </a:cxn>
              <a:cxn ang="0">
                <a:pos x="153" y="172"/>
              </a:cxn>
              <a:cxn ang="0">
                <a:pos x="128" y="172"/>
              </a:cxn>
              <a:cxn ang="0">
                <a:pos x="128" y="219"/>
              </a:cxn>
              <a:cxn ang="0">
                <a:pos x="127" y="221"/>
              </a:cxn>
              <a:cxn ang="0">
                <a:pos x="125" y="223"/>
              </a:cxn>
              <a:cxn ang="0">
                <a:pos x="121" y="224"/>
              </a:cxn>
              <a:cxn ang="0">
                <a:pos x="114" y="224"/>
              </a:cxn>
              <a:cxn ang="0">
                <a:pos x="107" y="224"/>
              </a:cxn>
              <a:cxn ang="0">
                <a:pos x="102" y="223"/>
              </a:cxn>
              <a:cxn ang="0">
                <a:pos x="100" y="221"/>
              </a:cxn>
              <a:cxn ang="0">
                <a:pos x="99" y="219"/>
              </a:cxn>
              <a:cxn ang="0">
                <a:pos x="99" y="172"/>
              </a:cxn>
              <a:cxn ang="0">
                <a:pos x="8" y="172"/>
              </a:cxn>
              <a:cxn ang="0">
                <a:pos x="4" y="172"/>
              </a:cxn>
              <a:cxn ang="0">
                <a:pos x="2" y="170"/>
              </a:cxn>
              <a:cxn ang="0">
                <a:pos x="0" y="166"/>
              </a:cxn>
              <a:cxn ang="0">
                <a:pos x="0" y="159"/>
              </a:cxn>
              <a:cxn ang="0">
                <a:pos x="0" y="154"/>
              </a:cxn>
              <a:cxn ang="0">
                <a:pos x="1" y="149"/>
              </a:cxn>
              <a:cxn ang="0">
                <a:pos x="2" y="145"/>
              </a:cxn>
              <a:cxn ang="0">
                <a:pos x="4" y="141"/>
              </a:cxn>
              <a:cxn ang="0">
                <a:pos x="84" y="6"/>
              </a:cxn>
              <a:cxn ang="0">
                <a:pos x="87" y="3"/>
              </a:cxn>
              <a:cxn ang="0">
                <a:pos x="91" y="2"/>
              </a:cxn>
              <a:cxn ang="0">
                <a:pos x="97" y="1"/>
              </a:cxn>
              <a:cxn ang="0">
                <a:pos x="106" y="0"/>
              </a:cxn>
              <a:cxn ang="0">
                <a:pos x="116" y="1"/>
              </a:cxn>
              <a:cxn ang="0">
                <a:pos x="123" y="2"/>
              </a:cxn>
              <a:cxn ang="0">
                <a:pos x="127" y="4"/>
              </a:cxn>
              <a:cxn ang="0">
                <a:pos x="128" y="6"/>
              </a:cxn>
              <a:cxn ang="0">
                <a:pos x="128" y="148"/>
              </a:cxn>
              <a:cxn ang="0">
                <a:pos x="153" y="148"/>
              </a:cxn>
              <a:cxn ang="0">
                <a:pos x="158" y="151"/>
              </a:cxn>
              <a:cxn ang="0">
                <a:pos x="160" y="160"/>
              </a:cxn>
              <a:cxn ang="0">
                <a:pos x="99" y="26"/>
              </a:cxn>
              <a:cxn ang="0">
                <a:pos x="99" y="26"/>
              </a:cxn>
              <a:cxn ang="0">
                <a:pos x="27" y="148"/>
              </a:cxn>
              <a:cxn ang="0">
                <a:pos x="99" y="148"/>
              </a:cxn>
              <a:cxn ang="0">
                <a:pos x="99" y="26"/>
              </a:cxn>
            </a:cxnLst>
            <a:rect l="0" t="0" r="r" b="b"/>
            <a:pathLst>
              <a:path w="160" h="224">
                <a:moveTo>
                  <a:pt x="160" y="160"/>
                </a:moveTo>
                <a:cubicBezTo>
                  <a:pt x="160" y="164"/>
                  <a:pt x="159" y="167"/>
                  <a:pt x="158" y="169"/>
                </a:cubicBezTo>
                <a:cubicBezTo>
                  <a:pt x="157" y="171"/>
                  <a:pt x="155" y="172"/>
                  <a:pt x="153" y="172"/>
                </a:cubicBezTo>
                <a:lnTo>
                  <a:pt x="128" y="172"/>
                </a:lnTo>
                <a:lnTo>
                  <a:pt x="128" y="219"/>
                </a:lnTo>
                <a:cubicBezTo>
                  <a:pt x="128" y="220"/>
                  <a:pt x="128" y="221"/>
                  <a:pt x="127" y="221"/>
                </a:cubicBezTo>
                <a:cubicBezTo>
                  <a:pt x="127" y="222"/>
                  <a:pt x="126" y="223"/>
                  <a:pt x="125" y="223"/>
                </a:cubicBezTo>
                <a:cubicBezTo>
                  <a:pt x="124" y="224"/>
                  <a:pt x="122" y="224"/>
                  <a:pt x="121" y="224"/>
                </a:cubicBezTo>
                <a:cubicBezTo>
                  <a:pt x="119" y="224"/>
                  <a:pt x="116" y="224"/>
                  <a:pt x="114" y="224"/>
                </a:cubicBezTo>
                <a:cubicBezTo>
                  <a:pt x="111" y="224"/>
                  <a:pt x="109" y="224"/>
                  <a:pt x="107" y="224"/>
                </a:cubicBezTo>
                <a:cubicBezTo>
                  <a:pt x="105" y="224"/>
                  <a:pt x="103" y="224"/>
                  <a:pt x="102" y="223"/>
                </a:cubicBezTo>
                <a:cubicBezTo>
                  <a:pt x="101" y="223"/>
                  <a:pt x="100" y="222"/>
                  <a:pt x="100" y="221"/>
                </a:cubicBezTo>
                <a:cubicBezTo>
                  <a:pt x="100" y="221"/>
                  <a:pt x="99" y="220"/>
                  <a:pt x="99" y="219"/>
                </a:cubicBezTo>
                <a:lnTo>
                  <a:pt x="99" y="172"/>
                </a:lnTo>
                <a:lnTo>
                  <a:pt x="8" y="172"/>
                </a:lnTo>
                <a:cubicBezTo>
                  <a:pt x="6" y="172"/>
                  <a:pt x="5" y="172"/>
                  <a:pt x="4" y="172"/>
                </a:cubicBezTo>
                <a:cubicBezTo>
                  <a:pt x="4" y="172"/>
                  <a:pt x="3" y="171"/>
                  <a:pt x="2" y="170"/>
                </a:cubicBezTo>
                <a:cubicBezTo>
                  <a:pt x="1" y="169"/>
                  <a:pt x="1" y="168"/>
                  <a:pt x="0" y="166"/>
                </a:cubicBezTo>
                <a:cubicBezTo>
                  <a:pt x="0" y="164"/>
                  <a:pt x="0" y="162"/>
                  <a:pt x="0" y="159"/>
                </a:cubicBezTo>
                <a:cubicBezTo>
                  <a:pt x="0" y="157"/>
                  <a:pt x="0" y="155"/>
                  <a:pt x="0" y="154"/>
                </a:cubicBezTo>
                <a:cubicBezTo>
                  <a:pt x="0" y="152"/>
                  <a:pt x="0" y="150"/>
                  <a:pt x="1" y="149"/>
                </a:cubicBezTo>
                <a:cubicBezTo>
                  <a:pt x="1" y="147"/>
                  <a:pt x="2" y="146"/>
                  <a:pt x="2" y="145"/>
                </a:cubicBezTo>
                <a:cubicBezTo>
                  <a:pt x="3" y="143"/>
                  <a:pt x="3" y="142"/>
                  <a:pt x="4" y="141"/>
                </a:cubicBezTo>
                <a:lnTo>
                  <a:pt x="84" y="6"/>
                </a:lnTo>
                <a:cubicBezTo>
                  <a:pt x="85" y="5"/>
                  <a:pt x="86" y="4"/>
                  <a:pt x="87" y="3"/>
                </a:cubicBezTo>
                <a:cubicBezTo>
                  <a:pt x="88" y="3"/>
                  <a:pt x="89" y="2"/>
                  <a:pt x="91" y="2"/>
                </a:cubicBezTo>
                <a:cubicBezTo>
                  <a:pt x="93" y="1"/>
                  <a:pt x="95" y="1"/>
                  <a:pt x="97" y="1"/>
                </a:cubicBezTo>
                <a:cubicBezTo>
                  <a:pt x="100" y="0"/>
                  <a:pt x="103" y="0"/>
                  <a:pt x="106" y="0"/>
                </a:cubicBezTo>
                <a:cubicBezTo>
                  <a:pt x="110" y="0"/>
                  <a:pt x="113" y="1"/>
                  <a:pt x="116" y="1"/>
                </a:cubicBezTo>
                <a:cubicBezTo>
                  <a:pt x="119" y="1"/>
                  <a:pt x="121" y="1"/>
                  <a:pt x="123" y="2"/>
                </a:cubicBezTo>
                <a:cubicBezTo>
                  <a:pt x="125" y="2"/>
                  <a:pt x="126" y="3"/>
                  <a:pt x="127" y="4"/>
                </a:cubicBezTo>
                <a:cubicBezTo>
                  <a:pt x="128" y="4"/>
                  <a:pt x="128" y="5"/>
                  <a:pt x="128" y="6"/>
                </a:cubicBezTo>
                <a:lnTo>
                  <a:pt x="128" y="148"/>
                </a:lnTo>
                <a:lnTo>
                  <a:pt x="153" y="148"/>
                </a:lnTo>
                <a:cubicBezTo>
                  <a:pt x="155" y="148"/>
                  <a:pt x="157" y="149"/>
                  <a:pt x="158" y="151"/>
                </a:cubicBezTo>
                <a:cubicBezTo>
                  <a:pt x="159" y="153"/>
                  <a:pt x="160" y="156"/>
                  <a:pt x="160" y="160"/>
                </a:cubicBezTo>
                <a:close/>
                <a:moveTo>
                  <a:pt x="99" y="26"/>
                </a:moveTo>
                <a:lnTo>
                  <a:pt x="99" y="26"/>
                </a:lnTo>
                <a:lnTo>
                  <a:pt x="27" y="148"/>
                </a:lnTo>
                <a:lnTo>
                  <a:pt x="99" y="148"/>
                </a:lnTo>
                <a:lnTo>
                  <a:pt x="99" y="2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2" name="Freeform 50"/>
          <p:cNvSpPr>
            <a:spLocks/>
          </p:cNvSpPr>
          <p:nvPr/>
        </p:nvSpPr>
        <p:spPr bwMode="auto">
          <a:xfrm>
            <a:off x="4554538" y="6111875"/>
            <a:ext cx="41275" cy="73025"/>
          </a:xfrm>
          <a:custGeom>
            <a:avLst/>
            <a:gdLst/>
            <a:ahLst/>
            <a:cxnLst>
              <a:cxn ang="0">
                <a:pos x="130" y="212"/>
              </a:cxn>
              <a:cxn ang="0">
                <a:pos x="129" y="217"/>
              </a:cxn>
              <a:cxn ang="0">
                <a:pos x="128" y="221"/>
              </a:cxn>
              <a:cxn ang="0">
                <a:pos x="126"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6" y="59"/>
              </a:cxn>
              <a:cxn ang="0">
                <a:pos x="2" y="58"/>
              </a:cxn>
              <a:cxn ang="0">
                <a:pos x="1" y="54"/>
              </a:cxn>
              <a:cxn ang="0">
                <a:pos x="0" y="48"/>
              </a:cxn>
              <a:cxn ang="0">
                <a:pos x="1" y="43"/>
              </a:cxn>
              <a:cxn ang="0">
                <a:pos x="1" y="39"/>
              </a:cxn>
              <a:cxn ang="0">
                <a:pos x="3" y="37"/>
              </a:cxn>
              <a:cxn ang="0">
                <a:pos x="5" y="35"/>
              </a:cxn>
              <a:cxn ang="0">
                <a:pos x="56" y="2"/>
              </a:cxn>
              <a:cxn ang="0">
                <a:pos x="58" y="1"/>
              </a:cxn>
              <a:cxn ang="0">
                <a:pos x="61" y="0"/>
              </a:cxn>
              <a:cxn ang="0">
                <a:pos x="64" y="0"/>
              </a:cxn>
              <a:cxn ang="0">
                <a:pos x="69" y="0"/>
              </a:cxn>
              <a:cxn ang="0">
                <a:pos x="76" y="0"/>
              </a:cxn>
              <a:cxn ang="0">
                <a:pos x="81" y="1"/>
              </a:cxn>
              <a:cxn ang="0">
                <a:pos x="83" y="3"/>
              </a:cxn>
              <a:cxn ang="0">
                <a:pos x="83" y="5"/>
              </a:cxn>
              <a:cxn ang="0">
                <a:pos x="83" y="200"/>
              </a:cxn>
              <a:cxn ang="0">
                <a:pos x="123" y="200"/>
              </a:cxn>
              <a:cxn ang="0">
                <a:pos x="126" y="200"/>
              </a:cxn>
              <a:cxn ang="0">
                <a:pos x="128" y="203"/>
              </a:cxn>
              <a:cxn ang="0">
                <a:pos x="129" y="206"/>
              </a:cxn>
              <a:cxn ang="0">
                <a:pos x="130" y="212"/>
              </a:cxn>
            </a:cxnLst>
            <a:rect l="0" t="0" r="r" b="b"/>
            <a:pathLst>
              <a:path w="130" h="223">
                <a:moveTo>
                  <a:pt x="130" y="212"/>
                </a:moveTo>
                <a:cubicBezTo>
                  <a:pt x="130" y="214"/>
                  <a:pt x="129" y="216"/>
                  <a:pt x="129" y="217"/>
                </a:cubicBezTo>
                <a:cubicBezTo>
                  <a:pt x="129" y="219"/>
                  <a:pt x="128" y="220"/>
                  <a:pt x="128" y="221"/>
                </a:cubicBezTo>
                <a:cubicBezTo>
                  <a:pt x="127" y="222"/>
                  <a:pt x="126" y="222"/>
                  <a:pt x="126" y="223"/>
                </a:cubicBezTo>
                <a:cubicBezTo>
                  <a:pt x="125" y="223"/>
                  <a:pt x="124" y="223"/>
                  <a:pt x="123" y="223"/>
                </a:cubicBezTo>
                <a:lnTo>
                  <a:pt x="7" y="223"/>
                </a:lnTo>
                <a:cubicBezTo>
                  <a:pt x="7" y="223"/>
                  <a:pt x="6" y="223"/>
                  <a:pt x="5" y="223"/>
                </a:cubicBezTo>
                <a:cubicBezTo>
                  <a:pt x="4" y="222"/>
                  <a:pt x="4" y="222"/>
                  <a:pt x="3" y="221"/>
                </a:cubicBezTo>
                <a:cubicBezTo>
                  <a:pt x="3" y="220"/>
                  <a:pt x="2" y="219"/>
                  <a:pt x="2" y="217"/>
                </a:cubicBezTo>
                <a:cubicBezTo>
                  <a:pt x="1" y="216"/>
                  <a:pt x="1" y="214"/>
                  <a:pt x="1" y="212"/>
                </a:cubicBezTo>
                <a:cubicBezTo>
                  <a:pt x="1" y="210"/>
                  <a:pt x="1" y="208"/>
                  <a:pt x="2" y="206"/>
                </a:cubicBezTo>
                <a:cubicBezTo>
                  <a:pt x="2" y="205"/>
                  <a:pt x="2" y="204"/>
                  <a:pt x="3" y="203"/>
                </a:cubicBezTo>
                <a:cubicBezTo>
                  <a:pt x="3" y="202"/>
                  <a:pt x="4" y="201"/>
                  <a:pt x="5" y="200"/>
                </a:cubicBezTo>
                <a:cubicBezTo>
                  <a:pt x="6" y="200"/>
                  <a:pt x="6" y="200"/>
                  <a:pt x="7" y="200"/>
                </a:cubicBezTo>
                <a:lnTo>
                  <a:pt x="54" y="200"/>
                </a:lnTo>
                <a:lnTo>
                  <a:pt x="54" y="31"/>
                </a:lnTo>
                <a:lnTo>
                  <a:pt x="11" y="56"/>
                </a:lnTo>
                <a:cubicBezTo>
                  <a:pt x="9" y="58"/>
                  <a:pt x="7" y="58"/>
                  <a:pt x="6" y="59"/>
                </a:cubicBezTo>
                <a:cubicBezTo>
                  <a:pt x="4" y="59"/>
                  <a:pt x="3" y="58"/>
                  <a:pt x="2" y="58"/>
                </a:cubicBezTo>
                <a:cubicBezTo>
                  <a:pt x="2" y="57"/>
                  <a:pt x="1" y="56"/>
                  <a:pt x="1" y="54"/>
                </a:cubicBezTo>
                <a:cubicBezTo>
                  <a:pt x="0" y="52"/>
                  <a:pt x="0" y="50"/>
                  <a:pt x="0" y="48"/>
                </a:cubicBezTo>
                <a:cubicBezTo>
                  <a:pt x="0" y="46"/>
                  <a:pt x="0" y="44"/>
                  <a:pt x="1" y="43"/>
                </a:cubicBezTo>
                <a:cubicBezTo>
                  <a:pt x="1" y="41"/>
                  <a:pt x="1" y="40"/>
                  <a:pt x="1" y="39"/>
                </a:cubicBezTo>
                <a:cubicBezTo>
                  <a:pt x="2" y="38"/>
                  <a:pt x="2" y="37"/>
                  <a:pt x="3" y="37"/>
                </a:cubicBezTo>
                <a:cubicBezTo>
                  <a:pt x="3" y="36"/>
                  <a:pt x="4" y="35"/>
                  <a:pt x="5" y="35"/>
                </a:cubicBezTo>
                <a:lnTo>
                  <a:pt x="56" y="2"/>
                </a:lnTo>
                <a:cubicBezTo>
                  <a:pt x="57" y="2"/>
                  <a:pt x="57" y="1"/>
                  <a:pt x="58" y="1"/>
                </a:cubicBezTo>
                <a:cubicBezTo>
                  <a:pt x="59" y="1"/>
                  <a:pt x="60" y="1"/>
                  <a:pt x="61" y="0"/>
                </a:cubicBezTo>
                <a:cubicBezTo>
                  <a:pt x="62" y="0"/>
                  <a:pt x="63" y="0"/>
                  <a:pt x="64" y="0"/>
                </a:cubicBezTo>
                <a:cubicBezTo>
                  <a:pt x="66" y="0"/>
                  <a:pt x="67" y="0"/>
                  <a:pt x="69" y="0"/>
                </a:cubicBezTo>
                <a:cubicBezTo>
                  <a:pt x="72" y="0"/>
                  <a:pt x="74" y="0"/>
                  <a:pt x="76" y="0"/>
                </a:cubicBezTo>
                <a:cubicBezTo>
                  <a:pt x="78" y="0"/>
                  <a:pt x="80" y="1"/>
                  <a:pt x="81" y="1"/>
                </a:cubicBezTo>
                <a:cubicBezTo>
                  <a:pt x="82"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30" y="210"/>
                  <a:pt x="130"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3" name="Freeform 51"/>
          <p:cNvSpPr>
            <a:spLocks/>
          </p:cNvSpPr>
          <p:nvPr/>
        </p:nvSpPr>
        <p:spPr bwMode="auto">
          <a:xfrm>
            <a:off x="4608513" y="6111875"/>
            <a:ext cx="44450" cy="73025"/>
          </a:xfrm>
          <a:custGeom>
            <a:avLst/>
            <a:gdLst/>
            <a:ahLst/>
            <a:cxnLst>
              <a:cxn ang="0">
                <a:pos x="140" y="151"/>
              </a:cxn>
              <a:cxn ang="0">
                <a:pos x="134" y="183"/>
              </a:cxn>
              <a:cxn ang="0">
                <a:pos x="117" y="206"/>
              </a:cxn>
              <a:cxn ang="0">
                <a:pos x="91" y="221"/>
              </a:cxn>
              <a:cxn ang="0">
                <a:pos x="57" y="226"/>
              </a:cxn>
              <a:cxn ang="0">
                <a:pos x="37" y="224"/>
              </a:cxn>
              <a:cxn ang="0">
                <a:pos x="21" y="221"/>
              </a:cxn>
              <a:cxn ang="0">
                <a:pos x="9" y="216"/>
              </a:cxn>
              <a:cxn ang="0">
                <a:pos x="3" y="213"/>
              </a:cxn>
              <a:cxn ang="0">
                <a:pos x="1" y="211"/>
              </a:cxn>
              <a:cxn ang="0">
                <a:pos x="0" y="208"/>
              </a:cxn>
              <a:cxn ang="0">
                <a:pos x="0" y="205"/>
              </a:cxn>
              <a:cxn ang="0">
                <a:pos x="0" y="199"/>
              </a:cxn>
              <a:cxn ang="0">
                <a:pos x="0" y="194"/>
              </a:cxn>
              <a:cxn ang="0">
                <a:pos x="1" y="190"/>
              </a:cxn>
              <a:cxn ang="0">
                <a:pos x="2" y="188"/>
              </a:cxn>
              <a:cxn ang="0">
                <a:pos x="5" y="188"/>
              </a:cxn>
              <a:cxn ang="0">
                <a:pos x="10" y="190"/>
              </a:cxn>
              <a:cxn ang="0">
                <a:pos x="20" y="194"/>
              </a:cxn>
              <a:cxn ang="0">
                <a:pos x="35" y="199"/>
              </a:cxn>
              <a:cxn ang="0">
                <a:pos x="56" y="201"/>
              </a:cxn>
              <a:cxn ang="0">
                <a:pos x="77" y="199"/>
              </a:cxn>
              <a:cxn ang="0">
                <a:pos x="94" y="190"/>
              </a:cxn>
              <a:cxn ang="0">
                <a:pos x="105" y="175"/>
              </a:cxn>
              <a:cxn ang="0">
                <a:pos x="109" y="154"/>
              </a:cxn>
              <a:cxn ang="0">
                <a:pos x="105" y="135"/>
              </a:cxn>
              <a:cxn ang="0">
                <a:pos x="95" y="121"/>
              </a:cxn>
              <a:cxn ang="0">
                <a:pos x="77" y="113"/>
              </a:cxn>
              <a:cxn ang="0">
                <a:pos x="52" y="111"/>
              </a:cxn>
              <a:cxn ang="0">
                <a:pos x="34" y="112"/>
              </a:cxn>
              <a:cxn ang="0">
                <a:pos x="20" y="113"/>
              </a:cxn>
              <a:cxn ang="0">
                <a:pos x="13" y="111"/>
              </a:cxn>
              <a:cxn ang="0">
                <a:pos x="11" y="102"/>
              </a:cxn>
              <a:cxn ang="0">
                <a:pos x="11" y="12"/>
              </a:cxn>
              <a:cxn ang="0">
                <a:pos x="14" y="3"/>
              </a:cxn>
              <a:cxn ang="0">
                <a:pos x="21" y="0"/>
              </a:cxn>
              <a:cxn ang="0">
                <a:pos x="120" y="0"/>
              </a:cxn>
              <a:cxn ang="0">
                <a:pos x="122" y="1"/>
              </a:cxn>
              <a:cxn ang="0">
                <a:pos x="124" y="3"/>
              </a:cxn>
              <a:cxn ang="0">
                <a:pos x="126" y="7"/>
              </a:cxn>
              <a:cxn ang="0">
                <a:pos x="126" y="13"/>
              </a:cxn>
              <a:cxn ang="0">
                <a:pos x="124" y="23"/>
              </a:cxn>
              <a:cxn ang="0">
                <a:pos x="120" y="26"/>
              </a:cxn>
              <a:cxn ang="0">
                <a:pos x="37" y="26"/>
              </a:cxn>
              <a:cxn ang="0">
                <a:pos x="37" y="88"/>
              </a:cxn>
              <a:cxn ang="0">
                <a:pos x="49" y="87"/>
              </a:cxn>
              <a:cxn ang="0">
                <a:pos x="63" y="87"/>
              </a:cxn>
              <a:cxn ang="0">
                <a:pos x="97" y="92"/>
              </a:cxn>
              <a:cxn ang="0">
                <a:pos x="120" y="105"/>
              </a:cxn>
              <a:cxn ang="0">
                <a:pos x="135" y="125"/>
              </a:cxn>
              <a:cxn ang="0">
                <a:pos x="140" y="151"/>
              </a:cxn>
            </a:cxnLst>
            <a:rect l="0" t="0" r="r" b="b"/>
            <a:pathLst>
              <a:path w="140" h="226">
                <a:moveTo>
                  <a:pt x="140" y="151"/>
                </a:moveTo>
                <a:cubicBezTo>
                  <a:pt x="140" y="163"/>
                  <a:pt x="138" y="173"/>
                  <a:pt x="134" y="183"/>
                </a:cubicBezTo>
                <a:cubicBezTo>
                  <a:pt x="130" y="192"/>
                  <a:pt x="124" y="200"/>
                  <a:pt x="117" y="206"/>
                </a:cubicBezTo>
                <a:cubicBezTo>
                  <a:pt x="109" y="213"/>
                  <a:pt x="101" y="217"/>
                  <a:pt x="91" y="221"/>
                </a:cubicBezTo>
                <a:cubicBezTo>
                  <a:pt x="80" y="224"/>
                  <a:pt x="69" y="226"/>
                  <a:pt x="57" y="226"/>
                </a:cubicBezTo>
                <a:cubicBezTo>
                  <a:pt x="50" y="226"/>
                  <a:pt x="44" y="225"/>
                  <a:pt x="37" y="224"/>
                </a:cubicBezTo>
                <a:cubicBezTo>
                  <a:pt x="31" y="223"/>
                  <a:pt x="26" y="222"/>
                  <a:pt x="21" y="221"/>
                </a:cubicBezTo>
                <a:cubicBezTo>
                  <a:pt x="16" y="219"/>
                  <a:pt x="12" y="218"/>
                  <a:pt x="9" y="216"/>
                </a:cubicBezTo>
                <a:cubicBezTo>
                  <a:pt x="6" y="215"/>
                  <a:pt x="4" y="214"/>
                  <a:pt x="3" y="213"/>
                </a:cubicBezTo>
                <a:cubicBezTo>
                  <a:pt x="2" y="212"/>
                  <a:pt x="2" y="212"/>
                  <a:pt x="1" y="211"/>
                </a:cubicBezTo>
                <a:cubicBezTo>
                  <a:pt x="1" y="210"/>
                  <a:pt x="1" y="209"/>
                  <a:pt x="0" y="208"/>
                </a:cubicBezTo>
                <a:cubicBezTo>
                  <a:pt x="0" y="207"/>
                  <a:pt x="0" y="206"/>
                  <a:pt x="0" y="205"/>
                </a:cubicBezTo>
                <a:cubicBezTo>
                  <a:pt x="0" y="203"/>
                  <a:pt x="0" y="201"/>
                  <a:pt x="0" y="199"/>
                </a:cubicBezTo>
                <a:cubicBezTo>
                  <a:pt x="0" y="197"/>
                  <a:pt x="0" y="196"/>
                  <a:pt x="0" y="194"/>
                </a:cubicBezTo>
                <a:cubicBezTo>
                  <a:pt x="0" y="193"/>
                  <a:pt x="0" y="191"/>
                  <a:pt x="1" y="190"/>
                </a:cubicBezTo>
                <a:cubicBezTo>
                  <a:pt x="1" y="189"/>
                  <a:pt x="2" y="189"/>
                  <a:pt x="2" y="188"/>
                </a:cubicBezTo>
                <a:cubicBezTo>
                  <a:pt x="3" y="188"/>
                  <a:pt x="4" y="188"/>
                  <a:pt x="5" y="188"/>
                </a:cubicBezTo>
                <a:cubicBezTo>
                  <a:pt x="6" y="188"/>
                  <a:pt x="7" y="188"/>
                  <a:pt x="10" y="190"/>
                </a:cubicBezTo>
                <a:cubicBezTo>
                  <a:pt x="12" y="191"/>
                  <a:pt x="16" y="193"/>
                  <a:pt x="20" y="194"/>
                </a:cubicBezTo>
                <a:cubicBezTo>
                  <a:pt x="24" y="196"/>
                  <a:pt x="29" y="198"/>
                  <a:pt x="35" y="199"/>
                </a:cubicBezTo>
                <a:cubicBezTo>
                  <a:pt x="41" y="201"/>
                  <a:pt x="48" y="201"/>
                  <a:pt x="56" y="201"/>
                </a:cubicBezTo>
                <a:cubicBezTo>
                  <a:pt x="64" y="201"/>
                  <a:pt x="71" y="200"/>
                  <a:pt x="77" y="199"/>
                </a:cubicBezTo>
                <a:cubicBezTo>
                  <a:pt x="84" y="197"/>
                  <a:pt x="89" y="194"/>
                  <a:pt x="94" y="190"/>
                </a:cubicBezTo>
                <a:cubicBezTo>
                  <a:pt x="98" y="186"/>
                  <a:pt x="102" y="181"/>
                  <a:pt x="105" y="175"/>
                </a:cubicBezTo>
                <a:cubicBezTo>
                  <a:pt x="107" y="169"/>
                  <a:pt x="109" y="162"/>
                  <a:pt x="109" y="154"/>
                </a:cubicBezTo>
                <a:cubicBezTo>
                  <a:pt x="109" y="147"/>
                  <a:pt x="107" y="140"/>
                  <a:pt x="105" y="135"/>
                </a:cubicBezTo>
                <a:cubicBezTo>
                  <a:pt x="103" y="130"/>
                  <a:pt x="100" y="125"/>
                  <a:pt x="95" y="121"/>
                </a:cubicBezTo>
                <a:cubicBezTo>
                  <a:pt x="90" y="118"/>
                  <a:pt x="84" y="115"/>
                  <a:pt x="77" y="113"/>
                </a:cubicBezTo>
                <a:cubicBezTo>
                  <a:pt x="70" y="112"/>
                  <a:pt x="62" y="111"/>
                  <a:pt x="52" y="111"/>
                </a:cubicBezTo>
                <a:cubicBezTo>
                  <a:pt x="45" y="111"/>
                  <a:pt x="39" y="111"/>
                  <a:pt x="34" y="112"/>
                </a:cubicBezTo>
                <a:cubicBezTo>
                  <a:pt x="29" y="112"/>
                  <a:pt x="24" y="113"/>
                  <a:pt x="20" y="113"/>
                </a:cubicBezTo>
                <a:cubicBezTo>
                  <a:pt x="17" y="113"/>
                  <a:pt x="14" y="112"/>
                  <a:pt x="13" y="111"/>
                </a:cubicBezTo>
                <a:cubicBezTo>
                  <a:pt x="12" y="109"/>
                  <a:pt x="11" y="106"/>
                  <a:pt x="11" y="102"/>
                </a:cubicBezTo>
                <a:lnTo>
                  <a:pt x="11" y="12"/>
                </a:lnTo>
                <a:cubicBezTo>
                  <a:pt x="11" y="8"/>
                  <a:pt x="12" y="5"/>
                  <a:pt x="14" y="3"/>
                </a:cubicBezTo>
                <a:cubicBezTo>
                  <a:pt x="15" y="1"/>
                  <a:pt x="18" y="0"/>
                  <a:pt x="21" y="0"/>
                </a:cubicBezTo>
                <a:lnTo>
                  <a:pt x="120" y="0"/>
                </a:lnTo>
                <a:cubicBezTo>
                  <a:pt x="120" y="0"/>
                  <a:pt x="121" y="1"/>
                  <a:pt x="122" y="1"/>
                </a:cubicBezTo>
                <a:cubicBezTo>
                  <a:pt x="123" y="2"/>
                  <a:pt x="124" y="2"/>
                  <a:pt x="124" y="3"/>
                </a:cubicBezTo>
                <a:cubicBezTo>
                  <a:pt x="125" y="5"/>
                  <a:pt x="125" y="6"/>
                  <a:pt x="126" y="7"/>
                </a:cubicBezTo>
                <a:cubicBezTo>
                  <a:pt x="126" y="9"/>
                  <a:pt x="126" y="11"/>
                  <a:pt x="126" y="13"/>
                </a:cubicBezTo>
                <a:cubicBezTo>
                  <a:pt x="126" y="17"/>
                  <a:pt x="125" y="20"/>
                  <a:pt x="124" y="23"/>
                </a:cubicBezTo>
                <a:cubicBezTo>
                  <a:pt x="123" y="25"/>
                  <a:pt x="122" y="26"/>
                  <a:pt x="120" y="26"/>
                </a:cubicBezTo>
                <a:lnTo>
                  <a:pt x="37" y="26"/>
                </a:lnTo>
                <a:lnTo>
                  <a:pt x="37" y="88"/>
                </a:lnTo>
                <a:cubicBezTo>
                  <a:pt x="41" y="88"/>
                  <a:pt x="45" y="87"/>
                  <a:pt x="49" y="87"/>
                </a:cubicBezTo>
                <a:cubicBezTo>
                  <a:pt x="53" y="87"/>
                  <a:pt x="58" y="87"/>
                  <a:pt x="63" y="87"/>
                </a:cubicBezTo>
                <a:cubicBezTo>
                  <a:pt x="76" y="87"/>
                  <a:pt x="87" y="89"/>
                  <a:pt x="97" y="92"/>
                </a:cubicBezTo>
                <a:cubicBezTo>
                  <a:pt x="106" y="95"/>
                  <a:pt x="114" y="99"/>
                  <a:pt x="120" y="105"/>
                </a:cubicBezTo>
                <a:cubicBezTo>
                  <a:pt x="127" y="110"/>
                  <a:pt x="132" y="117"/>
                  <a:pt x="135" y="125"/>
                </a:cubicBezTo>
                <a:cubicBezTo>
                  <a:pt x="138" y="133"/>
                  <a:pt x="140" y="141"/>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4" name="Freeform 52"/>
          <p:cNvSpPr>
            <a:spLocks/>
          </p:cNvSpPr>
          <p:nvPr/>
        </p:nvSpPr>
        <p:spPr bwMode="auto">
          <a:xfrm>
            <a:off x="4797425" y="6111875"/>
            <a:ext cx="42863" cy="73025"/>
          </a:xfrm>
          <a:custGeom>
            <a:avLst/>
            <a:gdLst/>
            <a:ahLst/>
            <a:cxnLst>
              <a:cxn ang="0">
                <a:pos x="129" y="212"/>
              </a:cxn>
              <a:cxn ang="0">
                <a:pos x="128" y="217"/>
              </a:cxn>
              <a:cxn ang="0">
                <a:pos x="127" y="221"/>
              </a:cxn>
              <a:cxn ang="0">
                <a:pos x="125" y="223"/>
              </a:cxn>
              <a:cxn ang="0">
                <a:pos x="123" y="223"/>
              </a:cxn>
              <a:cxn ang="0">
                <a:pos x="7" y="223"/>
              </a:cxn>
              <a:cxn ang="0">
                <a:pos x="4" y="223"/>
              </a:cxn>
              <a:cxn ang="0">
                <a:pos x="2" y="221"/>
              </a:cxn>
              <a:cxn ang="0">
                <a:pos x="1" y="217"/>
              </a:cxn>
              <a:cxn ang="0">
                <a:pos x="0" y="212"/>
              </a:cxn>
              <a:cxn ang="0">
                <a:pos x="1" y="206"/>
              </a:cxn>
              <a:cxn ang="0">
                <a:pos x="2"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7" y="1"/>
              </a:cxn>
              <a:cxn ang="0">
                <a:pos x="60" y="0"/>
              </a:cxn>
              <a:cxn ang="0">
                <a:pos x="64" y="0"/>
              </a:cxn>
              <a:cxn ang="0">
                <a:pos x="69" y="0"/>
              </a:cxn>
              <a:cxn ang="0">
                <a:pos x="76" y="0"/>
              </a:cxn>
              <a:cxn ang="0">
                <a:pos x="80" y="1"/>
              </a:cxn>
              <a:cxn ang="0">
                <a:pos x="82" y="3"/>
              </a:cxn>
              <a:cxn ang="0">
                <a:pos x="82" y="5"/>
              </a:cxn>
              <a:cxn ang="0">
                <a:pos x="82" y="200"/>
              </a:cxn>
              <a:cxn ang="0">
                <a:pos x="123" y="200"/>
              </a:cxn>
              <a:cxn ang="0">
                <a:pos x="125" y="200"/>
              </a:cxn>
              <a:cxn ang="0">
                <a:pos x="127" y="203"/>
              </a:cxn>
              <a:cxn ang="0">
                <a:pos x="128" y="206"/>
              </a:cxn>
              <a:cxn ang="0">
                <a:pos x="129" y="212"/>
              </a:cxn>
            </a:cxnLst>
            <a:rect l="0" t="0" r="r" b="b"/>
            <a:pathLst>
              <a:path w="129" h="223">
                <a:moveTo>
                  <a:pt x="129" y="212"/>
                </a:moveTo>
                <a:cubicBezTo>
                  <a:pt x="129" y="214"/>
                  <a:pt x="129" y="216"/>
                  <a:pt x="128" y="217"/>
                </a:cubicBezTo>
                <a:cubicBezTo>
                  <a:pt x="128" y="219"/>
                  <a:pt x="127" y="220"/>
                  <a:pt x="127" y="221"/>
                </a:cubicBezTo>
                <a:cubicBezTo>
                  <a:pt x="126" y="222"/>
                  <a:pt x="126" y="222"/>
                  <a:pt x="125" y="223"/>
                </a:cubicBezTo>
                <a:cubicBezTo>
                  <a:pt x="124" y="223"/>
                  <a:pt x="123" y="223"/>
                  <a:pt x="123" y="223"/>
                </a:cubicBezTo>
                <a:lnTo>
                  <a:pt x="7" y="223"/>
                </a:lnTo>
                <a:cubicBezTo>
                  <a:pt x="6" y="223"/>
                  <a:pt x="5" y="223"/>
                  <a:pt x="4" y="223"/>
                </a:cubicBezTo>
                <a:cubicBezTo>
                  <a:pt x="4" y="222"/>
                  <a:pt x="3" y="222"/>
                  <a:pt x="2" y="221"/>
                </a:cubicBezTo>
                <a:cubicBezTo>
                  <a:pt x="2" y="220"/>
                  <a:pt x="1" y="219"/>
                  <a:pt x="1" y="217"/>
                </a:cubicBezTo>
                <a:cubicBezTo>
                  <a:pt x="1" y="216"/>
                  <a:pt x="0" y="214"/>
                  <a:pt x="0" y="212"/>
                </a:cubicBezTo>
                <a:cubicBezTo>
                  <a:pt x="0" y="210"/>
                  <a:pt x="1" y="208"/>
                  <a:pt x="1" y="206"/>
                </a:cubicBezTo>
                <a:cubicBezTo>
                  <a:pt x="1" y="205"/>
                  <a:pt x="2" y="204"/>
                  <a:pt x="2" y="203"/>
                </a:cubicBezTo>
                <a:cubicBezTo>
                  <a:pt x="3" y="202"/>
                  <a:pt x="3" y="201"/>
                  <a:pt x="4" y="200"/>
                </a:cubicBezTo>
                <a:cubicBezTo>
                  <a:pt x="5" y="200"/>
                  <a:pt x="6" y="200"/>
                  <a:pt x="7" y="200"/>
                </a:cubicBezTo>
                <a:lnTo>
                  <a:pt x="53" y="200"/>
                </a:lnTo>
                <a:lnTo>
                  <a:pt x="53" y="31"/>
                </a:lnTo>
                <a:lnTo>
                  <a:pt x="10" y="56"/>
                </a:lnTo>
                <a:cubicBezTo>
                  <a:pt x="8" y="58"/>
                  <a:pt x="6" y="58"/>
                  <a:pt x="5" y="59"/>
                </a:cubicBezTo>
                <a:cubicBezTo>
                  <a:pt x="3" y="59"/>
                  <a:pt x="2" y="58"/>
                  <a:pt x="2" y="58"/>
                </a:cubicBezTo>
                <a:cubicBezTo>
                  <a:pt x="1" y="57"/>
                  <a:pt x="0" y="56"/>
                  <a:pt x="0" y="54"/>
                </a:cubicBezTo>
                <a:cubicBezTo>
                  <a:pt x="0" y="52"/>
                  <a:pt x="0" y="50"/>
                  <a:pt x="0" y="48"/>
                </a:cubicBezTo>
                <a:cubicBezTo>
                  <a:pt x="0" y="46"/>
                  <a:pt x="0" y="44"/>
                  <a:pt x="0" y="43"/>
                </a:cubicBezTo>
                <a:cubicBezTo>
                  <a:pt x="0" y="41"/>
                  <a:pt x="0" y="40"/>
                  <a:pt x="1" y="39"/>
                </a:cubicBezTo>
                <a:cubicBezTo>
                  <a:pt x="1" y="38"/>
                  <a:pt x="1" y="37"/>
                  <a:pt x="2" y="37"/>
                </a:cubicBezTo>
                <a:cubicBezTo>
                  <a:pt x="3" y="36"/>
                  <a:pt x="3" y="35"/>
                  <a:pt x="5" y="35"/>
                </a:cubicBezTo>
                <a:lnTo>
                  <a:pt x="56" y="2"/>
                </a:lnTo>
                <a:cubicBezTo>
                  <a:pt x="56" y="2"/>
                  <a:pt x="57" y="1"/>
                  <a:pt x="57" y="1"/>
                </a:cubicBezTo>
                <a:cubicBezTo>
                  <a:pt x="58" y="1"/>
                  <a:pt x="59" y="1"/>
                  <a:pt x="60" y="0"/>
                </a:cubicBezTo>
                <a:cubicBezTo>
                  <a:pt x="61" y="0"/>
                  <a:pt x="62" y="0"/>
                  <a:pt x="64" y="0"/>
                </a:cubicBezTo>
                <a:cubicBezTo>
                  <a:pt x="65" y="0"/>
                  <a:pt x="67" y="0"/>
                  <a:pt x="69" y="0"/>
                </a:cubicBezTo>
                <a:cubicBezTo>
                  <a:pt x="71" y="0"/>
                  <a:pt x="74" y="0"/>
                  <a:pt x="76" y="0"/>
                </a:cubicBezTo>
                <a:cubicBezTo>
                  <a:pt x="77" y="0"/>
                  <a:pt x="79" y="1"/>
                  <a:pt x="80" y="1"/>
                </a:cubicBezTo>
                <a:cubicBezTo>
                  <a:pt x="81" y="2"/>
                  <a:pt x="82" y="2"/>
                  <a:pt x="82" y="3"/>
                </a:cubicBezTo>
                <a:cubicBezTo>
                  <a:pt x="82" y="3"/>
                  <a:pt x="82" y="4"/>
                  <a:pt x="82" y="5"/>
                </a:cubicBezTo>
                <a:lnTo>
                  <a:pt x="82" y="200"/>
                </a:lnTo>
                <a:lnTo>
                  <a:pt x="123" y="200"/>
                </a:lnTo>
                <a:cubicBezTo>
                  <a:pt x="123" y="200"/>
                  <a:pt x="124" y="200"/>
                  <a:pt x="125" y="200"/>
                </a:cubicBezTo>
                <a:cubicBezTo>
                  <a:pt x="126" y="201"/>
                  <a:pt x="127" y="202"/>
                  <a:pt x="127" y="203"/>
                </a:cubicBezTo>
                <a:cubicBezTo>
                  <a:pt x="128" y="204"/>
                  <a:pt x="128" y="205"/>
                  <a:pt x="128"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5" name="Freeform 53"/>
          <p:cNvSpPr>
            <a:spLocks noEditPoints="1"/>
          </p:cNvSpPr>
          <p:nvPr/>
        </p:nvSpPr>
        <p:spPr bwMode="auto">
          <a:xfrm>
            <a:off x="4851400" y="6111875"/>
            <a:ext cx="47625" cy="73025"/>
          </a:xfrm>
          <a:custGeom>
            <a:avLst/>
            <a:gdLst/>
            <a:ahLst/>
            <a:cxnLst>
              <a:cxn ang="0">
                <a:pos x="146" y="154"/>
              </a:cxn>
              <a:cxn ang="0">
                <a:pos x="141" y="182"/>
              </a:cxn>
              <a:cxn ang="0">
                <a:pos x="128" y="206"/>
              </a:cxn>
              <a:cxn ang="0">
                <a:pos x="104" y="222"/>
              </a:cxn>
              <a:cxn ang="0">
                <a:pos x="70" y="229"/>
              </a:cxn>
              <a:cxn ang="0">
                <a:pos x="46" y="225"/>
              </a:cxn>
              <a:cxn ang="0">
                <a:pos x="27" y="215"/>
              </a:cxn>
              <a:cxn ang="0">
                <a:pos x="14" y="200"/>
              </a:cxn>
              <a:cxn ang="0">
                <a:pos x="6" y="179"/>
              </a:cxn>
              <a:cxn ang="0">
                <a:pos x="1" y="153"/>
              </a:cxn>
              <a:cxn ang="0">
                <a:pos x="0" y="123"/>
              </a:cxn>
              <a:cxn ang="0">
                <a:pos x="1" y="94"/>
              </a:cxn>
              <a:cxn ang="0">
                <a:pos x="7" y="66"/>
              </a:cxn>
              <a:cxn ang="0">
                <a:pos x="18" y="40"/>
              </a:cxn>
              <a:cxn ang="0">
                <a:pos x="35" y="19"/>
              </a:cxn>
              <a:cxn ang="0">
                <a:pos x="59" y="5"/>
              </a:cxn>
              <a:cxn ang="0">
                <a:pos x="92" y="0"/>
              </a:cxn>
              <a:cxn ang="0">
                <a:pos x="105" y="1"/>
              </a:cxn>
              <a:cxn ang="0">
                <a:pos x="117" y="3"/>
              </a:cxn>
              <a:cxn ang="0">
                <a:pos x="126" y="6"/>
              </a:cxn>
              <a:cxn ang="0">
                <a:pos x="131" y="8"/>
              </a:cxn>
              <a:cxn ang="0">
                <a:pos x="133" y="11"/>
              </a:cxn>
              <a:cxn ang="0">
                <a:pos x="134" y="13"/>
              </a:cxn>
              <a:cxn ang="0">
                <a:pos x="135" y="16"/>
              </a:cxn>
              <a:cxn ang="0">
                <a:pos x="135" y="20"/>
              </a:cxn>
              <a:cxn ang="0">
                <a:pos x="135" y="25"/>
              </a:cxn>
              <a:cxn ang="0">
                <a:pos x="134" y="29"/>
              </a:cxn>
              <a:cxn ang="0">
                <a:pos x="132" y="31"/>
              </a:cxn>
              <a:cxn ang="0">
                <a:pos x="130" y="32"/>
              </a:cxn>
              <a:cxn ang="0">
                <a:pos x="125" y="30"/>
              </a:cxn>
              <a:cxn ang="0">
                <a:pos x="117" y="28"/>
              </a:cxn>
              <a:cxn ang="0">
                <a:pos x="106" y="25"/>
              </a:cxn>
              <a:cxn ang="0">
                <a:pos x="90" y="24"/>
              </a:cxn>
              <a:cxn ang="0">
                <a:pos x="63" y="30"/>
              </a:cxn>
              <a:cxn ang="0">
                <a:pos x="44" y="48"/>
              </a:cxn>
              <a:cxn ang="0">
                <a:pos x="33" y="73"/>
              </a:cxn>
              <a:cxn ang="0">
                <a:pos x="29" y="104"/>
              </a:cxn>
              <a:cxn ang="0">
                <a:pos x="39" y="98"/>
              </a:cxn>
              <a:cxn ang="0">
                <a:pos x="51" y="94"/>
              </a:cxn>
              <a:cxn ang="0">
                <a:pos x="65" y="90"/>
              </a:cxn>
              <a:cxn ang="0">
                <a:pos x="81" y="89"/>
              </a:cxn>
              <a:cxn ang="0">
                <a:pos x="112" y="94"/>
              </a:cxn>
              <a:cxn ang="0">
                <a:pos x="132" y="108"/>
              </a:cxn>
              <a:cxn ang="0">
                <a:pos x="142" y="128"/>
              </a:cxn>
              <a:cxn ang="0">
                <a:pos x="146" y="154"/>
              </a:cxn>
              <a:cxn ang="0">
                <a:pos x="116" y="156"/>
              </a:cxn>
              <a:cxn ang="0">
                <a:pos x="114" y="138"/>
              </a:cxn>
              <a:cxn ang="0">
                <a:pos x="107" y="124"/>
              </a:cxn>
              <a:cxn ang="0">
                <a:pos x="95" y="116"/>
              </a:cxn>
              <a:cxn ang="0">
                <a:pos x="76" y="113"/>
              </a:cxn>
              <a:cxn ang="0">
                <a:pos x="63" y="114"/>
              </a:cxn>
              <a:cxn ang="0">
                <a:pos x="51" y="117"/>
              </a:cxn>
              <a:cxn ang="0">
                <a:pos x="40" y="121"/>
              </a:cxn>
              <a:cxn ang="0">
                <a:pos x="30" y="127"/>
              </a:cxn>
              <a:cxn ang="0">
                <a:pos x="33" y="164"/>
              </a:cxn>
              <a:cxn ang="0">
                <a:pos x="41" y="188"/>
              </a:cxn>
              <a:cxn ang="0">
                <a:pos x="54" y="201"/>
              </a:cxn>
              <a:cxn ang="0">
                <a:pos x="73" y="205"/>
              </a:cxn>
              <a:cxn ang="0">
                <a:pos x="92" y="201"/>
              </a:cxn>
              <a:cxn ang="0">
                <a:pos x="106" y="190"/>
              </a:cxn>
              <a:cxn ang="0">
                <a:pos x="113" y="174"/>
              </a:cxn>
              <a:cxn ang="0">
                <a:pos x="116" y="156"/>
              </a:cxn>
            </a:cxnLst>
            <a:rect l="0" t="0" r="r" b="b"/>
            <a:pathLst>
              <a:path w="146" h="229">
                <a:moveTo>
                  <a:pt x="146" y="154"/>
                </a:moveTo>
                <a:cubicBezTo>
                  <a:pt x="146" y="163"/>
                  <a:pt x="144" y="173"/>
                  <a:pt x="141" y="182"/>
                </a:cubicBezTo>
                <a:cubicBezTo>
                  <a:pt x="138" y="191"/>
                  <a:pt x="134" y="199"/>
                  <a:pt x="128" y="206"/>
                </a:cubicBezTo>
                <a:cubicBezTo>
                  <a:pt x="121" y="213"/>
                  <a:pt x="113" y="218"/>
                  <a:pt x="104" y="222"/>
                </a:cubicBezTo>
                <a:cubicBezTo>
                  <a:pt x="95" y="227"/>
                  <a:pt x="83" y="229"/>
                  <a:pt x="70" y="229"/>
                </a:cubicBezTo>
                <a:cubicBezTo>
                  <a:pt x="61" y="229"/>
                  <a:pt x="53" y="228"/>
                  <a:pt x="46" y="225"/>
                </a:cubicBezTo>
                <a:cubicBezTo>
                  <a:pt x="39" y="223"/>
                  <a:pt x="33" y="220"/>
                  <a:pt x="27" y="215"/>
                </a:cubicBezTo>
                <a:cubicBezTo>
                  <a:pt x="22" y="211"/>
                  <a:pt x="18" y="206"/>
                  <a:pt x="14" y="200"/>
                </a:cubicBezTo>
                <a:cubicBezTo>
                  <a:pt x="11" y="194"/>
                  <a:pt x="8" y="187"/>
                  <a:pt x="6" y="179"/>
                </a:cubicBezTo>
                <a:cubicBezTo>
                  <a:pt x="4" y="171"/>
                  <a:pt x="2" y="162"/>
                  <a:pt x="1" y="153"/>
                </a:cubicBezTo>
                <a:cubicBezTo>
                  <a:pt x="0" y="143"/>
                  <a:pt x="0" y="133"/>
                  <a:pt x="0" y="123"/>
                </a:cubicBezTo>
                <a:cubicBezTo>
                  <a:pt x="0" y="113"/>
                  <a:pt x="0" y="104"/>
                  <a:pt x="1" y="94"/>
                </a:cubicBezTo>
                <a:cubicBezTo>
                  <a:pt x="2" y="84"/>
                  <a:pt x="4" y="75"/>
                  <a:pt x="7" y="66"/>
                </a:cubicBezTo>
                <a:cubicBezTo>
                  <a:pt x="10" y="57"/>
                  <a:pt x="13" y="48"/>
                  <a:pt x="18" y="40"/>
                </a:cubicBezTo>
                <a:cubicBezTo>
                  <a:pt x="22" y="32"/>
                  <a:pt x="28" y="25"/>
                  <a:pt x="35" y="19"/>
                </a:cubicBezTo>
                <a:cubicBezTo>
                  <a:pt x="41" y="14"/>
                  <a:pt x="50" y="9"/>
                  <a:pt x="59" y="5"/>
                </a:cubicBezTo>
                <a:cubicBezTo>
                  <a:pt x="69" y="2"/>
                  <a:pt x="80" y="0"/>
                  <a:pt x="92" y="0"/>
                </a:cubicBezTo>
                <a:cubicBezTo>
                  <a:pt x="96" y="0"/>
                  <a:pt x="101" y="1"/>
                  <a:pt x="105" y="1"/>
                </a:cubicBezTo>
                <a:cubicBezTo>
                  <a:pt x="109" y="2"/>
                  <a:pt x="113" y="2"/>
                  <a:pt x="117" y="3"/>
                </a:cubicBezTo>
                <a:cubicBezTo>
                  <a:pt x="121" y="4"/>
                  <a:pt x="124" y="5"/>
                  <a:pt x="126" y="6"/>
                </a:cubicBezTo>
                <a:cubicBezTo>
                  <a:pt x="129" y="7"/>
                  <a:pt x="130" y="8"/>
                  <a:pt x="131" y="8"/>
                </a:cubicBezTo>
                <a:cubicBezTo>
                  <a:pt x="132" y="9"/>
                  <a:pt x="133" y="10"/>
                  <a:pt x="133" y="11"/>
                </a:cubicBezTo>
                <a:cubicBezTo>
                  <a:pt x="133" y="11"/>
                  <a:pt x="134" y="12"/>
                  <a:pt x="134" y="13"/>
                </a:cubicBezTo>
                <a:cubicBezTo>
                  <a:pt x="134" y="14"/>
                  <a:pt x="134" y="15"/>
                  <a:pt x="135" y="16"/>
                </a:cubicBezTo>
                <a:cubicBezTo>
                  <a:pt x="135" y="17"/>
                  <a:pt x="135" y="18"/>
                  <a:pt x="135" y="20"/>
                </a:cubicBezTo>
                <a:cubicBezTo>
                  <a:pt x="135" y="22"/>
                  <a:pt x="135" y="24"/>
                  <a:pt x="135" y="25"/>
                </a:cubicBezTo>
                <a:cubicBezTo>
                  <a:pt x="135" y="27"/>
                  <a:pt x="134" y="28"/>
                  <a:pt x="134" y="29"/>
                </a:cubicBezTo>
                <a:cubicBezTo>
                  <a:pt x="134" y="30"/>
                  <a:pt x="133" y="30"/>
                  <a:pt x="132" y="31"/>
                </a:cubicBezTo>
                <a:cubicBezTo>
                  <a:pt x="132" y="31"/>
                  <a:pt x="131" y="32"/>
                  <a:pt x="130" y="32"/>
                </a:cubicBezTo>
                <a:cubicBezTo>
                  <a:pt x="129" y="32"/>
                  <a:pt x="127" y="31"/>
                  <a:pt x="125" y="30"/>
                </a:cubicBezTo>
                <a:cubicBezTo>
                  <a:pt x="123" y="30"/>
                  <a:pt x="120" y="29"/>
                  <a:pt x="117" y="28"/>
                </a:cubicBezTo>
                <a:cubicBezTo>
                  <a:pt x="114" y="27"/>
                  <a:pt x="110" y="26"/>
                  <a:pt x="106" y="25"/>
                </a:cubicBezTo>
                <a:cubicBezTo>
                  <a:pt x="101" y="24"/>
                  <a:pt x="96" y="24"/>
                  <a:pt x="90" y="24"/>
                </a:cubicBezTo>
                <a:cubicBezTo>
                  <a:pt x="80" y="24"/>
                  <a:pt x="70" y="26"/>
                  <a:pt x="63" y="30"/>
                </a:cubicBezTo>
                <a:cubicBezTo>
                  <a:pt x="55" y="35"/>
                  <a:pt x="49" y="41"/>
                  <a:pt x="44" y="48"/>
                </a:cubicBezTo>
                <a:cubicBezTo>
                  <a:pt x="39" y="55"/>
                  <a:pt x="36" y="64"/>
                  <a:pt x="33" y="73"/>
                </a:cubicBezTo>
                <a:cubicBezTo>
                  <a:pt x="31" y="83"/>
                  <a:pt x="30" y="93"/>
                  <a:pt x="29" y="104"/>
                </a:cubicBezTo>
                <a:cubicBezTo>
                  <a:pt x="32" y="102"/>
                  <a:pt x="36" y="100"/>
                  <a:pt x="39" y="98"/>
                </a:cubicBezTo>
                <a:cubicBezTo>
                  <a:pt x="43" y="97"/>
                  <a:pt x="47" y="95"/>
                  <a:pt x="51" y="94"/>
                </a:cubicBezTo>
                <a:cubicBezTo>
                  <a:pt x="56" y="92"/>
                  <a:pt x="60" y="91"/>
                  <a:pt x="65" y="90"/>
                </a:cubicBezTo>
                <a:cubicBezTo>
                  <a:pt x="70" y="90"/>
                  <a:pt x="76" y="89"/>
                  <a:pt x="81" y="89"/>
                </a:cubicBezTo>
                <a:cubicBezTo>
                  <a:pt x="93" y="89"/>
                  <a:pt x="103" y="91"/>
                  <a:pt x="112" y="94"/>
                </a:cubicBezTo>
                <a:cubicBezTo>
                  <a:pt x="120" y="97"/>
                  <a:pt x="126" y="102"/>
                  <a:pt x="132" y="108"/>
                </a:cubicBezTo>
                <a:cubicBezTo>
                  <a:pt x="137" y="113"/>
                  <a:pt x="140" y="120"/>
                  <a:pt x="142" y="128"/>
                </a:cubicBezTo>
                <a:cubicBezTo>
                  <a:pt x="145" y="136"/>
                  <a:pt x="146" y="144"/>
                  <a:pt x="146" y="154"/>
                </a:cubicBezTo>
                <a:close/>
                <a:moveTo>
                  <a:pt x="116" y="156"/>
                </a:moveTo>
                <a:cubicBezTo>
                  <a:pt x="116" y="150"/>
                  <a:pt x="115" y="144"/>
                  <a:pt x="114" y="138"/>
                </a:cubicBezTo>
                <a:cubicBezTo>
                  <a:pt x="113" y="133"/>
                  <a:pt x="110" y="128"/>
                  <a:pt x="107" y="124"/>
                </a:cubicBezTo>
                <a:cubicBezTo>
                  <a:pt x="104" y="121"/>
                  <a:pt x="100" y="118"/>
                  <a:pt x="95" y="116"/>
                </a:cubicBezTo>
                <a:cubicBezTo>
                  <a:pt x="90" y="114"/>
                  <a:pt x="83" y="113"/>
                  <a:pt x="76" y="113"/>
                </a:cubicBezTo>
                <a:cubicBezTo>
                  <a:pt x="72" y="113"/>
                  <a:pt x="67" y="113"/>
                  <a:pt x="63" y="114"/>
                </a:cubicBezTo>
                <a:cubicBezTo>
                  <a:pt x="59" y="114"/>
                  <a:pt x="55" y="115"/>
                  <a:pt x="51" y="117"/>
                </a:cubicBezTo>
                <a:cubicBezTo>
                  <a:pt x="47" y="118"/>
                  <a:pt x="43" y="120"/>
                  <a:pt x="40" y="121"/>
                </a:cubicBezTo>
                <a:cubicBezTo>
                  <a:pt x="36" y="123"/>
                  <a:pt x="33" y="125"/>
                  <a:pt x="30" y="127"/>
                </a:cubicBezTo>
                <a:cubicBezTo>
                  <a:pt x="30" y="142"/>
                  <a:pt x="31" y="154"/>
                  <a:pt x="33" y="164"/>
                </a:cubicBezTo>
                <a:cubicBezTo>
                  <a:pt x="34" y="174"/>
                  <a:pt x="37" y="182"/>
                  <a:pt x="41" y="188"/>
                </a:cubicBezTo>
                <a:cubicBezTo>
                  <a:pt x="44" y="194"/>
                  <a:pt x="49" y="198"/>
                  <a:pt x="54" y="201"/>
                </a:cubicBezTo>
                <a:cubicBezTo>
                  <a:pt x="60" y="204"/>
                  <a:pt x="66" y="205"/>
                  <a:pt x="73" y="205"/>
                </a:cubicBezTo>
                <a:cubicBezTo>
                  <a:pt x="80" y="205"/>
                  <a:pt x="87" y="203"/>
                  <a:pt x="92" y="201"/>
                </a:cubicBezTo>
                <a:cubicBezTo>
                  <a:pt x="98" y="198"/>
                  <a:pt x="102" y="194"/>
                  <a:pt x="106" y="190"/>
                </a:cubicBezTo>
                <a:cubicBezTo>
                  <a:pt x="109" y="185"/>
                  <a:pt x="112" y="180"/>
                  <a:pt x="113" y="174"/>
                </a:cubicBezTo>
                <a:cubicBezTo>
                  <a:pt x="115" y="168"/>
                  <a:pt x="116" y="162"/>
                  <a:pt x="116" y="15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6" name="Freeform 54"/>
          <p:cNvSpPr>
            <a:spLocks/>
          </p:cNvSpPr>
          <p:nvPr/>
        </p:nvSpPr>
        <p:spPr bwMode="auto">
          <a:xfrm>
            <a:off x="5041900" y="6111875"/>
            <a:ext cx="41275" cy="73025"/>
          </a:xfrm>
          <a:custGeom>
            <a:avLst/>
            <a:gdLst/>
            <a:ahLst/>
            <a:cxnLst>
              <a:cxn ang="0">
                <a:pos x="129" y="212"/>
              </a:cxn>
              <a:cxn ang="0">
                <a:pos x="128" y="217"/>
              </a:cxn>
              <a:cxn ang="0">
                <a:pos x="127" y="221"/>
              </a:cxn>
              <a:cxn ang="0">
                <a:pos x="125" y="223"/>
              </a:cxn>
              <a:cxn ang="0">
                <a:pos x="123" y="223"/>
              </a:cxn>
              <a:cxn ang="0">
                <a:pos x="7" y="223"/>
              </a:cxn>
              <a:cxn ang="0">
                <a:pos x="5" y="223"/>
              </a:cxn>
              <a:cxn ang="0">
                <a:pos x="3" y="221"/>
              </a:cxn>
              <a:cxn ang="0">
                <a:pos x="1" y="217"/>
              </a:cxn>
              <a:cxn ang="0">
                <a:pos x="1" y="212"/>
              </a:cxn>
              <a:cxn ang="0">
                <a:pos x="1" y="206"/>
              </a:cxn>
              <a:cxn ang="0">
                <a:pos x="2"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8" y="1"/>
              </a:cxn>
              <a:cxn ang="0">
                <a:pos x="60" y="0"/>
              </a:cxn>
              <a:cxn ang="0">
                <a:pos x="64" y="0"/>
              </a:cxn>
              <a:cxn ang="0">
                <a:pos x="69" y="0"/>
              </a:cxn>
              <a:cxn ang="0">
                <a:pos x="76" y="0"/>
              </a:cxn>
              <a:cxn ang="0">
                <a:pos x="80" y="1"/>
              </a:cxn>
              <a:cxn ang="0">
                <a:pos x="82" y="3"/>
              </a:cxn>
              <a:cxn ang="0">
                <a:pos x="83" y="5"/>
              </a:cxn>
              <a:cxn ang="0">
                <a:pos x="83" y="200"/>
              </a:cxn>
              <a:cxn ang="0">
                <a:pos x="123" y="200"/>
              </a:cxn>
              <a:cxn ang="0">
                <a:pos x="125" y="200"/>
              </a:cxn>
              <a:cxn ang="0">
                <a:pos x="127" y="203"/>
              </a:cxn>
              <a:cxn ang="0">
                <a:pos x="129" y="206"/>
              </a:cxn>
              <a:cxn ang="0">
                <a:pos x="129" y="212"/>
              </a:cxn>
            </a:cxnLst>
            <a:rect l="0" t="0" r="r" b="b"/>
            <a:pathLst>
              <a:path w="129" h="223">
                <a:moveTo>
                  <a:pt x="129" y="212"/>
                </a:moveTo>
                <a:cubicBezTo>
                  <a:pt x="129" y="214"/>
                  <a:pt x="129" y="216"/>
                  <a:pt x="128" y="217"/>
                </a:cubicBezTo>
                <a:cubicBezTo>
                  <a:pt x="128" y="219"/>
                  <a:pt x="128" y="220"/>
                  <a:pt x="127" y="221"/>
                </a:cubicBezTo>
                <a:cubicBezTo>
                  <a:pt x="127" y="222"/>
                  <a:pt x="126" y="222"/>
                  <a:pt x="125" y="223"/>
                </a:cubicBezTo>
                <a:cubicBezTo>
                  <a:pt x="124" y="223"/>
                  <a:pt x="124" y="223"/>
                  <a:pt x="123" y="223"/>
                </a:cubicBezTo>
                <a:lnTo>
                  <a:pt x="7" y="223"/>
                </a:lnTo>
                <a:cubicBezTo>
                  <a:pt x="6" y="223"/>
                  <a:pt x="5" y="223"/>
                  <a:pt x="5" y="223"/>
                </a:cubicBezTo>
                <a:cubicBezTo>
                  <a:pt x="4" y="222"/>
                  <a:pt x="3" y="222"/>
                  <a:pt x="3" y="221"/>
                </a:cubicBezTo>
                <a:cubicBezTo>
                  <a:pt x="2" y="220"/>
                  <a:pt x="2" y="219"/>
                  <a:pt x="1" y="217"/>
                </a:cubicBezTo>
                <a:cubicBezTo>
                  <a:pt x="1" y="216"/>
                  <a:pt x="1" y="214"/>
                  <a:pt x="1" y="212"/>
                </a:cubicBezTo>
                <a:cubicBezTo>
                  <a:pt x="1" y="210"/>
                  <a:pt x="1" y="208"/>
                  <a:pt x="1" y="206"/>
                </a:cubicBezTo>
                <a:cubicBezTo>
                  <a:pt x="2" y="205"/>
                  <a:pt x="2" y="204"/>
                  <a:pt x="2" y="203"/>
                </a:cubicBezTo>
                <a:cubicBezTo>
                  <a:pt x="3" y="202"/>
                  <a:pt x="4" y="201"/>
                  <a:pt x="4" y="200"/>
                </a:cubicBezTo>
                <a:cubicBezTo>
                  <a:pt x="5" y="200"/>
                  <a:pt x="6" y="200"/>
                  <a:pt x="7" y="200"/>
                </a:cubicBezTo>
                <a:lnTo>
                  <a:pt x="53" y="200"/>
                </a:lnTo>
                <a:lnTo>
                  <a:pt x="53" y="31"/>
                </a:lnTo>
                <a:lnTo>
                  <a:pt x="10" y="56"/>
                </a:lnTo>
                <a:cubicBezTo>
                  <a:pt x="8" y="58"/>
                  <a:pt x="6" y="58"/>
                  <a:pt x="5" y="59"/>
                </a:cubicBezTo>
                <a:cubicBezTo>
                  <a:pt x="4" y="59"/>
                  <a:pt x="3" y="58"/>
                  <a:pt x="2" y="58"/>
                </a:cubicBezTo>
                <a:cubicBezTo>
                  <a:pt x="1" y="57"/>
                  <a:pt x="1" y="56"/>
                  <a:pt x="0" y="54"/>
                </a:cubicBezTo>
                <a:cubicBezTo>
                  <a:pt x="0" y="52"/>
                  <a:pt x="0" y="50"/>
                  <a:pt x="0" y="48"/>
                </a:cubicBezTo>
                <a:cubicBezTo>
                  <a:pt x="0" y="46"/>
                  <a:pt x="0" y="44"/>
                  <a:pt x="0" y="43"/>
                </a:cubicBezTo>
                <a:cubicBezTo>
                  <a:pt x="0" y="41"/>
                  <a:pt x="0" y="40"/>
                  <a:pt x="1" y="39"/>
                </a:cubicBezTo>
                <a:cubicBezTo>
                  <a:pt x="1" y="38"/>
                  <a:pt x="2" y="37"/>
                  <a:pt x="2" y="37"/>
                </a:cubicBezTo>
                <a:cubicBezTo>
                  <a:pt x="3" y="36"/>
                  <a:pt x="4" y="35"/>
                  <a:pt x="5" y="35"/>
                </a:cubicBezTo>
                <a:lnTo>
                  <a:pt x="56" y="2"/>
                </a:lnTo>
                <a:cubicBezTo>
                  <a:pt x="56" y="2"/>
                  <a:pt x="57" y="1"/>
                  <a:pt x="58" y="1"/>
                </a:cubicBezTo>
                <a:cubicBezTo>
                  <a:pt x="58" y="1"/>
                  <a:pt x="59" y="1"/>
                  <a:pt x="60" y="0"/>
                </a:cubicBezTo>
                <a:cubicBezTo>
                  <a:pt x="61" y="0"/>
                  <a:pt x="62" y="0"/>
                  <a:pt x="64" y="0"/>
                </a:cubicBezTo>
                <a:cubicBezTo>
                  <a:pt x="65" y="0"/>
                  <a:pt x="67" y="0"/>
                  <a:pt x="69" y="0"/>
                </a:cubicBezTo>
                <a:cubicBezTo>
                  <a:pt x="72" y="0"/>
                  <a:pt x="74" y="0"/>
                  <a:pt x="76" y="0"/>
                </a:cubicBezTo>
                <a:cubicBezTo>
                  <a:pt x="78" y="0"/>
                  <a:pt x="79" y="1"/>
                  <a:pt x="80" y="1"/>
                </a:cubicBezTo>
                <a:cubicBezTo>
                  <a:pt x="81" y="2"/>
                  <a:pt x="82" y="2"/>
                  <a:pt x="82" y="3"/>
                </a:cubicBezTo>
                <a:cubicBezTo>
                  <a:pt x="82" y="3"/>
                  <a:pt x="83" y="4"/>
                  <a:pt x="83" y="5"/>
                </a:cubicBezTo>
                <a:lnTo>
                  <a:pt x="83" y="200"/>
                </a:lnTo>
                <a:lnTo>
                  <a:pt x="123" y="200"/>
                </a:lnTo>
                <a:cubicBezTo>
                  <a:pt x="124" y="200"/>
                  <a:pt x="125" y="200"/>
                  <a:pt x="125" y="200"/>
                </a:cubicBezTo>
                <a:cubicBezTo>
                  <a:pt x="126" y="201"/>
                  <a:pt x="127" y="202"/>
                  <a:pt x="127" y="203"/>
                </a:cubicBezTo>
                <a:cubicBezTo>
                  <a:pt x="128" y="204"/>
                  <a:pt x="128" y="205"/>
                  <a:pt x="129"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7" name="Freeform 55"/>
          <p:cNvSpPr>
            <a:spLocks/>
          </p:cNvSpPr>
          <p:nvPr/>
        </p:nvSpPr>
        <p:spPr bwMode="auto">
          <a:xfrm>
            <a:off x="5094288" y="6111875"/>
            <a:ext cx="47625" cy="73025"/>
          </a:xfrm>
          <a:custGeom>
            <a:avLst/>
            <a:gdLst/>
            <a:ahLst/>
            <a:cxnLst>
              <a:cxn ang="0">
                <a:pos x="145" y="13"/>
              </a:cxn>
              <a:cxn ang="0">
                <a:pos x="144" y="19"/>
              </a:cxn>
              <a:cxn ang="0">
                <a:pos x="144" y="23"/>
              </a:cxn>
              <a:cxn ang="0">
                <a:pos x="142" y="28"/>
              </a:cxn>
              <a:cxn ang="0">
                <a:pos x="141" y="32"/>
              </a:cxn>
              <a:cxn ang="0">
                <a:pos x="61" y="217"/>
              </a:cxn>
              <a:cxn ang="0">
                <a:pos x="58" y="220"/>
              </a:cxn>
              <a:cxn ang="0">
                <a:pos x="55" y="222"/>
              </a:cxn>
              <a:cxn ang="0">
                <a:pos x="50" y="223"/>
              </a:cxn>
              <a:cxn ang="0">
                <a:pos x="43" y="223"/>
              </a:cxn>
              <a:cxn ang="0">
                <a:pos x="34" y="223"/>
              </a:cxn>
              <a:cxn ang="0">
                <a:pos x="29" y="221"/>
              </a:cxn>
              <a:cxn ang="0">
                <a:pos x="28" y="219"/>
              </a:cxn>
              <a:cxn ang="0">
                <a:pos x="29" y="215"/>
              </a:cxn>
              <a:cxn ang="0">
                <a:pos x="113" y="26"/>
              </a:cxn>
              <a:cxn ang="0">
                <a:pos x="6" y="26"/>
              </a:cxn>
              <a:cxn ang="0">
                <a:pos x="1" y="23"/>
              </a:cxn>
              <a:cxn ang="0">
                <a:pos x="0" y="13"/>
              </a:cxn>
              <a:cxn ang="0">
                <a:pos x="0" y="8"/>
              </a:cxn>
              <a:cxn ang="0">
                <a:pos x="1" y="4"/>
              </a:cxn>
              <a:cxn ang="0">
                <a:pos x="3" y="1"/>
              </a:cxn>
              <a:cxn ang="0">
                <a:pos x="6" y="0"/>
              </a:cxn>
              <a:cxn ang="0">
                <a:pos x="136" y="0"/>
              </a:cxn>
              <a:cxn ang="0">
                <a:pos x="140" y="1"/>
              </a:cxn>
              <a:cxn ang="0">
                <a:pos x="143" y="3"/>
              </a:cxn>
              <a:cxn ang="0">
                <a:pos x="144" y="7"/>
              </a:cxn>
              <a:cxn ang="0">
                <a:pos x="145" y="13"/>
              </a:cxn>
            </a:cxnLst>
            <a:rect l="0" t="0" r="r" b="b"/>
            <a:pathLst>
              <a:path w="145" h="223">
                <a:moveTo>
                  <a:pt x="145" y="13"/>
                </a:moveTo>
                <a:cubicBezTo>
                  <a:pt x="145" y="15"/>
                  <a:pt x="144" y="17"/>
                  <a:pt x="144" y="19"/>
                </a:cubicBezTo>
                <a:cubicBezTo>
                  <a:pt x="144" y="20"/>
                  <a:pt x="144" y="22"/>
                  <a:pt x="144" y="23"/>
                </a:cubicBezTo>
                <a:cubicBezTo>
                  <a:pt x="143" y="25"/>
                  <a:pt x="143" y="26"/>
                  <a:pt x="142" y="28"/>
                </a:cubicBezTo>
                <a:cubicBezTo>
                  <a:pt x="142" y="29"/>
                  <a:pt x="141" y="31"/>
                  <a:pt x="141" y="32"/>
                </a:cubicBezTo>
                <a:lnTo>
                  <a:pt x="61" y="217"/>
                </a:lnTo>
                <a:cubicBezTo>
                  <a:pt x="60" y="218"/>
                  <a:pt x="59" y="219"/>
                  <a:pt x="58" y="220"/>
                </a:cubicBezTo>
                <a:cubicBezTo>
                  <a:pt x="58" y="221"/>
                  <a:pt x="57" y="222"/>
                  <a:pt x="55" y="222"/>
                </a:cubicBezTo>
                <a:cubicBezTo>
                  <a:pt x="54" y="223"/>
                  <a:pt x="52" y="223"/>
                  <a:pt x="50" y="223"/>
                </a:cubicBezTo>
                <a:cubicBezTo>
                  <a:pt x="48" y="223"/>
                  <a:pt x="46" y="223"/>
                  <a:pt x="43" y="223"/>
                </a:cubicBezTo>
                <a:cubicBezTo>
                  <a:pt x="39" y="223"/>
                  <a:pt x="36" y="223"/>
                  <a:pt x="34" y="223"/>
                </a:cubicBezTo>
                <a:cubicBezTo>
                  <a:pt x="31" y="223"/>
                  <a:pt x="30" y="222"/>
                  <a:pt x="29" y="221"/>
                </a:cubicBezTo>
                <a:cubicBezTo>
                  <a:pt x="28" y="221"/>
                  <a:pt x="27" y="220"/>
                  <a:pt x="28" y="219"/>
                </a:cubicBezTo>
                <a:cubicBezTo>
                  <a:pt x="28" y="217"/>
                  <a:pt x="28" y="216"/>
                  <a:pt x="29" y="215"/>
                </a:cubicBezTo>
                <a:lnTo>
                  <a:pt x="113" y="26"/>
                </a:lnTo>
                <a:lnTo>
                  <a:pt x="6" y="26"/>
                </a:lnTo>
                <a:cubicBezTo>
                  <a:pt x="4" y="26"/>
                  <a:pt x="2" y="25"/>
                  <a:pt x="1" y="23"/>
                </a:cubicBezTo>
                <a:cubicBezTo>
                  <a:pt x="0" y="21"/>
                  <a:pt x="0" y="17"/>
                  <a:pt x="0" y="13"/>
                </a:cubicBezTo>
                <a:cubicBezTo>
                  <a:pt x="0" y="11"/>
                  <a:pt x="0" y="9"/>
                  <a:pt x="0" y="8"/>
                </a:cubicBezTo>
                <a:cubicBezTo>
                  <a:pt x="0" y="6"/>
                  <a:pt x="1" y="5"/>
                  <a:pt x="1" y="4"/>
                </a:cubicBezTo>
                <a:cubicBezTo>
                  <a:pt x="2" y="2"/>
                  <a:pt x="3" y="2"/>
                  <a:pt x="3" y="1"/>
                </a:cubicBezTo>
                <a:cubicBezTo>
                  <a:pt x="4" y="1"/>
                  <a:pt x="5" y="0"/>
                  <a:pt x="6" y="0"/>
                </a:cubicBezTo>
                <a:lnTo>
                  <a:pt x="136" y="0"/>
                </a:lnTo>
                <a:cubicBezTo>
                  <a:pt x="137" y="0"/>
                  <a:pt x="139" y="1"/>
                  <a:pt x="140" y="1"/>
                </a:cubicBezTo>
                <a:cubicBezTo>
                  <a:pt x="141" y="1"/>
                  <a:pt x="142" y="2"/>
                  <a:pt x="143" y="3"/>
                </a:cubicBezTo>
                <a:cubicBezTo>
                  <a:pt x="143" y="4"/>
                  <a:pt x="144" y="5"/>
                  <a:pt x="144" y="7"/>
                </a:cubicBezTo>
                <a:cubicBezTo>
                  <a:pt x="144" y="9"/>
                  <a:pt x="145" y="11"/>
                  <a:pt x="145" y="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8" name="Freeform 56"/>
          <p:cNvSpPr>
            <a:spLocks/>
          </p:cNvSpPr>
          <p:nvPr/>
        </p:nvSpPr>
        <p:spPr bwMode="auto">
          <a:xfrm>
            <a:off x="5284788" y="6111875"/>
            <a:ext cx="41275" cy="73025"/>
          </a:xfrm>
          <a:custGeom>
            <a:avLst/>
            <a:gdLst/>
            <a:ahLst/>
            <a:cxnLst>
              <a:cxn ang="0">
                <a:pos x="130" y="212"/>
              </a:cxn>
              <a:cxn ang="0">
                <a:pos x="129" y="217"/>
              </a:cxn>
              <a:cxn ang="0">
                <a:pos x="128" y="221"/>
              </a:cxn>
              <a:cxn ang="0">
                <a:pos x="126" y="223"/>
              </a:cxn>
              <a:cxn ang="0">
                <a:pos x="123" y="223"/>
              </a:cxn>
              <a:cxn ang="0">
                <a:pos x="7" y="223"/>
              </a:cxn>
              <a:cxn ang="0">
                <a:pos x="5" y="223"/>
              </a:cxn>
              <a:cxn ang="0">
                <a:pos x="3" y="221"/>
              </a:cxn>
              <a:cxn ang="0">
                <a:pos x="2" y="217"/>
              </a:cxn>
              <a:cxn ang="0">
                <a:pos x="1" y="212"/>
              </a:cxn>
              <a:cxn ang="0">
                <a:pos x="2" y="206"/>
              </a:cxn>
              <a:cxn ang="0">
                <a:pos x="3" y="203"/>
              </a:cxn>
              <a:cxn ang="0">
                <a:pos x="5" y="200"/>
              </a:cxn>
              <a:cxn ang="0">
                <a:pos x="7" y="200"/>
              </a:cxn>
              <a:cxn ang="0">
                <a:pos x="54" y="200"/>
              </a:cxn>
              <a:cxn ang="0">
                <a:pos x="54" y="31"/>
              </a:cxn>
              <a:cxn ang="0">
                <a:pos x="11" y="56"/>
              </a:cxn>
              <a:cxn ang="0">
                <a:pos x="6" y="59"/>
              </a:cxn>
              <a:cxn ang="0">
                <a:pos x="2" y="58"/>
              </a:cxn>
              <a:cxn ang="0">
                <a:pos x="1" y="54"/>
              </a:cxn>
              <a:cxn ang="0">
                <a:pos x="0" y="48"/>
              </a:cxn>
              <a:cxn ang="0">
                <a:pos x="1" y="43"/>
              </a:cxn>
              <a:cxn ang="0">
                <a:pos x="1" y="39"/>
              </a:cxn>
              <a:cxn ang="0">
                <a:pos x="3" y="37"/>
              </a:cxn>
              <a:cxn ang="0">
                <a:pos x="5" y="35"/>
              </a:cxn>
              <a:cxn ang="0">
                <a:pos x="56" y="2"/>
              </a:cxn>
              <a:cxn ang="0">
                <a:pos x="58" y="1"/>
              </a:cxn>
              <a:cxn ang="0">
                <a:pos x="61" y="0"/>
              </a:cxn>
              <a:cxn ang="0">
                <a:pos x="64" y="0"/>
              </a:cxn>
              <a:cxn ang="0">
                <a:pos x="70" y="0"/>
              </a:cxn>
              <a:cxn ang="0">
                <a:pos x="76" y="0"/>
              </a:cxn>
              <a:cxn ang="0">
                <a:pos x="81" y="1"/>
              </a:cxn>
              <a:cxn ang="0">
                <a:pos x="83" y="3"/>
              </a:cxn>
              <a:cxn ang="0">
                <a:pos x="83" y="5"/>
              </a:cxn>
              <a:cxn ang="0">
                <a:pos x="83" y="200"/>
              </a:cxn>
              <a:cxn ang="0">
                <a:pos x="123" y="200"/>
              </a:cxn>
              <a:cxn ang="0">
                <a:pos x="126" y="200"/>
              </a:cxn>
              <a:cxn ang="0">
                <a:pos x="128" y="203"/>
              </a:cxn>
              <a:cxn ang="0">
                <a:pos x="129" y="206"/>
              </a:cxn>
              <a:cxn ang="0">
                <a:pos x="130" y="212"/>
              </a:cxn>
            </a:cxnLst>
            <a:rect l="0" t="0" r="r" b="b"/>
            <a:pathLst>
              <a:path w="130" h="223">
                <a:moveTo>
                  <a:pt x="130" y="212"/>
                </a:moveTo>
                <a:cubicBezTo>
                  <a:pt x="130" y="214"/>
                  <a:pt x="129" y="216"/>
                  <a:pt x="129" y="217"/>
                </a:cubicBezTo>
                <a:cubicBezTo>
                  <a:pt x="129" y="219"/>
                  <a:pt x="128" y="220"/>
                  <a:pt x="128" y="221"/>
                </a:cubicBezTo>
                <a:cubicBezTo>
                  <a:pt x="127" y="222"/>
                  <a:pt x="126" y="222"/>
                  <a:pt x="126" y="223"/>
                </a:cubicBezTo>
                <a:cubicBezTo>
                  <a:pt x="125" y="223"/>
                  <a:pt x="124" y="223"/>
                  <a:pt x="123" y="223"/>
                </a:cubicBezTo>
                <a:lnTo>
                  <a:pt x="7" y="223"/>
                </a:lnTo>
                <a:cubicBezTo>
                  <a:pt x="7" y="223"/>
                  <a:pt x="6" y="223"/>
                  <a:pt x="5" y="223"/>
                </a:cubicBezTo>
                <a:cubicBezTo>
                  <a:pt x="5" y="222"/>
                  <a:pt x="4" y="222"/>
                  <a:pt x="3" y="221"/>
                </a:cubicBezTo>
                <a:cubicBezTo>
                  <a:pt x="3" y="220"/>
                  <a:pt x="2" y="219"/>
                  <a:pt x="2" y="217"/>
                </a:cubicBezTo>
                <a:cubicBezTo>
                  <a:pt x="1" y="216"/>
                  <a:pt x="1" y="214"/>
                  <a:pt x="1" y="212"/>
                </a:cubicBezTo>
                <a:cubicBezTo>
                  <a:pt x="1" y="210"/>
                  <a:pt x="1" y="208"/>
                  <a:pt x="2" y="206"/>
                </a:cubicBezTo>
                <a:cubicBezTo>
                  <a:pt x="2" y="205"/>
                  <a:pt x="3" y="204"/>
                  <a:pt x="3" y="203"/>
                </a:cubicBezTo>
                <a:cubicBezTo>
                  <a:pt x="4" y="202"/>
                  <a:pt x="4" y="201"/>
                  <a:pt x="5" y="200"/>
                </a:cubicBezTo>
                <a:cubicBezTo>
                  <a:pt x="6" y="200"/>
                  <a:pt x="7" y="200"/>
                  <a:pt x="7" y="200"/>
                </a:cubicBezTo>
                <a:lnTo>
                  <a:pt x="54" y="200"/>
                </a:lnTo>
                <a:lnTo>
                  <a:pt x="54" y="31"/>
                </a:lnTo>
                <a:lnTo>
                  <a:pt x="11" y="56"/>
                </a:lnTo>
                <a:cubicBezTo>
                  <a:pt x="9" y="58"/>
                  <a:pt x="7" y="58"/>
                  <a:pt x="6" y="59"/>
                </a:cubicBezTo>
                <a:cubicBezTo>
                  <a:pt x="4" y="59"/>
                  <a:pt x="3" y="58"/>
                  <a:pt x="2" y="58"/>
                </a:cubicBezTo>
                <a:cubicBezTo>
                  <a:pt x="2" y="57"/>
                  <a:pt x="1" y="56"/>
                  <a:pt x="1" y="54"/>
                </a:cubicBezTo>
                <a:cubicBezTo>
                  <a:pt x="1" y="52"/>
                  <a:pt x="0" y="50"/>
                  <a:pt x="0" y="48"/>
                </a:cubicBezTo>
                <a:cubicBezTo>
                  <a:pt x="0" y="46"/>
                  <a:pt x="0" y="44"/>
                  <a:pt x="1" y="43"/>
                </a:cubicBezTo>
                <a:cubicBezTo>
                  <a:pt x="1" y="41"/>
                  <a:pt x="1" y="40"/>
                  <a:pt x="1" y="39"/>
                </a:cubicBezTo>
                <a:cubicBezTo>
                  <a:pt x="2" y="38"/>
                  <a:pt x="2" y="37"/>
                  <a:pt x="3" y="37"/>
                </a:cubicBezTo>
                <a:cubicBezTo>
                  <a:pt x="3" y="36"/>
                  <a:pt x="4" y="35"/>
                  <a:pt x="5" y="35"/>
                </a:cubicBezTo>
                <a:lnTo>
                  <a:pt x="56" y="2"/>
                </a:lnTo>
                <a:cubicBezTo>
                  <a:pt x="57" y="2"/>
                  <a:pt x="58" y="1"/>
                  <a:pt x="58" y="1"/>
                </a:cubicBezTo>
                <a:cubicBezTo>
                  <a:pt x="59" y="1"/>
                  <a:pt x="60" y="1"/>
                  <a:pt x="61" y="0"/>
                </a:cubicBezTo>
                <a:cubicBezTo>
                  <a:pt x="62" y="0"/>
                  <a:pt x="63" y="0"/>
                  <a:pt x="64" y="0"/>
                </a:cubicBezTo>
                <a:cubicBezTo>
                  <a:pt x="66" y="0"/>
                  <a:pt x="67" y="0"/>
                  <a:pt x="70" y="0"/>
                </a:cubicBezTo>
                <a:cubicBezTo>
                  <a:pt x="72" y="0"/>
                  <a:pt x="75" y="0"/>
                  <a:pt x="76" y="0"/>
                </a:cubicBezTo>
                <a:cubicBezTo>
                  <a:pt x="78" y="0"/>
                  <a:pt x="80" y="1"/>
                  <a:pt x="81" y="1"/>
                </a:cubicBezTo>
                <a:cubicBezTo>
                  <a:pt x="82" y="2"/>
                  <a:pt x="82" y="2"/>
                  <a:pt x="83" y="3"/>
                </a:cubicBezTo>
                <a:cubicBezTo>
                  <a:pt x="83" y="3"/>
                  <a:pt x="83" y="4"/>
                  <a:pt x="83" y="5"/>
                </a:cubicBezTo>
                <a:lnTo>
                  <a:pt x="83" y="200"/>
                </a:lnTo>
                <a:lnTo>
                  <a:pt x="123" y="200"/>
                </a:lnTo>
                <a:cubicBezTo>
                  <a:pt x="124" y="200"/>
                  <a:pt x="125" y="200"/>
                  <a:pt x="126" y="200"/>
                </a:cubicBezTo>
                <a:cubicBezTo>
                  <a:pt x="127" y="201"/>
                  <a:pt x="127" y="202"/>
                  <a:pt x="128" y="203"/>
                </a:cubicBezTo>
                <a:cubicBezTo>
                  <a:pt x="128" y="204"/>
                  <a:pt x="129" y="205"/>
                  <a:pt x="129" y="206"/>
                </a:cubicBezTo>
                <a:cubicBezTo>
                  <a:pt x="129" y="208"/>
                  <a:pt x="130" y="210"/>
                  <a:pt x="130"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29" name="Freeform 57"/>
          <p:cNvSpPr>
            <a:spLocks noEditPoints="1"/>
          </p:cNvSpPr>
          <p:nvPr/>
        </p:nvSpPr>
        <p:spPr bwMode="auto">
          <a:xfrm>
            <a:off x="5337175" y="6111875"/>
            <a:ext cx="47625" cy="73025"/>
          </a:xfrm>
          <a:custGeom>
            <a:avLst/>
            <a:gdLst/>
            <a:ahLst/>
            <a:cxnLst>
              <a:cxn ang="0">
                <a:pos x="150" y="168"/>
              </a:cxn>
              <a:cxn ang="0">
                <a:pos x="145" y="194"/>
              </a:cxn>
              <a:cxn ang="0">
                <a:pos x="130" y="213"/>
              </a:cxn>
              <a:cxn ang="0">
                <a:pos x="106" y="225"/>
              </a:cxn>
              <a:cxn ang="0">
                <a:pos x="73" y="229"/>
              </a:cxn>
              <a:cxn ang="0">
                <a:pos x="43" y="225"/>
              </a:cxn>
              <a:cxn ang="0">
                <a:pos x="20" y="214"/>
              </a:cxn>
              <a:cxn ang="0">
                <a:pos x="5" y="197"/>
              </a:cxn>
              <a:cxn ang="0">
                <a:pos x="0" y="174"/>
              </a:cxn>
              <a:cxn ang="0">
                <a:pos x="4" y="154"/>
              </a:cxn>
              <a:cxn ang="0">
                <a:pos x="14" y="138"/>
              </a:cxn>
              <a:cxn ang="0">
                <a:pos x="30" y="124"/>
              </a:cxn>
              <a:cxn ang="0">
                <a:pos x="51" y="112"/>
              </a:cxn>
              <a:cxn ang="0">
                <a:pos x="33" y="101"/>
              </a:cxn>
              <a:cxn ang="0">
                <a:pos x="19" y="88"/>
              </a:cxn>
              <a:cxn ang="0">
                <a:pos x="11" y="73"/>
              </a:cxn>
              <a:cxn ang="0">
                <a:pos x="8" y="56"/>
              </a:cxn>
              <a:cxn ang="0">
                <a:pos x="12" y="34"/>
              </a:cxn>
              <a:cxn ang="0">
                <a:pos x="25" y="16"/>
              </a:cxn>
              <a:cxn ang="0">
                <a:pos x="47" y="5"/>
              </a:cxn>
              <a:cxn ang="0">
                <a:pos x="77" y="0"/>
              </a:cxn>
              <a:cxn ang="0">
                <a:pos x="106" y="4"/>
              </a:cxn>
              <a:cxn ang="0">
                <a:pos x="127" y="15"/>
              </a:cxn>
              <a:cxn ang="0">
                <a:pos x="138" y="32"/>
              </a:cxn>
              <a:cxn ang="0">
                <a:pos x="142" y="52"/>
              </a:cxn>
              <a:cxn ang="0">
                <a:pos x="139" y="69"/>
              </a:cxn>
              <a:cxn ang="0">
                <a:pos x="131" y="84"/>
              </a:cxn>
              <a:cxn ang="0">
                <a:pos x="117" y="97"/>
              </a:cxn>
              <a:cxn ang="0">
                <a:pos x="99" y="109"/>
              </a:cxn>
              <a:cxn ang="0">
                <a:pos x="121" y="121"/>
              </a:cxn>
              <a:cxn ang="0">
                <a:pos x="137" y="135"/>
              </a:cxn>
              <a:cxn ang="0">
                <a:pos x="147" y="151"/>
              </a:cxn>
              <a:cxn ang="0">
                <a:pos x="150" y="168"/>
              </a:cxn>
              <a:cxn ang="0">
                <a:pos x="113" y="55"/>
              </a:cxn>
              <a:cxn ang="0">
                <a:pos x="110" y="41"/>
              </a:cxn>
              <a:cxn ang="0">
                <a:pos x="103" y="32"/>
              </a:cxn>
              <a:cxn ang="0">
                <a:pos x="91" y="25"/>
              </a:cxn>
              <a:cxn ang="0">
                <a:pos x="75" y="23"/>
              </a:cxn>
              <a:cxn ang="0">
                <a:pos x="47" y="32"/>
              </a:cxn>
              <a:cxn ang="0">
                <a:pos x="37" y="55"/>
              </a:cxn>
              <a:cxn ang="0">
                <a:pos x="40" y="67"/>
              </a:cxn>
              <a:cxn ang="0">
                <a:pos x="47" y="78"/>
              </a:cxn>
              <a:cxn ang="0">
                <a:pos x="59" y="88"/>
              </a:cxn>
              <a:cxn ang="0">
                <a:pos x="77" y="98"/>
              </a:cxn>
              <a:cxn ang="0">
                <a:pos x="104" y="78"/>
              </a:cxn>
              <a:cxn ang="0">
                <a:pos x="113" y="55"/>
              </a:cxn>
              <a:cxn ang="0">
                <a:pos x="120" y="172"/>
              </a:cxn>
              <a:cxn ang="0">
                <a:pos x="117" y="157"/>
              </a:cxn>
              <a:cxn ang="0">
                <a:pos x="108" y="145"/>
              </a:cxn>
              <a:cxn ang="0">
                <a:pos x="94" y="134"/>
              </a:cxn>
              <a:cxn ang="0">
                <a:pos x="73" y="123"/>
              </a:cxn>
              <a:cxn ang="0">
                <a:pos x="54" y="134"/>
              </a:cxn>
              <a:cxn ang="0">
                <a:pos x="41" y="145"/>
              </a:cxn>
              <a:cxn ang="0">
                <a:pos x="33" y="157"/>
              </a:cxn>
              <a:cxn ang="0">
                <a:pos x="30" y="171"/>
              </a:cxn>
              <a:cxn ang="0">
                <a:pos x="42" y="197"/>
              </a:cxn>
              <a:cxn ang="0">
                <a:pos x="76" y="206"/>
              </a:cxn>
              <a:cxn ang="0">
                <a:pos x="109" y="196"/>
              </a:cxn>
              <a:cxn ang="0">
                <a:pos x="120" y="172"/>
              </a:cxn>
            </a:cxnLst>
            <a:rect l="0" t="0" r="r" b="b"/>
            <a:pathLst>
              <a:path w="150" h="229">
                <a:moveTo>
                  <a:pt x="150" y="168"/>
                </a:moveTo>
                <a:cubicBezTo>
                  <a:pt x="150" y="178"/>
                  <a:pt x="148" y="187"/>
                  <a:pt x="145" y="194"/>
                </a:cubicBezTo>
                <a:cubicBezTo>
                  <a:pt x="141" y="202"/>
                  <a:pt x="136" y="208"/>
                  <a:pt x="130" y="213"/>
                </a:cubicBezTo>
                <a:cubicBezTo>
                  <a:pt x="124" y="218"/>
                  <a:pt x="116" y="222"/>
                  <a:pt x="106" y="225"/>
                </a:cubicBezTo>
                <a:cubicBezTo>
                  <a:pt x="97" y="227"/>
                  <a:pt x="86" y="229"/>
                  <a:pt x="73" y="229"/>
                </a:cubicBezTo>
                <a:cubicBezTo>
                  <a:pt x="62" y="229"/>
                  <a:pt x="52" y="227"/>
                  <a:pt x="43" y="225"/>
                </a:cubicBezTo>
                <a:cubicBezTo>
                  <a:pt x="34" y="223"/>
                  <a:pt x="26" y="219"/>
                  <a:pt x="20" y="214"/>
                </a:cubicBezTo>
                <a:cubicBezTo>
                  <a:pt x="13" y="210"/>
                  <a:pt x="9" y="204"/>
                  <a:pt x="5" y="197"/>
                </a:cubicBezTo>
                <a:cubicBezTo>
                  <a:pt x="2" y="190"/>
                  <a:pt x="0" y="182"/>
                  <a:pt x="0" y="174"/>
                </a:cubicBezTo>
                <a:cubicBezTo>
                  <a:pt x="0" y="167"/>
                  <a:pt x="2" y="160"/>
                  <a:pt x="4" y="154"/>
                </a:cubicBezTo>
                <a:cubicBezTo>
                  <a:pt x="6" y="149"/>
                  <a:pt x="9" y="143"/>
                  <a:pt x="14" y="138"/>
                </a:cubicBezTo>
                <a:cubicBezTo>
                  <a:pt x="18" y="133"/>
                  <a:pt x="23" y="129"/>
                  <a:pt x="30" y="124"/>
                </a:cubicBezTo>
                <a:cubicBezTo>
                  <a:pt x="36" y="120"/>
                  <a:pt x="43" y="116"/>
                  <a:pt x="51" y="112"/>
                </a:cubicBezTo>
                <a:cubicBezTo>
                  <a:pt x="44" y="109"/>
                  <a:pt x="38" y="105"/>
                  <a:pt x="33" y="101"/>
                </a:cubicBezTo>
                <a:cubicBezTo>
                  <a:pt x="27" y="97"/>
                  <a:pt x="23" y="93"/>
                  <a:pt x="19" y="88"/>
                </a:cubicBezTo>
                <a:cubicBezTo>
                  <a:pt x="16" y="83"/>
                  <a:pt x="13" y="78"/>
                  <a:pt x="11" y="73"/>
                </a:cubicBezTo>
                <a:cubicBezTo>
                  <a:pt x="9" y="68"/>
                  <a:pt x="8" y="62"/>
                  <a:pt x="8" y="56"/>
                </a:cubicBezTo>
                <a:cubicBezTo>
                  <a:pt x="8" y="48"/>
                  <a:pt x="10" y="41"/>
                  <a:pt x="12" y="34"/>
                </a:cubicBezTo>
                <a:cubicBezTo>
                  <a:pt x="15" y="27"/>
                  <a:pt x="19" y="21"/>
                  <a:pt x="25" y="16"/>
                </a:cubicBezTo>
                <a:cubicBezTo>
                  <a:pt x="31" y="11"/>
                  <a:pt x="38" y="7"/>
                  <a:pt x="47" y="5"/>
                </a:cubicBezTo>
                <a:cubicBezTo>
                  <a:pt x="55" y="2"/>
                  <a:pt x="66" y="0"/>
                  <a:pt x="77" y="0"/>
                </a:cubicBezTo>
                <a:cubicBezTo>
                  <a:pt x="88" y="0"/>
                  <a:pt x="98" y="1"/>
                  <a:pt x="106" y="4"/>
                </a:cubicBezTo>
                <a:cubicBezTo>
                  <a:pt x="115" y="7"/>
                  <a:pt x="121" y="11"/>
                  <a:pt x="127" y="15"/>
                </a:cubicBezTo>
                <a:cubicBezTo>
                  <a:pt x="132" y="20"/>
                  <a:pt x="136" y="25"/>
                  <a:pt x="138" y="32"/>
                </a:cubicBezTo>
                <a:cubicBezTo>
                  <a:pt x="141" y="38"/>
                  <a:pt x="142" y="45"/>
                  <a:pt x="142" y="52"/>
                </a:cubicBezTo>
                <a:cubicBezTo>
                  <a:pt x="142" y="58"/>
                  <a:pt x="141" y="63"/>
                  <a:pt x="139" y="69"/>
                </a:cubicBezTo>
                <a:cubicBezTo>
                  <a:pt x="137" y="74"/>
                  <a:pt x="135" y="79"/>
                  <a:pt x="131" y="84"/>
                </a:cubicBezTo>
                <a:cubicBezTo>
                  <a:pt x="127" y="89"/>
                  <a:pt x="123" y="93"/>
                  <a:pt x="117" y="97"/>
                </a:cubicBezTo>
                <a:cubicBezTo>
                  <a:pt x="112" y="101"/>
                  <a:pt x="106" y="105"/>
                  <a:pt x="99" y="109"/>
                </a:cubicBezTo>
                <a:cubicBezTo>
                  <a:pt x="107" y="113"/>
                  <a:pt x="115" y="117"/>
                  <a:pt x="121" y="121"/>
                </a:cubicBezTo>
                <a:cubicBezTo>
                  <a:pt x="127" y="126"/>
                  <a:pt x="133" y="130"/>
                  <a:pt x="137" y="135"/>
                </a:cubicBezTo>
                <a:cubicBezTo>
                  <a:pt x="141" y="140"/>
                  <a:pt x="144" y="145"/>
                  <a:pt x="147" y="151"/>
                </a:cubicBezTo>
                <a:cubicBezTo>
                  <a:pt x="149" y="156"/>
                  <a:pt x="150" y="162"/>
                  <a:pt x="150" y="168"/>
                </a:cubicBezTo>
                <a:close/>
                <a:moveTo>
                  <a:pt x="113" y="55"/>
                </a:moveTo>
                <a:cubicBezTo>
                  <a:pt x="113" y="50"/>
                  <a:pt x="112" y="45"/>
                  <a:pt x="110" y="41"/>
                </a:cubicBezTo>
                <a:cubicBezTo>
                  <a:pt x="109" y="38"/>
                  <a:pt x="106" y="34"/>
                  <a:pt x="103" y="32"/>
                </a:cubicBezTo>
                <a:cubicBezTo>
                  <a:pt x="100" y="29"/>
                  <a:pt x="96" y="27"/>
                  <a:pt x="91" y="25"/>
                </a:cubicBezTo>
                <a:cubicBezTo>
                  <a:pt x="86" y="24"/>
                  <a:pt x="81" y="23"/>
                  <a:pt x="75" y="23"/>
                </a:cubicBezTo>
                <a:cubicBezTo>
                  <a:pt x="63" y="23"/>
                  <a:pt x="53" y="26"/>
                  <a:pt x="47" y="32"/>
                </a:cubicBezTo>
                <a:cubicBezTo>
                  <a:pt x="41" y="37"/>
                  <a:pt x="37" y="45"/>
                  <a:pt x="37" y="55"/>
                </a:cubicBezTo>
                <a:cubicBezTo>
                  <a:pt x="37" y="59"/>
                  <a:pt x="38" y="63"/>
                  <a:pt x="40" y="67"/>
                </a:cubicBezTo>
                <a:cubicBezTo>
                  <a:pt x="41" y="71"/>
                  <a:pt x="44" y="74"/>
                  <a:pt x="47" y="78"/>
                </a:cubicBezTo>
                <a:cubicBezTo>
                  <a:pt x="50" y="81"/>
                  <a:pt x="54" y="85"/>
                  <a:pt x="59" y="88"/>
                </a:cubicBezTo>
                <a:cubicBezTo>
                  <a:pt x="64" y="91"/>
                  <a:pt x="70" y="95"/>
                  <a:pt x="77" y="98"/>
                </a:cubicBezTo>
                <a:cubicBezTo>
                  <a:pt x="89" y="92"/>
                  <a:pt x="98" y="86"/>
                  <a:pt x="104" y="78"/>
                </a:cubicBezTo>
                <a:cubicBezTo>
                  <a:pt x="110" y="71"/>
                  <a:pt x="113" y="63"/>
                  <a:pt x="113" y="55"/>
                </a:cubicBezTo>
                <a:close/>
                <a:moveTo>
                  <a:pt x="120" y="172"/>
                </a:moveTo>
                <a:cubicBezTo>
                  <a:pt x="120" y="166"/>
                  <a:pt x="119" y="161"/>
                  <a:pt x="117" y="157"/>
                </a:cubicBezTo>
                <a:cubicBezTo>
                  <a:pt x="115" y="153"/>
                  <a:pt x="112" y="149"/>
                  <a:pt x="108" y="145"/>
                </a:cubicBezTo>
                <a:cubicBezTo>
                  <a:pt x="104" y="141"/>
                  <a:pt x="100" y="138"/>
                  <a:pt x="94" y="134"/>
                </a:cubicBezTo>
                <a:cubicBezTo>
                  <a:pt x="88" y="131"/>
                  <a:pt x="81" y="127"/>
                  <a:pt x="73" y="123"/>
                </a:cubicBezTo>
                <a:cubicBezTo>
                  <a:pt x="66" y="127"/>
                  <a:pt x="60" y="131"/>
                  <a:pt x="54" y="134"/>
                </a:cubicBezTo>
                <a:cubicBezTo>
                  <a:pt x="49" y="138"/>
                  <a:pt x="44" y="141"/>
                  <a:pt x="41" y="145"/>
                </a:cubicBezTo>
                <a:cubicBezTo>
                  <a:pt x="37" y="149"/>
                  <a:pt x="35" y="153"/>
                  <a:pt x="33" y="157"/>
                </a:cubicBezTo>
                <a:cubicBezTo>
                  <a:pt x="31" y="161"/>
                  <a:pt x="30" y="166"/>
                  <a:pt x="30" y="171"/>
                </a:cubicBezTo>
                <a:cubicBezTo>
                  <a:pt x="30" y="182"/>
                  <a:pt x="34" y="191"/>
                  <a:pt x="42" y="197"/>
                </a:cubicBezTo>
                <a:cubicBezTo>
                  <a:pt x="49" y="203"/>
                  <a:pt x="61" y="206"/>
                  <a:pt x="76" y="206"/>
                </a:cubicBezTo>
                <a:cubicBezTo>
                  <a:pt x="90" y="206"/>
                  <a:pt x="101" y="203"/>
                  <a:pt x="109" y="196"/>
                </a:cubicBezTo>
                <a:cubicBezTo>
                  <a:pt x="116" y="190"/>
                  <a:pt x="120" y="182"/>
                  <a:pt x="120" y="17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0" name="Freeform 58"/>
          <p:cNvSpPr>
            <a:spLocks/>
          </p:cNvSpPr>
          <p:nvPr/>
        </p:nvSpPr>
        <p:spPr bwMode="auto">
          <a:xfrm>
            <a:off x="5527675" y="6111875"/>
            <a:ext cx="42863" cy="73025"/>
          </a:xfrm>
          <a:custGeom>
            <a:avLst/>
            <a:gdLst/>
            <a:ahLst/>
            <a:cxnLst>
              <a:cxn ang="0">
                <a:pos x="129" y="212"/>
              </a:cxn>
              <a:cxn ang="0">
                <a:pos x="128" y="217"/>
              </a:cxn>
              <a:cxn ang="0">
                <a:pos x="127" y="221"/>
              </a:cxn>
              <a:cxn ang="0">
                <a:pos x="125" y="223"/>
              </a:cxn>
              <a:cxn ang="0">
                <a:pos x="123" y="223"/>
              </a:cxn>
              <a:cxn ang="0">
                <a:pos x="7" y="223"/>
              </a:cxn>
              <a:cxn ang="0">
                <a:pos x="4" y="223"/>
              </a:cxn>
              <a:cxn ang="0">
                <a:pos x="2" y="221"/>
              </a:cxn>
              <a:cxn ang="0">
                <a:pos x="1" y="217"/>
              </a:cxn>
              <a:cxn ang="0">
                <a:pos x="0" y="212"/>
              </a:cxn>
              <a:cxn ang="0">
                <a:pos x="1" y="206"/>
              </a:cxn>
              <a:cxn ang="0">
                <a:pos x="2"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7" y="1"/>
              </a:cxn>
              <a:cxn ang="0">
                <a:pos x="60" y="0"/>
              </a:cxn>
              <a:cxn ang="0">
                <a:pos x="64" y="0"/>
              </a:cxn>
              <a:cxn ang="0">
                <a:pos x="69" y="0"/>
              </a:cxn>
              <a:cxn ang="0">
                <a:pos x="76" y="0"/>
              </a:cxn>
              <a:cxn ang="0">
                <a:pos x="80" y="1"/>
              </a:cxn>
              <a:cxn ang="0">
                <a:pos x="82" y="3"/>
              </a:cxn>
              <a:cxn ang="0">
                <a:pos x="82" y="5"/>
              </a:cxn>
              <a:cxn ang="0">
                <a:pos x="82" y="200"/>
              </a:cxn>
              <a:cxn ang="0">
                <a:pos x="123" y="200"/>
              </a:cxn>
              <a:cxn ang="0">
                <a:pos x="125" y="200"/>
              </a:cxn>
              <a:cxn ang="0">
                <a:pos x="127" y="203"/>
              </a:cxn>
              <a:cxn ang="0">
                <a:pos x="128" y="206"/>
              </a:cxn>
              <a:cxn ang="0">
                <a:pos x="129" y="212"/>
              </a:cxn>
            </a:cxnLst>
            <a:rect l="0" t="0" r="r" b="b"/>
            <a:pathLst>
              <a:path w="129" h="223">
                <a:moveTo>
                  <a:pt x="129" y="212"/>
                </a:moveTo>
                <a:cubicBezTo>
                  <a:pt x="129" y="214"/>
                  <a:pt x="129" y="216"/>
                  <a:pt x="128" y="217"/>
                </a:cubicBezTo>
                <a:cubicBezTo>
                  <a:pt x="128" y="219"/>
                  <a:pt x="127" y="220"/>
                  <a:pt x="127" y="221"/>
                </a:cubicBezTo>
                <a:cubicBezTo>
                  <a:pt x="126" y="222"/>
                  <a:pt x="126" y="222"/>
                  <a:pt x="125" y="223"/>
                </a:cubicBezTo>
                <a:cubicBezTo>
                  <a:pt x="124" y="223"/>
                  <a:pt x="123" y="223"/>
                  <a:pt x="123" y="223"/>
                </a:cubicBezTo>
                <a:lnTo>
                  <a:pt x="7" y="223"/>
                </a:lnTo>
                <a:cubicBezTo>
                  <a:pt x="6" y="223"/>
                  <a:pt x="5" y="223"/>
                  <a:pt x="4" y="223"/>
                </a:cubicBezTo>
                <a:cubicBezTo>
                  <a:pt x="4" y="222"/>
                  <a:pt x="3" y="222"/>
                  <a:pt x="2" y="221"/>
                </a:cubicBezTo>
                <a:cubicBezTo>
                  <a:pt x="2" y="220"/>
                  <a:pt x="1" y="219"/>
                  <a:pt x="1" y="217"/>
                </a:cubicBezTo>
                <a:cubicBezTo>
                  <a:pt x="1" y="216"/>
                  <a:pt x="0" y="214"/>
                  <a:pt x="0" y="212"/>
                </a:cubicBezTo>
                <a:cubicBezTo>
                  <a:pt x="0" y="210"/>
                  <a:pt x="1" y="208"/>
                  <a:pt x="1" y="206"/>
                </a:cubicBezTo>
                <a:cubicBezTo>
                  <a:pt x="1" y="205"/>
                  <a:pt x="2" y="204"/>
                  <a:pt x="2" y="203"/>
                </a:cubicBezTo>
                <a:cubicBezTo>
                  <a:pt x="3" y="202"/>
                  <a:pt x="3" y="201"/>
                  <a:pt x="4" y="200"/>
                </a:cubicBezTo>
                <a:cubicBezTo>
                  <a:pt x="5" y="200"/>
                  <a:pt x="6" y="200"/>
                  <a:pt x="7" y="200"/>
                </a:cubicBezTo>
                <a:lnTo>
                  <a:pt x="53" y="200"/>
                </a:lnTo>
                <a:lnTo>
                  <a:pt x="53" y="31"/>
                </a:lnTo>
                <a:lnTo>
                  <a:pt x="10" y="56"/>
                </a:lnTo>
                <a:cubicBezTo>
                  <a:pt x="8" y="58"/>
                  <a:pt x="6" y="58"/>
                  <a:pt x="5" y="59"/>
                </a:cubicBezTo>
                <a:cubicBezTo>
                  <a:pt x="4" y="59"/>
                  <a:pt x="2" y="58"/>
                  <a:pt x="2" y="58"/>
                </a:cubicBezTo>
                <a:cubicBezTo>
                  <a:pt x="1" y="57"/>
                  <a:pt x="0" y="56"/>
                  <a:pt x="0" y="54"/>
                </a:cubicBezTo>
                <a:cubicBezTo>
                  <a:pt x="0" y="52"/>
                  <a:pt x="0" y="50"/>
                  <a:pt x="0" y="48"/>
                </a:cubicBezTo>
                <a:cubicBezTo>
                  <a:pt x="0" y="46"/>
                  <a:pt x="0" y="44"/>
                  <a:pt x="0" y="43"/>
                </a:cubicBezTo>
                <a:cubicBezTo>
                  <a:pt x="0" y="41"/>
                  <a:pt x="0" y="40"/>
                  <a:pt x="1" y="39"/>
                </a:cubicBezTo>
                <a:cubicBezTo>
                  <a:pt x="1" y="38"/>
                  <a:pt x="1" y="37"/>
                  <a:pt x="2" y="37"/>
                </a:cubicBezTo>
                <a:cubicBezTo>
                  <a:pt x="3" y="36"/>
                  <a:pt x="4" y="35"/>
                  <a:pt x="5" y="35"/>
                </a:cubicBezTo>
                <a:lnTo>
                  <a:pt x="56" y="2"/>
                </a:lnTo>
                <a:cubicBezTo>
                  <a:pt x="56" y="2"/>
                  <a:pt x="57" y="1"/>
                  <a:pt x="57" y="1"/>
                </a:cubicBezTo>
                <a:cubicBezTo>
                  <a:pt x="58" y="1"/>
                  <a:pt x="59" y="1"/>
                  <a:pt x="60" y="0"/>
                </a:cubicBezTo>
                <a:cubicBezTo>
                  <a:pt x="61" y="0"/>
                  <a:pt x="62" y="0"/>
                  <a:pt x="64" y="0"/>
                </a:cubicBezTo>
                <a:cubicBezTo>
                  <a:pt x="65" y="0"/>
                  <a:pt x="67" y="0"/>
                  <a:pt x="69" y="0"/>
                </a:cubicBezTo>
                <a:cubicBezTo>
                  <a:pt x="72" y="0"/>
                  <a:pt x="74" y="0"/>
                  <a:pt x="76" y="0"/>
                </a:cubicBezTo>
                <a:cubicBezTo>
                  <a:pt x="77" y="0"/>
                  <a:pt x="79" y="1"/>
                  <a:pt x="80" y="1"/>
                </a:cubicBezTo>
                <a:cubicBezTo>
                  <a:pt x="81" y="2"/>
                  <a:pt x="82" y="2"/>
                  <a:pt x="82" y="3"/>
                </a:cubicBezTo>
                <a:cubicBezTo>
                  <a:pt x="82" y="3"/>
                  <a:pt x="82" y="4"/>
                  <a:pt x="82" y="5"/>
                </a:cubicBezTo>
                <a:lnTo>
                  <a:pt x="82" y="200"/>
                </a:lnTo>
                <a:lnTo>
                  <a:pt x="123" y="200"/>
                </a:lnTo>
                <a:cubicBezTo>
                  <a:pt x="124" y="200"/>
                  <a:pt x="124" y="200"/>
                  <a:pt x="125" y="200"/>
                </a:cubicBezTo>
                <a:cubicBezTo>
                  <a:pt x="126" y="201"/>
                  <a:pt x="127" y="202"/>
                  <a:pt x="127" y="203"/>
                </a:cubicBezTo>
                <a:cubicBezTo>
                  <a:pt x="128" y="204"/>
                  <a:pt x="128" y="205"/>
                  <a:pt x="128"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1" name="Freeform 59"/>
          <p:cNvSpPr>
            <a:spLocks noEditPoints="1"/>
          </p:cNvSpPr>
          <p:nvPr/>
        </p:nvSpPr>
        <p:spPr bwMode="auto">
          <a:xfrm>
            <a:off x="5580063" y="6111875"/>
            <a:ext cx="47625" cy="73025"/>
          </a:xfrm>
          <a:custGeom>
            <a:avLst/>
            <a:gdLst/>
            <a:ahLst/>
            <a:cxnLst>
              <a:cxn ang="0">
                <a:pos x="146" y="106"/>
              </a:cxn>
              <a:cxn ang="0">
                <a:pos x="144" y="135"/>
              </a:cxn>
              <a:cxn ang="0">
                <a:pos x="138" y="163"/>
              </a:cxn>
              <a:cxn ang="0">
                <a:pos x="127" y="189"/>
              </a:cxn>
              <a:cxn ang="0">
                <a:pos x="110" y="210"/>
              </a:cxn>
              <a:cxn ang="0">
                <a:pos x="85" y="224"/>
              </a:cxn>
              <a:cxn ang="0">
                <a:pos x="51" y="229"/>
              </a:cxn>
              <a:cxn ang="0">
                <a:pos x="37" y="228"/>
              </a:cxn>
              <a:cxn ang="0">
                <a:pos x="24" y="225"/>
              </a:cxn>
              <a:cxn ang="0">
                <a:pos x="15" y="222"/>
              </a:cxn>
              <a:cxn ang="0">
                <a:pos x="9" y="219"/>
              </a:cxn>
              <a:cxn ang="0">
                <a:pos x="7" y="215"/>
              </a:cxn>
              <a:cxn ang="0">
                <a:pos x="6" y="208"/>
              </a:cxn>
              <a:cxn ang="0">
                <a:pos x="6" y="202"/>
              </a:cxn>
              <a:cxn ang="0">
                <a:pos x="7" y="199"/>
              </a:cxn>
              <a:cxn ang="0">
                <a:pos x="8" y="197"/>
              </a:cxn>
              <a:cxn ang="0">
                <a:pos x="11" y="197"/>
              </a:cxn>
              <a:cxn ang="0">
                <a:pos x="16" y="198"/>
              </a:cxn>
              <a:cxn ang="0">
                <a:pos x="25" y="201"/>
              </a:cxn>
              <a:cxn ang="0">
                <a:pos x="37" y="204"/>
              </a:cxn>
              <a:cxn ang="0">
                <a:pos x="53" y="205"/>
              </a:cxn>
              <a:cxn ang="0">
                <a:pos x="81" y="198"/>
              </a:cxn>
              <a:cxn ang="0">
                <a:pos x="101" y="181"/>
              </a:cxn>
              <a:cxn ang="0">
                <a:pos x="112" y="156"/>
              </a:cxn>
              <a:cxn ang="0">
                <a:pos x="116" y="126"/>
              </a:cxn>
              <a:cxn ang="0">
                <a:pos x="95" y="135"/>
              </a:cxn>
              <a:cxn ang="0">
                <a:pos x="65" y="140"/>
              </a:cxn>
              <a:cxn ang="0">
                <a:pos x="34" y="135"/>
              </a:cxn>
              <a:cxn ang="0">
                <a:pos x="14" y="121"/>
              </a:cxn>
              <a:cxn ang="0">
                <a:pos x="3" y="100"/>
              </a:cxn>
              <a:cxn ang="0">
                <a:pos x="0" y="74"/>
              </a:cxn>
              <a:cxn ang="0">
                <a:pos x="4" y="46"/>
              </a:cxn>
              <a:cxn ang="0">
                <a:pos x="17" y="22"/>
              </a:cxn>
              <a:cxn ang="0">
                <a:pos x="40" y="6"/>
              </a:cxn>
              <a:cxn ang="0">
                <a:pos x="74" y="0"/>
              </a:cxn>
              <a:cxn ang="0">
                <a:pos x="99" y="4"/>
              </a:cxn>
              <a:cxn ang="0">
                <a:pos x="117" y="14"/>
              </a:cxn>
              <a:cxn ang="0">
                <a:pos x="131" y="30"/>
              </a:cxn>
              <a:cxn ang="0">
                <a:pos x="140" y="51"/>
              </a:cxn>
              <a:cxn ang="0">
                <a:pos x="144" y="77"/>
              </a:cxn>
              <a:cxn ang="0">
                <a:pos x="146" y="106"/>
              </a:cxn>
              <a:cxn ang="0">
                <a:pos x="116" y="102"/>
              </a:cxn>
              <a:cxn ang="0">
                <a:pos x="113" y="65"/>
              </a:cxn>
              <a:cxn ang="0">
                <a:pos x="104" y="41"/>
              </a:cxn>
              <a:cxn ang="0">
                <a:pos x="90" y="28"/>
              </a:cxn>
              <a:cxn ang="0">
                <a:pos x="71" y="24"/>
              </a:cxn>
              <a:cxn ang="0">
                <a:pos x="52" y="28"/>
              </a:cxn>
              <a:cxn ang="0">
                <a:pos x="39" y="38"/>
              </a:cxn>
              <a:cxn ang="0">
                <a:pos x="32" y="54"/>
              </a:cxn>
              <a:cxn ang="0">
                <a:pos x="29" y="71"/>
              </a:cxn>
              <a:cxn ang="0">
                <a:pos x="32" y="90"/>
              </a:cxn>
              <a:cxn ang="0">
                <a:pos x="39" y="104"/>
              </a:cxn>
              <a:cxn ang="0">
                <a:pos x="51" y="113"/>
              </a:cxn>
              <a:cxn ang="0">
                <a:pos x="70" y="116"/>
              </a:cxn>
              <a:cxn ang="0">
                <a:pos x="95" y="113"/>
              </a:cxn>
              <a:cxn ang="0">
                <a:pos x="116" y="102"/>
              </a:cxn>
            </a:cxnLst>
            <a:rect l="0" t="0" r="r" b="b"/>
            <a:pathLst>
              <a:path w="146" h="229">
                <a:moveTo>
                  <a:pt x="146" y="106"/>
                </a:moveTo>
                <a:cubicBezTo>
                  <a:pt x="146" y="115"/>
                  <a:pt x="145" y="125"/>
                  <a:pt x="144" y="135"/>
                </a:cubicBezTo>
                <a:cubicBezTo>
                  <a:pt x="143" y="145"/>
                  <a:pt x="141" y="154"/>
                  <a:pt x="138" y="163"/>
                </a:cubicBezTo>
                <a:cubicBezTo>
                  <a:pt x="136" y="172"/>
                  <a:pt x="132" y="181"/>
                  <a:pt x="127" y="189"/>
                </a:cubicBezTo>
                <a:cubicBezTo>
                  <a:pt x="123" y="197"/>
                  <a:pt x="117" y="204"/>
                  <a:pt x="110" y="210"/>
                </a:cubicBezTo>
                <a:cubicBezTo>
                  <a:pt x="103" y="216"/>
                  <a:pt x="94" y="220"/>
                  <a:pt x="85" y="224"/>
                </a:cubicBezTo>
                <a:cubicBezTo>
                  <a:pt x="75" y="227"/>
                  <a:pt x="64" y="229"/>
                  <a:pt x="51" y="229"/>
                </a:cubicBezTo>
                <a:cubicBezTo>
                  <a:pt x="46" y="229"/>
                  <a:pt x="41" y="228"/>
                  <a:pt x="37" y="228"/>
                </a:cubicBezTo>
                <a:cubicBezTo>
                  <a:pt x="32" y="227"/>
                  <a:pt x="28" y="226"/>
                  <a:pt x="24" y="225"/>
                </a:cubicBezTo>
                <a:cubicBezTo>
                  <a:pt x="20" y="224"/>
                  <a:pt x="17" y="224"/>
                  <a:pt x="15" y="222"/>
                </a:cubicBezTo>
                <a:cubicBezTo>
                  <a:pt x="12" y="221"/>
                  <a:pt x="10" y="220"/>
                  <a:pt x="9" y="219"/>
                </a:cubicBezTo>
                <a:cubicBezTo>
                  <a:pt x="8" y="218"/>
                  <a:pt x="7" y="217"/>
                  <a:pt x="7" y="215"/>
                </a:cubicBezTo>
                <a:cubicBezTo>
                  <a:pt x="6" y="213"/>
                  <a:pt x="6" y="211"/>
                  <a:pt x="6" y="208"/>
                </a:cubicBezTo>
                <a:cubicBezTo>
                  <a:pt x="6" y="206"/>
                  <a:pt x="6" y="204"/>
                  <a:pt x="6" y="202"/>
                </a:cubicBezTo>
                <a:cubicBezTo>
                  <a:pt x="6" y="201"/>
                  <a:pt x="7" y="199"/>
                  <a:pt x="7" y="199"/>
                </a:cubicBezTo>
                <a:cubicBezTo>
                  <a:pt x="7" y="198"/>
                  <a:pt x="8" y="197"/>
                  <a:pt x="8" y="197"/>
                </a:cubicBezTo>
                <a:cubicBezTo>
                  <a:pt x="9" y="197"/>
                  <a:pt x="10" y="197"/>
                  <a:pt x="11" y="197"/>
                </a:cubicBezTo>
                <a:cubicBezTo>
                  <a:pt x="12" y="197"/>
                  <a:pt x="14" y="197"/>
                  <a:pt x="16" y="198"/>
                </a:cubicBezTo>
                <a:cubicBezTo>
                  <a:pt x="18" y="199"/>
                  <a:pt x="21" y="200"/>
                  <a:pt x="25" y="201"/>
                </a:cubicBezTo>
                <a:cubicBezTo>
                  <a:pt x="28" y="202"/>
                  <a:pt x="32" y="203"/>
                  <a:pt x="37" y="204"/>
                </a:cubicBezTo>
                <a:cubicBezTo>
                  <a:pt x="42" y="204"/>
                  <a:pt x="47" y="205"/>
                  <a:pt x="53" y="205"/>
                </a:cubicBezTo>
                <a:cubicBezTo>
                  <a:pt x="64" y="205"/>
                  <a:pt x="73" y="203"/>
                  <a:pt x="81" y="198"/>
                </a:cubicBezTo>
                <a:cubicBezTo>
                  <a:pt x="89" y="194"/>
                  <a:pt x="96" y="188"/>
                  <a:pt x="101" y="181"/>
                </a:cubicBezTo>
                <a:cubicBezTo>
                  <a:pt x="106" y="174"/>
                  <a:pt x="110" y="166"/>
                  <a:pt x="112" y="156"/>
                </a:cubicBezTo>
                <a:cubicBezTo>
                  <a:pt x="115" y="147"/>
                  <a:pt x="116" y="137"/>
                  <a:pt x="116" y="126"/>
                </a:cubicBezTo>
                <a:cubicBezTo>
                  <a:pt x="110" y="130"/>
                  <a:pt x="103" y="133"/>
                  <a:pt x="95" y="135"/>
                </a:cubicBezTo>
                <a:cubicBezTo>
                  <a:pt x="86" y="138"/>
                  <a:pt x="76" y="140"/>
                  <a:pt x="65" y="140"/>
                </a:cubicBezTo>
                <a:cubicBezTo>
                  <a:pt x="53" y="140"/>
                  <a:pt x="43" y="138"/>
                  <a:pt x="34" y="135"/>
                </a:cubicBezTo>
                <a:cubicBezTo>
                  <a:pt x="26" y="131"/>
                  <a:pt x="19" y="127"/>
                  <a:pt x="14" y="121"/>
                </a:cubicBezTo>
                <a:cubicBezTo>
                  <a:pt x="9" y="115"/>
                  <a:pt x="5" y="108"/>
                  <a:pt x="3" y="100"/>
                </a:cubicBezTo>
                <a:cubicBezTo>
                  <a:pt x="1" y="92"/>
                  <a:pt x="0" y="83"/>
                  <a:pt x="0" y="74"/>
                </a:cubicBezTo>
                <a:cubicBezTo>
                  <a:pt x="0" y="64"/>
                  <a:pt x="1" y="55"/>
                  <a:pt x="4" y="46"/>
                </a:cubicBezTo>
                <a:cubicBezTo>
                  <a:pt x="7" y="37"/>
                  <a:pt x="11" y="29"/>
                  <a:pt x="17" y="22"/>
                </a:cubicBezTo>
                <a:cubicBezTo>
                  <a:pt x="23" y="16"/>
                  <a:pt x="31" y="10"/>
                  <a:pt x="40" y="6"/>
                </a:cubicBezTo>
                <a:cubicBezTo>
                  <a:pt x="50" y="2"/>
                  <a:pt x="61" y="0"/>
                  <a:pt x="74" y="0"/>
                </a:cubicBezTo>
                <a:cubicBezTo>
                  <a:pt x="83" y="0"/>
                  <a:pt x="92" y="1"/>
                  <a:pt x="99" y="4"/>
                </a:cubicBezTo>
                <a:cubicBezTo>
                  <a:pt x="106" y="6"/>
                  <a:pt x="112" y="9"/>
                  <a:pt x="117" y="14"/>
                </a:cubicBezTo>
                <a:cubicBezTo>
                  <a:pt x="123" y="18"/>
                  <a:pt x="127" y="23"/>
                  <a:pt x="131" y="30"/>
                </a:cubicBezTo>
                <a:cubicBezTo>
                  <a:pt x="134" y="36"/>
                  <a:pt x="137" y="43"/>
                  <a:pt x="140" y="51"/>
                </a:cubicBezTo>
                <a:cubicBezTo>
                  <a:pt x="142" y="59"/>
                  <a:pt x="143" y="67"/>
                  <a:pt x="144" y="77"/>
                </a:cubicBezTo>
                <a:cubicBezTo>
                  <a:pt x="145" y="86"/>
                  <a:pt x="146" y="95"/>
                  <a:pt x="146" y="106"/>
                </a:cubicBezTo>
                <a:close/>
                <a:moveTo>
                  <a:pt x="116" y="102"/>
                </a:moveTo>
                <a:cubicBezTo>
                  <a:pt x="116" y="88"/>
                  <a:pt x="115" y="75"/>
                  <a:pt x="113" y="65"/>
                </a:cubicBezTo>
                <a:cubicBezTo>
                  <a:pt x="111" y="55"/>
                  <a:pt x="108" y="47"/>
                  <a:pt x="104" y="41"/>
                </a:cubicBezTo>
                <a:cubicBezTo>
                  <a:pt x="101" y="35"/>
                  <a:pt x="96" y="30"/>
                  <a:pt x="90" y="28"/>
                </a:cubicBezTo>
                <a:cubicBezTo>
                  <a:pt x="85" y="25"/>
                  <a:pt x="79" y="24"/>
                  <a:pt x="71" y="24"/>
                </a:cubicBezTo>
                <a:cubicBezTo>
                  <a:pt x="64" y="24"/>
                  <a:pt x="58" y="25"/>
                  <a:pt x="52" y="28"/>
                </a:cubicBezTo>
                <a:cubicBezTo>
                  <a:pt x="47" y="30"/>
                  <a:pt x="43" y="34"/>
                  <a:pt x="39" y="38"/>
                </a:cubicBezTo>
                <a:cubicBezTo>
                  <a:pt x="36" y="43"/>
                  <a:pt x="33" y="48"/>
                  <a:pt x="32" y="54"/>
                </a:cubicBezTo>
                <a:cubicBezTo>
                  <a:pt x="30" y="60"/>
                  <a:pt x="29" y="65"/>
                  <a:pt x="29" y="71"/>
                </a:cubicBezTo>
                <a:cubicBezTo>
                  <a:pt x="29" y="78"/>
                  <a:pt x="30" y="84"/>
                  <a:pt x="32" y="90"/>
                </a:cubicBezTo>
                <a:cubicBezTo>
                  <a:pt x="33" y="96"/>
                  <a:pt x="35" y="100"/>
                  <a:pt x="39" y="104"/>
                </a:cubicBezTo>
                <a:cubicBezTo>
                  <a:pt x="42" y="108"/>
                  <a:pt x="46" y="111"/>
                  <a:pt x="51" y="113"/>
                </a:cubicBezTo>
                <a:cubicBezTo>
                  <a:pt x="56" y="115"/>
                  <a:pt x="63" y="116"/>
                  <a:pt x="70" y="116"/>
                </a:cubicBezTo>
                <a:cubicBezTo>
                  <a:pt x="79" y="116"/>
                  <a:pt x="87" y="115"/>
                  <a:pt x="95" y="113"/>
                </a:cubicBezTo>
                <a:cubicBezTo>
                  <a:pt x="103" y="110"/>
                  <a:pt x="110" y="107"/>
                  <a:pt x="116" y="10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2" name="Freeform 60"/>
          <p:cNvSpPr>
            <a:spLocks/>
          </p:cNvSpPr>
          <p:nvPr/>
        </p:nvSpPr>
        <p:spPr bwMode="auto">
          <a:xfrm>
            <a:off x="5767388" y="6111875"/>
            <a:ext cx="46038" cy="73025"/>
          </a:xfrm>
          <a:custGeom>
            <a:avLst/>
            <a:gdLst/>
            <a:ahLst/>
            <a:cxnLst>
              <a:cxn ang="0">
                <a:pos x="139" y="213"/>
              </a:cxn>
              <a:cxn ang="0">
                <a:pos x="138" y="218"/>
              </a:cxn>
              <a:cxn ang="0">
                <a:pos x="137" y="222"/>
              </a:cxn>
              <a:cxn ang="0">
                <a:pos x="135" y="225"/>
              </a:cxn>
              <a:cxn ang="0">
                <a:pos x="132" y="225"/>
              </a:cxn>
              <a:cxn ang="0">
                <a:pos x="10" y="225"/>
              </a:cxn>
              <a:cxn ang="0">
                <a:pos x="5" y="225"/>
              </a:cxn>
              <a:cxn ang="0">
                <a:pos x="2" y="223"/>
              </a:cxn>
              <a:cxn ang="0">
                <a:pos x="0" y="219"/>
              </a:cxn>
              <a:cxn ang="0">
                <a:pos x="0" y="213"/>
              </a:cxn>
              <a:cxn ang="0">
                <a:pos x="0" y="207"/>
              </a:cxn>
              <a:cxn ang="0">
                <a:pos x="1" y="202"/>
              </a:cxn>
              <a:cxn ang="0">
                <a:pos x="3" y="198"/>
              </a:cxn>
              <a:cxn ang="0">
                <a:pos x="7" y="194"/>
              </a:cxn>
              <a:cxn ang="0">
                <a:pos x="50" y="148"/>
              </a:cxn>
              <a:cxn ang="0">
                <a:pos x="74" y="120"/>
              </a:cxn>
              <a:cxn ang="0">
                <a:pos x="88" y="97"/>
              </a:cxn>
              <a:cxn ang="0">
                <a:pos x="94" y="78"/>
              </a:cxn>
              <a:cxn ang="0">
                <a:pos x="96" y="63"/>
              </a:cxn>
              <a:cxn ang="0">
                <a:pos x="93" y="49"/>
              </a:cxn>
              <a:cxn ang="0">
                <a:pos x="86" y="37"/>
              </a:cxn>
              <a:cxn ang="0">
                <a:pos x="75" y="29"/>
              </a:cxn>
              <a:cxn ang="0">
                <a:pos x="59" y="26"/>
              </a:cxn>
              <a:cxn ang="0">
                <a:pos x="40" y="29"/>
              </a:cxn>
              <a:cxn ang="0">
                <a:pos x="26" y="35"/>
              </a:cxn>
              <a:cxn ang="0">
                <a:pos x="15" y="42"/>
              </a:cxn>
              <a:cxn ang="0">
                <a:pos x="9" y="45"/>
              </a:cxn>
              <a:cxn ang="0">
                <a:pos x="7" y="44"/>
              </a:cxn>
              <a:cxn ang="0">
                <a:pos x="5" y="42"/>
              </a:cxn>
              <a:cxn ang="0">
                <a:pos x="4" y="38"/>
              </a:cxn>
              <a:cxn ang="0">
                <a:pos x="4" y="32"/>
              </a:cxn>
              <a:cxn ang="0">
                <a:pos x="4" y="27"/>
              </a:cxn>
              <a:cxn ang="0">
                <a:pos x="5" y="24"/>
              </a:cxn>
              <a:cxn ang="0">
                <a:pos x="6" y="21"/>
              </a:cxn>
              <a:cxn ang="0">
                <a:pos x="9" y="18"/>
              </a:cxn>
              <a:cxn ang="0">
                <a:pos x="16" y="13"/>
              </a:cxn>
              <a:cxn ang="0">
                <a:pos x="28" y="7"/>
              </a:cxn>
              <a:cxn ang="0">
                <a:pos x="45" y="2"/>
              </a:cxn>
              <a:cxn ang="0">
                <a:pos x="65" y="0"/>
              </a:cxn>
              <a:cxn ang="0">
                <a:pos x="93" y="5"/>
              </a:cxn>
              <a:cxn ang="0">
                <a:pos x="113" y="17"/>
              </a:cxn>
              <a:cxn ang="0">
                <a:pos x="125" y="35"/>
              </a:cxn>
              <a:cxn ang="0">
                <a:pos x="129" y="58"/>
              </a:cxn>
              <a:cxn ang="0">
                <a:pos x="127" y="79"/>
              </a:cxn>
              <a:cxn ang="0">
                <a:pos x="119" y="102"/>
              </a:cxn>
              <a:cxn ang="0">
                <a:pos x="101" y="129"/>
              </a:cxn>
              <a:cxn ang="0">
                <a:pos x="71" y="164"/>
              </a:cxn>
              <a:cxn ang="0">
                <a:pos x="36" y="200"/>
              </a:cxn>
              <a:cxn ang="0">
                <a:pos x="132" y="200"/>
              </a:cxn>
              <a:cxn ang="0">
                <a:pos x="135" y="201"/>
              </a:cxn>
              <a:cxn ang="0">
                <a:pos x="137" y="203"/>
              </a:cxn>
              <a:cxn ang="0">
                <a:pos x="138" y="207"/>
              </a:cxn>
              <a:cxn ang="0">
                <a:pos x="139" y="213"/>
              </a:cxn>
            </a:cxnLst>
            <a:rect l="0" t="0" r="r" b="b"/>
            <a:pathLst>
              <a:path w="139" h="225">
                <a:moveTo>
                  <a:pt x="139" y="213"/>
                </a:moveTo>
                <a:cubicBezTo>
                  <a:pt x="139" y="215"/>
                  <a:pt x="139" y="217"/>
                  <a:pt x="138" y="218"/>
                </a:cubicBezTo>
                <a:cubicBezTo>
                  <a:pt x="138" y="220"/>
                  <a:pt x="138" y="221"/>
                  <a:pt x="137" y="222"/>
                </a:cubicBezTo>
                <a:cubicBezTo>
                  <a:pt x="137" y="223"/>
                  <a:pt x="136" y="224"/>
                  <a:pt x="135" y="225"/>
                </a:cubicBezTo>
                <a:cubicBezTo>
                  <a:pt x="134" y="225"/>
                  <a:pt x="133" y="225"/>
                  <a:pt x="132" y="225"/>
                </a:cubicBezTo>
                <a:lnTo>
                  <a:pt x="10" y="225"/>
                </a:lnTo>
                <a:cubicBezTo>
                  <a:pt x="8" y="225"/>
                  <a:pt x="7" y="225"/>
                  <a:pt x="5" y="225"/>
                </a:cubicBezTo>
                <a:cubicBezTo>
                  <a:pt x="4" y="224"/>
                  <a:pt x="3" y="224"/>
                  <a:pt x="2" y="223"/>
                </a:cubicBezTo>
                <a:cubicBezTo>
                  <a:pt x="1" y="222"/>
                  <a:pt x="1" y="221"/>
                  <a:pt x="0" y="219"/>
                </a:cubicBezTo>
                <a:cubicBezTo>
                  <a:pt x="0" y="217"/>
                  <a:pt x="0" y="215"/>
                  <a:pt x="0" y="213"/>
                </a:cubicBezTo>
                <a:cubicBezTo>
                  <a:pt x="0" y="210"/>
                  <a:pt x="0" y="208"/>
                  <a:pt x="0" y="207"/>
                </a:cubicBezTo>
                <a:cubicBezTo>
                  <a:pt x="0" y="205"/>
                  <a:pt x="1" y="203"/>
                  <a:pt x="1" y="202"/>
                </a:cubicBezTo>
                <a:cubicBezTo>
                  <a:pt x="2" y="201"/>
                  <a:pt x="3" y="199"/>
                  <a:pt x="3" y="198"/>
                </a:cubicBezTo>
                <a:cubicBezTo>
                  <a:pt x="4" y="197"/>
                  <a:pt x="5" y="195"/>
                  <a:pt x="7" y="194"/>
                </a:cubicBezTo>
                <a:lnTo>
                  <a:pt x="50" y="148"/>
                </a:lnTo>
                <a:cubicBezTo>
                  <a:pt x="60" y="138"/>
                  <a:pt x="68" y="128"/>
                  <a:pt x="74" y="120"/>
                </a:cubicBezTo>
                <a:cubicBezTo>
                  <a:pt x="80" y="112"/>
                  <a:pt x="84" y="104"/>
                  <a:pt x="88" y="97"/>
                </a:cubicBezTo>
                <a:cubicBezTo>
                  <a:pt x="91" y="90"/>
                  <a:pt x="93" y="84"/>
                  <a:pt x="94" y="78"/>
                </a:cubicBezTo>
                <a:cubicBezTo>
                  <a:pt x="95" y="73"/>
                  <a:pt x="96" y="67"/>
                  <a:pt x="96" y="63"/>
                </a:cubicBezTo>
                <a:cubicBezTo>
                  <a:pt x="96" y="58"/>
                  <a:pt x="95" y="53"/>
                  <a:pt x="93" y="49"/>
                </a:cubicBezTo>
                <a:cubicBezTo>
                  <a:pt x="92" y="44"/>
                  <a:pt x="89" y="40"/>
                  <a:pt x="86" y="37"/>
                </a:cubicBezTo>
                <a:cubicBezTo>
                  <a:pt x="83" y="34"/>
                  <a:pt x="79" y="31"/>
                  <a:pt x="75" y="29"/>
                </a:cubicBezTo>
                <a:cubicBezTo>
                  <a:pt x="70" y="27"/>
                  <a:pt x="65" y="26"/>
                  <a:pt x="59" y="26"/>
                </a:cubicBezTo>
                <a:cubicBezTo>
                  <a:pt x="52" y="26"/>
                  <a:pt x="46" y="27"/>
                  <a:pt x="40" y="29"/>
                </a:cubicBezTo>
                <a:cubicBezTo>
                  <a:pt x="35" y="31"/>
                  <a:pt x="30" y="33"/>
                  <a:pt x="26" y="35"/>
                </a:cubicBezTo>
                <a:cubicBezTo>
                  <a:pt x="22" y="38"/>
                  <a:pt x="18" y="40"/>
                  <a:pt x="15" y="42"/>
                </a:cubicBezTo>
                <a:cubicBezTo>
                  <a:pt x="12" y="44"/>
                  <a:pt x="10" y="45"/>
                  <a:pt x="9" y="45"/>
                </a:cubicBezTo>
                <a:cubicBezTo>
                  <a:pt x="8" y="45"/>
                  <a:pt x="7" y="45"/>
                  <a:pt x="7" y="44"/>
                </a:cubicBezTo>
                <a:cubicBezTo>
                  <a:pt x="6" y="44"/>
                  <a:pt x="6" y="43"/>
                  <a:pt x="5" y="42"/>
                </a:cubicBezTo>
                <a:cubicBezTo>
                  <a:pt x="5" y="41"/>
                  <a:pt x="5" y="39"/>
                  <a:pt x="4" y="38"/>
                </a:cubicBezTo>
                <a:cubicBezTo>
                  <a:pt x="4" y="36"/>
                  <a:pt x="4" y="34"/>
                  <a:pt x="4" y="32"/>
                </a:cubicBezTo>
                <a:cubicBezTo>
                  <a:pt x="4" y="30"/>
                  <a:pt x="4" y="28"/>
                  <a:pt x="4" y="27"/>
                </a:cubicBezTo>
                <a:cubicBezTo>
                  <a:pt x="4" y="26"/>
                  <a:pt x="4" y="25"/>
                  <a:pt x="5" y="24"/>
                </a:cubicBezTo>
                <a:cubicBezTo>
                  <a:pt x="5" y="23"/>
                  <a:pt x="5" y="22"/>
                  <a:pt x="6" y="21"/>
                </a:cubicBezTo>
                <a:cubicBezTo>
                  <a:pt x="6" y="20"/>
                  <a:pt x="7" y="19"/>
                  <a:pt x="9" y="18"/>
                </a:cubicBezTo>
                <a:cubicBezTo>
                  <a:pt x="10" y="17"/>
                  <a:pt x="12" y="15"/>
                  <a:pt x="16" y="13"/>
                </a:cubicBezTo>
                <a:cubicBezTo>
                  <a:pt x="19" y="11"/>
                  <a:pt x="23" y="9"/>
                  <a:pt x="28" y="7"/>
                </a:cubicBezTo>
                <a:cubicBezTo>
                  <a:pt x="34" y="5"/>
                  <a:pt x="39" y="4"/>
                  <a:pt x="45" y="2"/>
                </a:cubicBezTo>
                <a:cubicBezTo>
                  <a:pt x="51" y="1"/>
                  <a:pt x="58" y="0"/>
                  <a:pt x="65" y="0"/>
                </a:cubicBezTo>
                <a:cubicBezTo>
                  <a:pt x="75" y="0"/>
                  <a:pt x="85" y="2"/>
                  <a:pt x="93" y="5"/>
                </a:cubicBezTo>
                <a:cubicBezTo>
                  <a:pt x="101" y="8"/>
                  <a:pt x="108" y="12"/>
                  <a:pt x="113" y="17"/>
                </a:cubicBezTo>
                <a:cubicBezTo>
                  <a:pt x="118" y="22"/>
                  <a:pt x="122" y="28"/>
                  <a:pt x="125" y="35"/>
                </a:cubicBezTo>
                <a:cubicBezTo>
                  <a:pt x="127" y="42"/>
                  <a:pt x="129" y="50"/>
                  <a:pt x="129" y="58"/>
                </a:cubicBezTo>
                <a:cubicBezTo>
                  <a:pt x="129" y="65"/>
                  <a:pt x="128" y="72"/>
                  <a:pt x="127" y="79"/>
                </a:cubicBezTo>
                <a:cubicBezTo>
                  <a:pt x="126" y="86"/>
                  <a:pt x="123" y="94"/>
                  <a:pt x="119" y="102"/>
                </a:cubicBezTo>
                <a:cubicBezTo>
                  <a:pt x="115" y="110"/>
                  <a:pt x="109" y="119"/>
                  <a:pt x="101" y="129"/>
                </a:cubicBezTo>
                <a:cubicBezTo>
                  <a:pt x="94" y="139"/>
                  <a:pt x="83" y="151"/>
                  <a:pt x="71" y="164"/>
                </a:cubicBezTo>
                <a:lnTo>
                  <a:pt x="36" y="200"/>
                </a:lnTo>
                <a:lnTo>
                  <a:pt x="132" y="200"/>
                </a:lnTo>
                <a:cubicBezTo>
                  <a:pt x="133" y="200"/>
                  <a:pt x="134" y="201"/>
                  <a:pt x="135" y="201"/>
                </a:cubicBezTo>
                <a:cubicBezTo>
                  <a:pt x="136" y="202"/>
                  <a:pt x="136" y="202"/>
                  <a:pt x="137" y="203"/>
                </a:cubicBezTo>
                <a:cubicBezTo>
                  <a:pt x="138" y="204"/>
                  <a:pt x="138" y="206"/>
                  <a:pt x="138"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3" name="Freeform 61"/>
          <p:cNvSpPr>
            <a:spLocks noEditPoints="1"/>
          </p:cNvSpPr>
          <p:nvPr/>
        </p:nvSpPr>
        <p:spPr bwMode="auto">
          <a:xfrm>
            <a:off x="5822950" y="6111875"/>
            <a:ext cx="49213" cy="73025"/>
          </a:xfrm>
          <a:custGeom>
            <a:avLst/>
            <a:gdLst/>
            <a:ahLst/>
            <a:cxnLst>
              <a:cxn ang="0">
                <a:pos x="154" y="114"/>
              </a:cxn>
              <a:cxn ang="0">
                <a:pos x="150" y="161"/>
              </a:cxn>
              <a:cxn ang="0">
                <a:pos x="137" y="197"/>
              </a:cxn>
              <a:cxn ang="0">
                <a:pos x="112" y="220"/>
              </a:cxn>
              <a:cxn ang="0">
                <a:pos x="75" y="229"/>
              </a:cxn>
              <a:cxn ang="0">
                <a:pos x="40" y="221"/>
              </a:cxn>
              <a:cxn ang="0">
                <a:pos x="17" y="199"/>
              </a:cxn>
              <a:cxn ang="0">
                <a:pos x="4" y="164"/>
              </a:cxn>
              <a:cxn ang="0">
                <a:pos x="0" y="115"/>
              </a:cxn>
              <a:cxn ang="0">
                <a:pos x="5" y="68"/>
              </a:cxn>
              <a:cxn ang="0">
                <a:pos x="18" y="32"/>
              </a:cxn>
              <a:cxn ang="0">
                <a:pos x="42" y="8"/>
              </a:cxn>
              <a:cxn ang="0">
                <a:pos x="79" y="0"/>
              </a:cxn>
              <a:cxn ang="0">
                <a:pos x="115" y="8"/>
              </a:cxn>
              <a:cxn ang="0">
                <a:pos x="138" y="30"/>
              </a:cxn>
              <a:cxn ang="0">
                <a:pos x="150" y="65"/>
              </a:cxn>
              <a:cxn ang="0">
                <a:pos x="154" y="114"/>
              </a:cxn>
              <a:cxn ang="0">
                <a:pos x="124" y="116"/>
              </a:cxn>
              <a:cxn ang="0">
                <a:pos x="123" y="86"/>
              </a:cxn>
              <a:cxn ang="0">
                <a:pos x="119" y="63"/>
              </a:cxn>
              <a:cxn ang="0">
                <a:pos x="113" y="45"/>
              </a:cxn>
              <a:cxn ang="0">
                <a:pos x="104" y="33"/>
              </a:cxn>
              <a:cxn ang="0">
                <a:pos x="93" y="26"/>
              </a:cxn>
              <a:cxn ang="0">
                <a:pos x="78" y="24"/>
              </a:cxn>
              <a:cxn ang="0">
                <a:pos x="54" y="31"/>
              </a:cxn>
              <a:cxn ang="0">
                <a:pos x="40" y="50"/>
              </a:cxn>
              <a:cxn ang="0">
                <a:pos x="33" y="78"/>
              </a:cxn>
              <a:cxn ang="0">
                <a:pos x="31" y="113"/>
              </a:cxn>
              <a:cxn ang="0">
                <a:pos x="33" y="155"/>
              </a:cxn>
              <a:cxn ang="0">
                <a:pos x="41" y="184"/>
              </a:cxn>
              <a:cxn ang="0">
                <a:pos x="56" y="199"/>
              </a:cxn>
              <a:cxn ang="0">
                <a:pos x="77" y="204"/>
              </a:cxn>
              <a:cxn ang="0">
                <a:pos x="94" y="201"/>
              </a:cxn>
              <a:cxn ang="0">
                <a:pos x="106" y="193"/>
              </a:cxn>
              <a:cxn ang="0">
                <a:pos x="115" y="179"/>
              </a:cxn>
              <a:cxn ang="0">
                <a:pos x="120" y="161"/>
              </a:cxn>
              <a:cxn ang="0">
                <a:pos x="123" y="140"/>
              </a:cxn>
              <a:cxn ang="0">
                <a:pos x="124" y="116"/>
              </a:cxn>
            </a:cxnLst>
            <a:rect l="0" t="0" r="r" b="b"/>
            <a:pathLst>
              <a:path w="154" h="229">
                <a:moveTo>
                  <a:pt x="154" y="114"/>
                </a:moveTo>
                <a:cubicBezTo>
                  <a:pt x="154" y="131"/>
                  <a:pt x="153" y="146"/>
                  <a:pt x="150" y="161"/>
                </a:cubicBezTo>
                <a:cubicBezTo>
                  <a:pt x="147" y="175"/>
                  <a:pt x="143" y="187"/>
                  <a:pt x="137" y="197"/>
                </a:cubicBezTo>
                <a:cubicBezTo>
                  <a:pt x="130" y="207"/>
                  <a:pt x="122" y="215"/>
                  <a:pt x="112" y="220"/>
                </a:cubicBezTo>
                <a:cubicBezTo>
                  <a:pt x="102" y="226"/>
                  <a:pt x="90" y="229"/>
                  <a:pt x="75" y="229"/>
                </a:cubicBezTo>
                <a:cubicBezTo>
                  <a:pt x="61" y="229"/>
                  <a:pt x="49" y="226"/>
                  <a:pt x="40" y="221"/>
                </a:cubicBezTo>
                <a:cubicBezTo>
                  <a:pt x="30" y="216"/>
                  <a:pt x="22" y="209"/>
                  <a:pt x="17" y="199"/>
                </a:cubicBezTo>
                <a:cubicBezTo>
                  <a:pt x="11" y="190"/>
                  <a:pt x="7" y="178"/>
                  <a:pt x="4" y="164"/>
                </a:cubicBezTo>
                <a:cubicBezTo>
                  <a:pt x="2" y="149"/>
                  <a:pt x="0" y="133"/>
                  <a:pt x="0" y="115"/>
                </a:cubicBezTo>
                <a:cubicBezTo>
                  <a:pt x="0" y="98"/>
                  <a:pt x="2" y="82"/>
                  <a:pt x="5" y="68"/>
                </a:cubicBezTo>
                <a:cubicBezTo>
                  <a:pt x="7" y="54"/>
                  <a:pt x="12" y="42"/>
                  <a:pt x="18" y="32"/>
                </a:cubicBezTo>
                <a:cubicBezTo>
                  <a:pt x="24" y="22"/>
                  <a:pt x="32" y="14"/>
                  <a:pt x="42" y="8"/>
                </a:cubicBezTo>
                <a:cubicBezTo>
                  <a:pt x="52" y="3"/>
                  <a:pt x="65" y="0"/>
                  <a:pt x="79" y="0"/>
                </a:cubicBezTo>
                <a:cubicBezTo>
                  <a:pt x="93" y="0"/>
                  <a:pt x="105" y="3"/>
                  <a:pt x="115" y="8"/>
                </a:cubicBezTo>
                <a:cubicBezTo>
                  <a:pt x="124" y="13"/>
                  <a:pt x="132" y="20"/>
                  <a:pt x="138" y="30"/>
                </a:cubicBezTo>
                <a:cubicBezTo>
                  <a:pt x="144" y="39"/>
                  <a:pt x="148" y="51"/>
                  <a:pt x="150" y="65"/>
                </a:cubicBezTo>
                <a:cubicBezTo>
                  <a:pt x="153" y="79"/>
                  <a:pt x="154" y="96"/>
                  <a:pt x="154" y="114"/>
                </a:cubicBezTo>
                <a:close/>
                <a:moveTo>
                  <a:pt x="124" y="116"/>
                </a:moveTo>
                <a:cubicBezTo>
                  <a:pt x="124" y="105"/>
                  <a:pt x="123" y="95"/>
                  <a:pt x="123" y="86"/>
                </a:cubicBezTo>
                <a:cubicBezTo>
                  <a:pt x="122" y="77"/>
                  <a:pt x="121" y="69"/>
                  <a:pt x="119" y="63"/>
                </a:cubicBezTo>
                <a:cubicBezTo>
                  <a:pt x="118" y="56"/>
                  <a:pt x="116" y="50"/>
                  <a:pt x="113" y="45"/>
                </a:cubicBezTo>
                <a:cubicBezTo>
                  <a:pt x="111" y="40"/>
                  <a:pt x="108" y="36"/>
                  <a:pt x="104" y="33"/>
                </a:cubicBezTo>
                <a:cubicBezTo>
                  <a:pt x="101" y="30"/>
                  <a:pt x="97" y="28"/>
                  <a:pt x="93" y="26"/>
                </a:cubicBezTo>
                <a:cubicBezTo>
                  <a:pt x="88" y="25"/>
                  <a:pt x="83" y="24"/>
                  <a:pt x="78" y="24"/>
                </a:cubicBezTo>
                <a:cubicBezTo>
                  <a:pt x="68" y="24"/>
                  <a:pt x="60" y="27"/>
                  <a:pt x="54" y="31"/>
                </a:cubicBezTo>
                <a:cubicBezTo>
                  <a:pt x="48" y="36"/>
                  <a:pt x="43" y="42"/>
                  <a:pt x="40" y="50"/>
                </a:cubicBezTo>
                <a:cubicBezTo>
                  <a:pt x="36" y="58"/>
                  <a:pt x="34" y="67"/>
                  <a:pt x="33" y="78"/>
                </a:cubicBezTo>
                <a:cubicBezTo>
                  <a:pt x="31" y="89"/>
                  <a:pt x="31" y="100"/>
                  <a:pt x="31" y="113"/>
                </a:cubicBezTo>
                <a:cubicBezTo>
                  <a:pt x="31" y="129"/>
                  <a:pt x="32" y="144"/>
                  <a:pt x="33" y="155"/>
                </a:cubicBezTo>
                <a:cubicBezTo>
                  <a:pt x="35" y="167"/>
                  <a:pt x="38" y="176"/>
                  <a:pt x="41" y="184"/>
                </a:cubicBezTo>
                <a:cubicBezTo>
                  <a:pt x="45" y="191"/>
                  <a:pt x="50" y="196"/>
                  <a:pt x="56" y="199"/>
                </a:cubicBezTo>
                <a:cubicBezTo>
                  <a:pt x="61" y="203"/>
                  <a:pt x="68" y="204"/>
                  <a:pt x="77" y="204"/>
                </a:cubicBezTo>
                <a:cubicBezTo>
                  <a:pt x="83" y="204"/>
                  <a:pt x="89" y="203"/>
                  <a:pt x="94" y="201"/>
                </a:cubicBezTo>
                <a:cubicBezTo>
                  <a:pt x="98" y="199"/>
                  <a:pt x="103" y="196"/>
                  <a:pt x="106" y="193"/>
                </a:cubicBezTo>
                <a:cubicBezTo>
                  <a:pt x="110" y="189"/>
                  <a:pt x="112" y="184"/>
                  <a:pt x="115" y="179"/>
                </a:cubicBezTo>
                <a:cubicBezTo>
                  <a:pt x="117" y="173"/>
                  <a:pt x="119" y="167"/>
                  <a:pt x="120" y="161"/>
                </a:cubicBezTo>
                <a:cubicBezTo>
                  <a:pt x="122" y="154"/>
                  <a:pt x="123" y="147"/>
                  <a:pt x="123" y="140"/>
                </a:cubicBezTo>
                <a:cubicBezTo>
                  <a:pt x="124" y="132"/>
                  <a:pt x="124" y="124"/>
                  <a:pt x="124"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4" name="Freeform 62"/>
          <p:cNvSpPr>
            <a:spLocks/>
          </p:cNvSpPr>
          <p:nvPr/>
        </p:nvSpPr>
        <p:spPr bwMode="auto">
          <a:xfrm>
            <a:off x="6011863" y="6111875"/>
            <a:ext cx="44450" cy="73025"/>
          </a:xfrm>
          <a:custGeom>
            <a:avLst/>
            <a:gdLst/>
            <a:ahLst/>
            <a:cxnLst>
              <a:cxn ang="0">
                <a:pos x="139" y="213"/>
              </a:cxn>
              <a:cxn ang="0">
                <a:pos x="139" y="218"/>
              </a:cxn>
              <a:cxn ang="0">
                <a:pos x="138" y="222"/>
              </a:cxn>
              <a:cxn ang="0">
                <a:pos x="136" y="225"/>
              </a:cxn>
              <a:cxn ang="0">
                <a:pos x="133" y="225"/>
              </a:cxn>
              <a:cxn ang="0">
                <a:pos x="10" y="225"/>
              </a:cxn>
              <a:cxn ang="0">
                <a:pos x="6" y="225"/>
              </a:cxn>
              <a:cxn ang="0">
                <a:pos x="3" y="223"/>
              </a:cxn>
              <a:cxn ang="0">
                <a:pos x="1" y="219"/>
              </a:cxn>
              <a:cxn ang="0">
                <a:pos x="0" y="213"/>
              </a:cxn>
              <a:cxn ang="0">
                <a:pos x="1" y="207"/>
              </a:cxn>
              <a:cxn ang="0">
                <a:pos x="2" y="202"/>
              </a:cxn>
              <a:cxn ang="0">
                <a:pos x="4" y="198"/>
              </a:cxn>
              <a:cxn ang="0">
                <a:pos x="7" y="194"/>
              </a:cxn>
              <a:cxn ang="0">
                <a:pos x="50" y="148"/>
              </a:cxn>
              <a:cxn ang="0">
                <a:pos x="74" y="120"/>
              </a:cxn>
              <a:cxn ang="0">
                <a:pos x="88" y="97"/>
              </a:cxn>
              <a:cxn ang="0">
                <a:pos x="95" y="78"/>
              </a:cxn>
              <a:cxn ang="0">
                <a:pos x="96" y="63"/>
              </a:cxn>
              <a:cxn ang="0">
                <a:pos x="94" y="49"/>
              </a:cxn>
              <a:cxn ang="0">
                <a:pos x="87" y="37"/>
              </a:cxn>
              <a:cxn ang="0">
                <a:pos x="75" y="29"/>
              </a:cxn>
              <a:cxn ang="0">
                <a:pos x="60" y="26"/>
              </a:cxn>
              <a:cxn ang="0">
                <a:pos x="41" y="29"/>
              </a:cxn>
              <a:cxn ang="0">
                <a:pos x="26" y="35"/>
              </a:cxn>
              <a:cxn ang="0">
                <a:pos x="16" y="42"/>
              </a:cxn>
              <a:cxn ang="0">
                <a:pos x="10" y="45"/>
              </a:cxn>
              <a:cxn ang="0">
                <a:pos x="7" y="44"/>
              </a:cxn>
              <a:cxn ang="0">
                <a:pos x="6" y="42"/>
              </a:cxn>
              <a:cxn ang="0">
                <a:pos x="5" y="38"/>
              </a:cxn>
              <a:cxn ang="0">
                <a:pos x="5" y="32"/>
              </a:cxn>
              <a:cxn ang="0">
                <a:pos x="5"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4"/>
              </a:cxn>
              <a:cxn ang="0">
                <a:pos x="36" y="200"/>
              </a:cxn>
              <a:cxn ang="0">
                <a:pos x="133" y="200"/>
              </a:cxn>
              <a:cxn ang="0">
                <a:pos x="135" y="201"/>
              </a:cxn>
              <a:cxn ang="0">
                <a:pos x="138" y="203"/>
              </a:cxn>
              <a:cxn ang="0">
                <a:pos x="139" y="207"/>
              </a:cxn>
              <a:cxn ang="0">
                <a:pos x="139" y="213"/>
              </a:cxn>
            </a:cxnLst>
            <a:rect l="0" t="0" r="r" b="b"/>
            <a:pathLst>
              <a:path w="139" h="225">
                <a:moveTo>
                  <a:pt x="139" y="213"/>
                </a:moveTo>
                <a:cubicBezTo>
                  <a:pt x="139" y="215"/>
                  <a:pt x="139" y="217"/>
                  <a:pt x="139" y="218"/>
                </a:cubicBezTo>
                <a:cubicBezTo>
                  <a:pt x="139" y="220"/>
                  <a:pt x="138" y="221"/>
                  <a:pt x="138" y="222"/>
                </a:cubicBezTo>
                <a:cubicBezTo>
                  <a:pt x="137" y="223"/>
                  <a:pt x="137" y="224"/>
                  <a:pt x="136" y="225"/>
                </a:cubicBezTo>
                <a:cubicBezTo>
                  <a:pt x="135" y="225"/>
                  <a:pt x="134" y="225"/>
                  <a:pt x="133" y="225"/>
                </a:cubicBezTo>
                <a:lnTo>
                  <a:pt x="10" y="225"/>
                </a:lnTo>
                <a:cubicBezTo>
                  <a:pt x="9" y="225"/>
                  <a:pt x="7" y="225"/>
                  <a:pt x="6" y="225"/>
                </a:cubicBezTo>
                <a:cubicBezTo>
                  <a:pt x="5" y="224"/>
                  <a:pt x="4" y="224"/>
                  <a:pt x="3" y="223"/>
                </a:cubicBezTo>
                <a:cubicBezTo>
                  <a:pt x="2" y="222"/>
                  <a:pt x="1" y="221"/>
                  <a:pt x="1" y="219"/>
                </a:cubicBezTo>
                <a:cubicBezTo>
                  <a:pt x="1" y="217"/>
                  <a:pt x="0" y="215"/>
                  <a:pt x="0" y="213"/>
                </a:cubicBezTo>
                <a:cubicBezTo>
                  <a:pt x="0" y="210"/>
                  <a:pt x="1" y="208"/>
                  <a:pt x="1" y="207"/>
                </a:cubicBezTo>
                <a:cubicBezTo>
                  <a:pt x="1" y="205"/>
                  <a:pt x="1" y="203"/>
                  <a:pt x="2" y="202"/>
                </a:cubicBezTo>
                <a:cubicBezTo>
                  <a:pt x="2" y="201"/>
                  <a:pt x="3" y="199"/>
                  <a:pt x="4" y="198"/>
                </a:cubicBezTo>
                <a:cubicBezTo>
                  <a:pt x="5" y="197"/>
                  <a:pt x="6" y="195"/>
                  <a:pt x="7" y="194"/>
                </a:cubicBezTo>
                <a:lnTo>
                  <a:pt x="50" y="148"/>
                </a:lnTo>
                <a:cubicBezTo>
                  <a:pt x="60" y="138"/>
                  <a:pt x="68" y="128"/>
                  <a:pt x="74" y="120"/>
                </a:cubicBezTo>
                <a:cubicBezTo>
                  <a:pt x="80" y="112"/>
                  <a:pt x="85" y="104"/>
                  <a:pt x="88" y="97"/>
                </a:cubicBezTo>
                <a:cubicBezTo>
                  <a:pt x="91" y="90"/>
                  <a:pt x="94" y="84"/>
                  <a:pt x="95" y="78"/>
                </a:cubicBezTo>
                <a:cubicBezTo>
                  <a:pt x="96" y="73"/>
                  <a:pt x="96" y="67"/>
                  <a:pt x="96" y="63"/>
                </a:cubicBezTo>
                <a:cubicBezTo>
                  <a:pt x="96" y="58"/>
                  <a:pt x="95" y="53"/>
                  <a:pt x="94" y="49"/>
                </a:cubicBezTo>
                <a:cubicBezTo>
                  <a:pt x="92" y="44"/>
                  <a:pt x="90" y="40"/>
                  <a:pt x="87" y="37"/>
                </a:cubicBezTo>
                <a:cubicBezTo>
                  <a:pt x="84" y="34"/>
                  <a:pt x="80" y="31"/>
                  <a:pt x="75" y="29"/>
                </a:cubicBezTo>
                <a:cubicBezTo>
                  <a:pt x="71" y="27"/>
                  <a:pt x="66" y="26"/>
                  <a:pt x="60" y="26"/>
                </a:cubicBezTo>
                <a:cubicBezTo>
                  <a:pt x="53" y="26"/>
                  <a:pt x="46" y="27"/>
                  <a:pt x="41" y="29"/>
                </a:cubicBezTo>
                <a:cubicBezTo>
                  <a:pt x="35" y="31"/>
                  <a:pt x="30" y="33"/>
                  <a:pt x="26" y="35"/>
                </a:cubicBezTo>
                <a:cubicBezTo>
                  <a:pt x="22" y="38"/>
                  <a:pt x="19" y="40"/>
                  <a:pt x="16" y="42"/>
                </a:cubicBezTo>
                <a:cubicBezTo>
                  <a:pt x="13" y="44"/>
                  <a:pt x="11" y="45"/>
                  <a:pt x="10" y="45"/>
                </a:cubicBezTo>
                <a:cubicBezTo>
                  <a:pt x="9" y="45"/>
                  <a:pt x="8" y="45"/>
                  <a:pt x="7" y="44"/>
                </a:cubicBezTo>
                <a:cubicBezTo>
                  <a:pt x="7" y="44"/>
                  <a:pt x="6" y="43"/>
                  <a:pt x="6" y="42"/>
                </a:cubicBezTo>
                <a:cubicBezTo>
                  <a:pt x="5" y="41"/>
                  <a:pt x="5" y="39"/>
                  <a:pt x="5" y="38"/>
                </a:cubicBezTo>
                <a:cubicBezTo>
                  <a:pt x="5" y="36"/>
                  <a:pt x="5" y="34"/>
                  <a:pt x="5" y="32"/>
                </a:cubicBezTo>
                <a:cubicBezTo>
                  <a:pt x="5" y="30"/>
                  <a:pt x="5" y="28"/>
                  <a:pt x="5" y="27"/>
                </a:cubicBezTo>
                <a:cubicBezTo>
                  <a:pt x="5" y="26"/>
                  <a:pt x="5" y="25"/>
                  <a:pt x="5" y="24"/>
                </a:cubicBezTo>
                <a:cubicBezTo>
                  <a:pt x="6" y="23"/>
                  <a:pt x="6" y="22"/>
                  <a:pt x="6" y="21"/>
                </a:cubicBezTo>
                <a:cubicBezTo>
                  <a:pt x="7" y="20"/>
                  <a:pt x="8" y="19"/>
                  <a:pt x="9" y="18"/>
                </a:cubicBezTo>
                <a:cubicBezTo>
                  <a:pt x="11" y="17"/>
                  <a:pt x="13" y="15"/>
                  <a:pt x="16" y="13"/>
                </a:cubicBezTo>
                <a:cubicBezTo>
                  <a:pt x="20" y="11"/>
                  <a:pt x="24" y="9"/>
                  <a:pt x="29" y="7"/>
                </a:cubicBezTo>
                <a:cubicBezTo>
                  <a:pt x="34" y="5"/>
                  <a:pt x="40" y="4"/>
                  <a:pt x="46" y="2"/>
                </a:cubicBezTo>
                <a:cubicBezTo>
                  <a:pt x="52" y="1"/>
                  <a:pt x="58" y="0"/>
                  <a:pt x="65" y="0"/>
                </a:cubicBezTo>
                <a:cubicBezTo>
                  <a:pt x="76" y="0"/>
                  <a:pt x="85" y="2"/>
                  <a:pt x="93" y="5"/>
                </a:cubicBezTo>
                <a:cubicBezTo>
                  <a:pt x="101" y="8"/>
                  <a:pt x="108" y="12"/>
                  <a:pt x="113" y="17"/>
                </a:cubicBezTo>
                <a:cubicBezTo>
                  <a:pt x="119" y="22"/>
                  <a:pt x="123" y="28"/>
                  <a:pt x="125" y="35"/>
                </a:cubicBezTo>
                <a:cubicBezTo>
                  <a:pt x="128" y="42"/>
                  <a:pt x="129" y="50"/>
                  <a:pt x="129" y="58"/>
                </a:cubicBezTo>
                <a:cubicBezTo>
                  <a:pt x="129" y="65"/>
                  <a:pt x="129" y="72"/>
                  <a:pt x="127" y="79"/>
                </a:cubicBezTo>
                <a:cubicBezTo>
                  <a:pt x="126" y="86"/>
                  <a:pt x="123" y="94"/>
                  <a:pt x="119" y="102"/>
                </a:cubicBezTo>
                <a:cubicBezTo>
                  <a:pt x="115" y="110"/>
                  <a:pt x="110" y="119"/>
                  <a:pt x="102" y="129"/>
                </a:cubicBezTo>
                <a:cubicBezTo>
                  <a:pt x="94" y="139"/>
                  <a:pt x="84" y="151"/>
                  <a:pt x="71" y="164"/>
                </a:cubicBezTo>
                <a:lnTo>
                  <a:pt x="36" y="200"/>
                </a:lnTo>
                <a:lnTo>
                  <a:pt x="133" y="200"/>
                </a:lnTo>
                <a:cubicBezTo>
                  <a:pt x="134" y="200"/>
                  <a:pt x="135" y="201"/>
                  <a:pt x="135" y="201"/>
                </a:cubicBezTo>
                <a:cubicBezTo>
                  <a:pt x="136" y="202"/>
                  <a:pt x="137" y="202"/>
                  <a:pt x="138" y="203"/>
                </a:cubicBezTo>
                <a:cubicBezTo>
                  <a:pt x="138" y="204"/>
                  <a:pt x="139"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5" name="Freeform 63"/>
          <p:cNvSpPr>
            <a:spLocks/>
          </p:cNvSpPr>
          <p:nvPr/>
        </p:nvSpPr>
        <p:spPr bwMode="auto">
          <a:xfrm>
            <a:off x="6072188" y="6111875"/>
            <a:ext cx="41275" cy="73025"/>
          </a:xfrm>
          <a:custGeom>
            <a:avLst/>
            <a:gdLst/>
            <a:ahLst/>
            <a:cxnLst>
              <a:cxn ang="0">
                <a:pos x="129" y="212"/>
              </a:cxn>
              <a:cxn ang="0">
                <a:pos x="128" y="217"/>
              </a:cxn>
              <a:cxn ang="0">
                <a:pos x="127" y="221"/>
              </a:cxn>
              <a:cxn ang="0">
                <a:pos x="125" y="223"/>
              </a:cxn>
              <a:cxn ang="0">
                <a:pos x="123" y="223"/>
              </a:cxn>
              <a:cxn ang="0">
                <a:pos x="7" y="223"/>
              </a:cxn>
              <a:cxn ang="0">
                <a:pos x="4" y="223"/>
              </a:cxn>
              <a:cxn ang="0">
                <a:pos x="2" y="221"/>
              </a:cxn>
              <a:cxn ang="0">
                <a:pos x="1" y="217"/>
              </a:cxn>
              <a:cxn ang="0">
                <a:pos x="0" y="212"/>
              </a:cxn>
              <a:cxn ang="0">
                <a:pos x="1" y="206"/>
              </a:cxn>
              <a:cxn ang="0">
                <a:pos x="2" y="203"/>
              </a:cxn>
              <a:cxn ang="0">
                <a:pos x="4" y="200"/>
              </a:cxn>
              <a:cxn ang="0">
                <a:pos x="7" y="200"/>
              </a:cxn>
              <a:cxn ang="0">
                <a:pos x="53" y="200"/>
              </a:cxn>
              <a:cxn ang="0">
                <a:pos x="53" y="31"/>
              </a:cxn>
              <a:cxn ang="0">
                <a:pos x="10" y="56"/>
              </a:cxn>
              <a:cxn ang="0">
                <a:pos x="5" y="59"/>
              </a:cxn>
              <a:cxn ang="0">
                <a:pos x="2" y="58"/>
              </a:cxn>
              <a:cxn ang="0">
                <a:pos x="0" y="54"/>
              </a:cxn>
              <a:cxn ang="0">
                <a:pos x="0" y="48"/>
              </a:cxn>
              <a:cxn ang="0">
                <a:pos x="0" y="43"/>
              </a:cxn>
              <a:cxn ang="0">
                <a:pos x="1" y="39"/>
              </a:cxn>
              <a:cxn ang="0">
                <a:pos x="2" y="37"/>
              </a:cxn>
              <a:cxn ang="0">
                <a:pos x="5" y="35"/>
              </a:cxn>
              <a:cxn ang="0">
                <a:pos x="56" y="2"/>
              </a:cxn>
              <a:cxn ang="0">
                <a:pos x="57" y="1"/>
              </a:cxn>
              <a:cxn ang="0">
                <a:pos x="60" y="0"/>
              </a:cxn>
              <a:cxn ang="0">
                <a:pos x="64" y="0"/>
              </a:cxn>
              <a:cxn ang="0">
                <a:pos x="69" y="0"/>
              </a:cxn>
              <a:cxn ang="0">
                <a:pos x="76" y="0"/>
              </a:cxn>
              <a:cxn ang="0">
                <a:pos x="80" y="1"/>
              </a:cxn>
              <a:cxn ang="0">
                <a:pos x="82" y="3"/>
              </a:cxn>
              <a:cxn ang="0">
                <a:pos x="82" y="5"/>
              </a:cxn>
              <a:cxn ang="0">
                <a:pos x="82" y="200"/>
              </a:cxn>
              <a:cxn ang="0">
                <a:pos x="123" y="200"/>
              </a:cxn>
              <a:cxn ang="0">
                <a:pos x="125" y="200"/>
              </a:cxn>
              <a:cxn ang="0">
                <a:pos x="127" y="203"/>
              </a:cxn>
              <a:cxn ang="0">
                <a:pos x="128" y="206"/>
              </a:cxn>
              <a:cxn ang="0">
                <a:pos x="129" y="212"/>
              </a:cxn>
            </a:cxnLst>
            <a:rect l="0" t="0" r="r" b="b"/>
            <a:pathLst>
              <a:path w="129" h="223">
                <a:moveTo>
                  <a:pt x="129" y="212"/>
                </a:moveTo>
                <a:cubicBezTo>
                  <a:pt x="129" y="214"/>
                  <a:pt x="129" y="216"/>
                  <a:pt x="128" y="217"/>
                </a:cubicBezTo>
                <a:cubicBezTo>
                  <a:pt x="128" y="219"/>
                  <a:pt x="127" y="220"/>
                  <a:pt x="127" y="221"/>
                </a:cubicBezTo>
                <a:cubicBezTo>
                  <a:pt x="126" y="222"/>
                  <a:pt x="126" y="222"/>
                  <a:pt x="125" y="223"/>
                </a:cubicBezTo>
                <a:cubicBezTo>
                  <a:pt x="124" y="223"/>
                  <a:pt x="123" y="223"/>
                  <a:pt x="123" y="223"/>
                </a:cubicBezTo>
                <a:lnTo>
                  <a:pt x="7" y="223"/>
                </a:lnTo>
                <a:cubicBezTo>
                  <a:pt x="6" y="223"/>
                  <a:pt x="5" y="223"/>
                  <a:pt x="4" y="223"/>
                </a:cubicBezTo>
                <a:cubicBezTo>
                  <a:pt x="4" y="222"/>
                  <a:pt x="3" y="222"/>
                  <a:pt x="2" y="221"/>
                </a:cubicBezTo>
                <a:cubicBezTo>
                  <a:pt x="2" y="220"/>
                  <a:pt x="1" y="219"/>
                  <a:pt x="1" y="217"/>
                </a:cubicBezTo>
                <a:cubicBezTo>
                  <a:pt x="1" y="216"/>
                  <a:pt x="0" y="214"/>
                  <a:pt x="0" y="212"/>
                </a:cubicBezTo>
                <a:cubicBezTo>
                  <a:pt x="0" y="210"/>
                  <a:pt x="1" y="208"/>
                  <a:pt x="1" y="206"/>
                </a:cubicBezTo>
                <a:cubicBezTo>
                  <a:pt x="1" y="205"/>
                  <a:pt x="2" y="204"/>
                  <a:pt x="2" y="203"/>
                </a:cubicBezTo>
                <a:cubicBezTo>
                  <a:pt x="3" y="202"/>
                  <a:pt x="3" y="201"/>
                  <a:pt x="4" y="200"/>
                </a:cubicBezTo>
                <a:cubicBezTo>
                  <a:pt x="5" y="200"/>
                  <a:pt x="6" y="200"/>
                  <a:pt x="7" y="200"/>
                </a:cubicBezTo>
                <a:lnTo>
                  <a:pt x="53" y="200"/>
                </a:lnTo>
                <a:lnTo>
                  <a:pt x="53" y="31"/>
                </a:lnTo>
                <a:lnTo>
                  <a:pt x="10" y="56"/>
                </a:lnTo>
                <a:cubicBezTo>
                  <a:pt x="8" y="58"/>
                  <a:pt x="6" y="58"/>
                  <a:pt x="5" y="59"/>
                </a:cubicBezTo>
                <a:cubicBezTo>
                  <a:pt x="3" y="59"/>
                  <a:pt x="2" y="58"/>
                  <a:pt x="2" y="58"/>
                </a:cubicBezTo>
                <a:cubicBezTo>
                  <a:pt x="1" y="57"/>
                  <a:pt x="0" y="56"/>
                  <a:pt x="0" y="54"/>
                </a:cubicBezTo>
                <a:cubicBezTo>
                  <a:pt x="0" y="52"/>
                  <a:pt x="0" y="50"/>
                  <a:pt x="0" y="48"/>
                </a:cubicBezTo>
                <a:cubicBezTo>
                  <a:pt x="0" y="46"/>
                  <a:pt x="0" y="44"/>
                  <a:pt x="0" y="43"/>
                </a:cubicBezTo>
                <a:cubicBezTo>
                  <a:pt x="0" y="41"/>
                  <a:pt x="0" y="40"/>
                  <a:pt x="1" y="39"/>
                </a:cubicBezTo>
                <a:cubicBezTo>
                  <a:pt x="1" y="38"/>
                  <a:pt x="1" y="37"/>
                  <a:pt x="2" y="37"/>
                </a:cubicBezTo>
                <a:cubicBezTo>
                  <a:pt x="3" y="36"/>
                  <a:pt x="3" y="35"/>
                  <a:pt x="5" y="35"/>
                </a:cubicBezTo>
                <a:lnTo>
                  <a:pt x="56" y="2"/>
                </a:lnTo>
                <a:cubicBezTo>
                  <a:pt x="56" y="2"/>
                  <a:pt x="57" y="1"/>
                  <a:pt x="57" y="1"/>
                </a:cubicBezTo>
                <a:cubicBezTo>
                  <a:pt x="58" y="1"/>
                  <a:pt x="59" y="1"/>
                  <a:pt x="60" y="0"/>
                </a:cubicBezTo>
                <a:cubicBezTo>
                  <a:pt x="61" y="0"/>
                  <a:pt x="62" y="0"/>
                  <a:pt x="64" y="0"/>
                </a:cubicBezTo>
                <a:cubicBezTo>
                  <a:pt x="65" y="0"/>
                  <a:pt x="67" y="0"/>
                  <a:pt x="69" y="0"/>
                </a:cubicBezTo>
                <a:cubicBezTo>
                  <a:pt x="71" y="0"/>
                  <a:pt x="74" y="0"/>
                  <a:pt x="76" y="0"/>
                </a:cubicBezTo>
                <a:cubicBezTo>
                  <a:pt x="77" y="0"/>
                  <a:pt x="79" y="1"/>
                  <a:pt x="80" y="1"/>
                </a:cubicBezTo>
                <a:cubicBezTo>
                  <a:pt x="81" y="2"/>
                  <a:pt x="82" y="2"/>
                  <a:pt x="82" y="3"/>
                </a:cubicBezTo>
                <a:cubicBezTo>
                  <a:pt x="82" y="3"/>
                  <a:pt x="82" y="4"/>
                  <a:pt x="82" y="5"/>
                </a:cubicBezTo>
                <a:lnTo>
                  <a:pt x="82" y="200"/>
                </a:lnTo>
                <a:lnTo>
                  <a:pt x="123" y="200"/>
                </a:lnTo>
                <a:cubicBezTo>
                  <a:pt x="123" y="200"/>
                  <a:pt x="124" y="200"/>
                  <a:pt x="125" y="200"/>
                </a:cubicBezTo>
                <a:cubicBezTo>
                  <a:pt x="126" y="201"/>
                  <a:pt x="127" y="202"/>
                  <a:pt x="127" y="203"/>
                </a:cubicBezTo>
                <a:cubicBezTo>
                  <a:pt x="128" y="204"/>
                  <a:pt x="128" y="205"/>
                  <a:pt x="128" y="206"/>
                </a:cubicBezTo>
                <a:cubicBezTo>
                  <a:pt x="129" y="208"/>
                  <a:pt x="129" y="210"/>
                  <a:pt x="129" y="21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6" name="Freeform 64"/>
          <p:cNvSpPr>
            <a:spLocks/>
          </p:cNvSpPr>
          <p:nvPr/>
        </p:nvSpPr>
        <p:spPr bwMode="auto">
          <a:xfrm>
            <a:off x="6254750" y="6111875"/>
            <a:ext cx="44450" cy="73025"/>
          </a:xfrm>
          <a:custGeom>
            <a:avLst/>
            <a:gdLst/>
            <a:ahLst/>
            <a:cxnLst>
              <a:cxn ang="0">
                <a:pos x="139" y="213"/>
              </a:cxn>
              <a:cxn ang="0">
                <a:pos x="138" y="218"/>
              </a:cxn>
              <a:cxn ang="0">
                <a:pos x="137" y="222"/>
              </a:cxn>
              <a:cxn ang="0">
                <a:pos x="135" y="225"/>
              </a:cxn>
              <a:cxn ang="0">
                <a:pos x="132" y="225"/>
              </a:cxn>
              <a:cxn ang="0">
                <a:pos x="9" y="225"/>
              </a:cxn>
              <a:cxn ang="0">
                <a:pos x="5" y="225"/>
              </a:cxn>
              <a:cxn ang="0">
                <a:pos x="2" y="223"/>
              </a:cxn>
              <a:cxn ang="0">
                <a:pos x="0" y="219"/>
              </a:cxn>
              <a:cxn ang="0">
                <a:pos x="0" y="213"/>
              </a:cxn>
              <a:cxn ang="0">
                <a:pos x="0" y="207"/>
              </a:cxn>
              <a:cxn ang="0">
                <a:pos x="1" y="202"/>
              </a:cxn>
              <a:cxn ang="0">
                <a:pos x="3" y="198"/>
              </a:cxn>
              <a:cxn ang="0">
                <a:pos x="7" y="194"/>
              </a:cxn>
              <a:cxn ang="0">
                <a:pos x="50" y="148"/>
              </a:cxn>
              <a:cxn ang="0">
                <a:pos x="74" y="120"/>
              </a:cxn>
              <a:cxn ang="0">
                <a:pos x="87" y="97"/>
              </a:cxn>
              <a:cxn ang="0">
                <a:pos x="94" y="78"/>
              </a:cxn>
              <a:cxn ang="0">
                <a:pos x="95" y="63"/>
              </a:cxn>
              <a:cxn ang="0">
                <a:pos x="93" y="49"/>
              </a:cxn>
              <a:cxn ang="0">
                <a:pos x="86" y="37"/>
              </a:cxn>
              <a:cxn ang="0">
                <a:pos x="75" y="29"/>
              </a:cxn>
              <a:cxn ang="0">
                <a:pos x="59" y="26"/>
              </a:cxn>
              <a:cxn ang="0">
                <a:pos x="40" y="29"/>
              </a:cxn>
              <a:cxn ang="0">
                <a:pos x="26" y="35"/>
              </a:cxn>
              <a:cxn ang="0">
                <a:pos x="15" y="42"/>
              </a:cxn>
              <a:cxn ang="0">
                <a:pos x="9" y="45"/>
              </a:cxn>
              <a:cxn ang="0">
                <a:pos x="7" y="44"/>
              </a:cxn>
              <a:cxn ang="0">
                <a:pos x="5" y="42"/>
              </a:cxn>
              <a:cxn ang="0">
                <a:pos x="4" y="38"/>
              </a:cxn>
              <a:cxn ang="0">
                <a:pos x="4" y="32"/>
              </a:cxn>
              <a:cxn ang="0">
                <a:pos x="4" y="27"/>
              </a:cxn>
              <a:cxn ang="0">
                <a:pos x="5" y="24"/>
              </a:cxn>
              <a:cxn ang="0">
                <a:pos x="6" y="21"/>
              </a:cxn>
              <a:cxn ang="0">
                <a:pos x="8" y="18"/>
              </a:cxn>
              <a:cxn ang="0">
                <a:pos x="16" y="13"/>
              </a:cxn>
              <a:cxn ang="0">
                <a:pos x="28" y="7"/>
              </a:cxn>
              <a:cxn ang="0">
                <a:pos x="45" y="2"/>
              </a:cxn>
              <a:cxn ang="0">
                <a:pos x="64" y="0"/>
              </a:cxn>
              <a:cxn ang="0">
                <a:pos x="93" y="5"/>
              </a:cxn>
              <a:cxn ang="0">
                <a:pos x="113" y="17"/>
              </a:cxn>
              <a:cxn ang="0">
                <a:pos x="125" y="35"/>
              </a:cxn>
              <a:cxn ang="0">
                <a:pos x="129" y="58"/>
              </a:cxn>
              <a:cxn ang="0">
                <a:pos x="127" y="79"/>
              </a:cxn>
              <a:cxn ang="0">
                <a:pos x="119" y="102"/>
              </a:cxn>
              <a:cxn ang="0">
                <a:pos x="101" y="129"/>
              </a:cxn>
              <a:cxn ang="0">
                <a:pos x="71" y="164"/>
              </a:cxn>
              <a:cxn ang="0">
                <a:pos x="35" y="200"/>
              </a:cxn>
              <a:cxn ang="0">
                <a:pos x="132" y="200"/>
              </a:cxn>
              <a:cxn ang="0">
                <a:pos x="135" y="201"/>
              </a:cxn>
              <a:cxn ang="0">
                <a:pos x="137" y="203"/>
              </a:cxn>
              <a:cxn ang="0">
                <a:pos x="138" y="207"/>
              </a:cxn>
              <a:cxn ang="0">
                <a:pos x="139" y="213"/>
              </a:cxn>
            </a:cxnLst>
            <a:rect l="0" t="0" r="r" b="b"/>
            <a:pathLst>
              <a:path w="139" h="225">
                <a:moveTo>
                  <a:pt x="139" y="213"/>
                </a:moveTo>
                <a:cubicBezTo>
                  <a:pt x="139" y="215"/>
                  <a:pt x="139" y="217"/>
                  <a:pt x="138" y="218"/>
                </a:cubicBezTo>
                <a:cubicBezTo>
                  <a:pt x="138" y="220"/>
                  <a:pt x="138" y="221"/>
                  <a:pt x="137" y="222"/>
                </a:cubicBezTo>
                <a:cubicBezTo>
                  <a:pt x="137" y="223"/>
                  <a:pt x="136" y="224"/>
                  <a:pt x="135" y="225"/>
                </a:cubicBezTo>
                <a:cubicBezTo>
                  <a:pt x="134" y="225"/>
                  <a:pt x="133" y="225"/>
                  <a:pt x="132" y="225"/>
                </a:cubicBezTo>
                <a:lnTo>
                  <a:pt x="9" y="225"/>
                </a:lnTo>
                <a:cubicBezTo>
                  <a:pt x="8" y="225"/>
                  <a:pt x="6" y="225"/>
                  <a:pt x="5" y="225"/>
                </a:cubicBezTo>
                <a:cubicBezTo>
                  <a:pt x="4" y="224"/>
                  <a:pt x="3" y="224"/>
                  <a:pt x="2" y="223"/>
                </a:cubicBezTo>
                <a:cubicBezTo>
                  <a:pt x="1" y="222"/>
                  <a:pt x="1" y="221"/>
                  <a:pt x="0" y="219"/>
                </a:cubicBezTo>
                <a:cubicBezTo>
                  <a:pt x="0" y="217"/>
                  <a:pt x="0" y="215"/>
                  <a:pt x="0" y="213"/>
                </a:cubicBezTo>
                <a:cubicBezTo>
                  <a:pt x="0" y="210"/>
                  <a:pt x="0" y="208"/>
                  <a:pt x="0" y="207"/>
                </a:cubicBezTo>
                <a:cubicBezTo>
                  <a:pt x="0" y="205"/>
                  <a:pt x="0" y="203"/>
                  <a:pt x="1" y="202"/>
                </a:cubicBezTo>
                <a:cubicBezTo>
                  <a:pt x="2" y="201"/>
                  <a:pt x="2" y="199"/>
                  <a:pt x="3" y="198"/>
                </a:cubicBezTo>
                <a:cubicBezTo>
                  <a:pt x="4" y="197"/>
                  <a:pt x="5" y="195"/>
                  <a:pt x="7" y="194"/>
                </a:cubicBezTo>
                <a:lnTo>
                  <a:pt x="50" y="148"/>
                </a:lnTo>
                <a:cubicBezTo>
                  <a:pt x="60" y="138"/>
                  <a:pt x="68" y="128"/>
                  <a:pt x="74" y="120"/>
                </a:cubicBezTo>
                <a:cubicBezTo>
                  <a:pt x="80" y="112"/>
                  <a:pt x="84" y="104"/>
                  <a:pt x="87" y="97"/>
                </a:cubicBezTo>
                <a:cubicBezTo>
                  <a:pt x="91" y="90"/>
                  <a:pt x="93" y="84"/>
                  <a:pt x="94" y="78"/>
                </a:cubicBezTo>
                <a:cubicBezTo>
                  <a:pt x="95" y="73"/>
                  <a:pt x="95" y="67"/>
                  <a:pt x="95" y="63"/>
                </a:cubicBezTo>
                <a:cubicBezTo>
                  <a:pt x="95" y="58"/>
                  <a:pt x="95" y="53"/>
                  <a:pt x="93" y="49"/>
                </a:cubicBezTo>
                <a:cubicBezTo>
                  <a:pt x="91" y="44"/>
                  <a:pt x="89" y="40"/>
                  <a:pt x="86" y="37"/>
                </a:cubicBezTo>
                <a:cubicBezTo>
                  <a:pt x="83" y="34"/>
                  <a:pt x="79" y="31"/>
                  <a:pt x="75" y="29"/>
                </a:cubicBezTo>
                <a:cubicBezTo>
                  <a:pt x="70" y="27"/>
                  <a:pt x="65" y="26"/>
                  <a:pt x="59" y="26"/>
                </a:cubicBezTo>
                <a:cubicBezTo>
                  <a:pt x="52" y="26"/>
                  <a:pt x="46" y="27"/>
                  <a:pt x="40" y="29"/>
                </a:cubicBezTo>
                <a:cubicBezTo>
                  <a:pt x="35" y="31"/>
                  <a:pt x="30" y="33"/>
                  <a:pt x="26" y="35"/>
                </a:cubicBezTo>
                <a:cubicBezTo>
                  <a:pt x="21" y="38"/>
                  <a:pt x="18" y="40"/>
                  <a:pt x="15" y="42"/>
                </a:cubicBezTo>
                <a:cubicBezTo>
                  <a:pt x="12" y="44"/>
                  <a:pt x="10" y="45"/>
                  <a:pt x="9" y="45"/>
                </a:cubicBezTo>
                <a:cubicBezTo>
                  <a:pt x="8" y="45"/>
                  <a:pt x="7" y="45"/>
                  <a:pt x="7" y="44"/>
                </a:cubicBezTo>
                <a:cubicBezTo>
                  <a:pt x="6" y="44"/>
                  <a:pt x="5" y="43"/>
                  <a:pt x="5" y="42"/>
                </a:cubicBezTo>
                <a:cubicBezTo>
                  <a:pt x="5" y="41"/>
                  <a:pt x="4" y="39"/>
                  <a:pt x="4" y="38"/>
                </a:cubicBezTo>
                <a:cubicBezTo>
                  <a:pt x="4" y="36"/>
                  <a:pt x="4" y="34"/>
                  <a:pt x="4" y="32"/>
                </a:cubicBezTo>
                <a:cubicBezTo>
                  <a:pt x="4" y="30"/>
                  <a:pt x="4" y="28"/>
                  <a:pt x="4" y="27"/>
                </a:cubicBezTo>
                <a:cubicBezTo>
                  <a:pt x="4" y="26"/>
                  <a:pt x="4" y="25"/>
                  <a:pt x="5" y="24"/>
                </a:cubicBezTo>
                <a:cubicBezTo>
                  <a:pt x="5" y="23"/>
                  <a:pt x="5" y="22"/>
                  <a:pt x="6" y="21"/>
                </a:cubicBezTo>
                <a:cubicBezTo>
                  <a:pt x="6" y="20"/>
                  <a:pt x="7" y="19"/>
                  <a:pt x="8" y="18"/>
                </a:cubicBezTo>
                <a:cubicBezTo>
                  <a:pt x="10" y="17"/>
                  <a:pt x="12" y="15"/>
                  <a:pt x="16" y="13"/>
                </a:cubicBezTo>
                <a:cubicBezTo>
                  <a:pt x="19" y="11"/>
                  <a:pt x="23" y="9"/>
                  <a:pt x="28" y="7"/>
                </a:cubicBezTo>
                <a:cubicBezTo>
                  <a:pt x="33" y="5"/>
                  <a:pt x="39" y="4"/>
                  <a:pt x="45" y="2"/>
                </a:cubicBezTo>
                <a:cubicBezTo>
                  <a:pt x="51" y="1"/>
                  <a:pt x="58" y="0"/>
                  <a:pt x="64" y="0"/>
                </a:cubicBezTo>
                <a:cubicBezTo>
                  <a:pt x="75" y="0"/>
                  <a:pt x="85" y="2"/>
                  <a:pt x="93" y="5"/>
                </a:cubicBezTo>
                <a:cubicBezTo>
                  <a:pt x="101" y="8"/>
                  <a:pt x="107" y="12"/>
                  <a:pt x="113" y="17"/>
                </a:cubicBezTo>
                <a:cubicBezTo>
                  <a:pt x="118" y="22"/>
                  <a:pt x="122" y="28"/>
                  <a:pt x="125" y="35"/>
                </a:cubicBezTo>
                <a:cubicBezTo>
                  <a:pt x="127" y="42"/>
                  <a:pt x="129" y="50"/>
                  <a:pt x="129" y="58"/>
                </a:cubicBezTo>
                <a:cubicBezTo>
                  <a:pt x="129" y="65"/>
                  <a:pt x="128" y="72"/>
                  <a:pt x="127" y="79"/>
                </a:cubicBezTo>
                <a:cubicBezTo>
                  <a:pt x="125" y="86"/>
                  <a:pt x="123" y="94"/>
                  <a:pt x="119" y="102"/>
                </a:cubicBezTo>
                <a:cubicBezTo>
                  <a:pt x="115" y="110"/>
                  <a:pt x="109" y="119"/>
                  <a:pt x="101" y="129"/>
                </a:cubicBezTo>
                <a:cubicBezTo>
                  <a:pt x="93" y="139"/>
                  <a:pt x="83" y="151"/>
                  <a:pt x="71" y="164"/>
                </a:cubicBezTo>
                <a:lnTo>
                  <a:pt x="35" y="200"/>
                </a:lnTo>
                <a:lnTo>
                  <a:pt x="132" y="200"/>
                </a:lnTo>
                <a:cubicBezTo>
                  <a:pt x="133" y="200"/>
                  <a:pt x="134" y="201"/>
                  <a:pt x="135" y="201"/>
                </a:cubicBezTo>
                <a:cubicBezTo>
                  <a:pt x="135" y="202"/>
                  <a:pt x="136" y="202"/>
                  <a:pt x="137" y="203"/>
                </a:cubicBezTo>
                <a:cubicBezTo>
                  <a:pt x="137" y="204"/>
                  <a:pt x="138" y="206"/>
                  <a:pt x="138"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7" name="Freeform 65"/>
          <p:cNvSpPr>
            <a:spLocks/>
          </p:cNvSpPr>
          <p:nvPr/>
        </p:nvSpPr>
        <p:spPr bwMode="auto">
          <a:xfrm>
            <a:off x="6311900" y="6111875"/>
            <a:ext cx="44450" cy="73025"/>
          </a:xfrm>
          <a:custGeom>
            <a:avLst/>
            <a:gdLst/>
            <a:ahLst/>
            <a:cxnLst>
              <a:cxn ang="0">
                <a:pos x="139" y="213"/>
              </a:cxn>
              <a:cxn ang="0">
                <a:pos x="139" y="218"/>
              </a:cxn>
              <a:cxn ang="0">
                <a:pos x="138" y="222"/>
              </a:cxn>
              <a:cxn ang="0">
                <a:pos x="136" y="225"/>
              </a:cxn>
              <a:cxn ang="0">
                <a:pos x="133" y="225"/>
              </a:cxn>
              <a:cxn ang="0">
                <a:pos x="10" y="225"/>
              </a:cxn>
              <a:cxn ang="0">
                <a:pos x="6" y="225"/>
              </a:cxn>
              <a:cxn ang="0">
                <a:pos x="3" y="223"/>
              </a:cxn>
              <a:cxn ang="0">
                <a:pos x="1" y="219"/>
              </a:cxn>
              <a:cxn ang="0">
                <a:pos x="0" y="213"/>
              </a:cxn>
              <a:cxn ang="0">
                <a:pos x="1" y="207"/>
              </a:cxn>
              <a:cxn ang="0">
                <a:pos x="2" y="202"/>
              </a:cxn>
              <a:cxn ang="0">
                <a:pos x="4" y="198"/>
              </a:cxn>
              <a:cxn ang="0">
                <a:pos x="7" y="194"/>
              </a:cxn>
              <a:cxn ang="0">
                <a:pos x="50" y="148"/>
              </a:cxn>
              <a:cxn ang="0">
                <a:pos x="74" y="120"/>
              </a:cxn>
              <a:cxn ang="0">
                <a:pos x="88" y="97"/>
              </a:cxn>
              <a:cxn ang="0">
                <a:pos x="95" y="78"/>
              </a:cxn>
              <a:cxn ang="0">
                <a:pos x="96" y="63"/>
              </a:cxn>
              <a:cxn ang="0">
                <a:pos x="94" y="49"/>
              </a:cxn>
              <a:cxn ang="0">
                <a:pos x="87" y="37"/>
              </a:cxn>
              <a:cxn ang="0">
                <a:pos x="75" y="29"/>
              </a:cxn>
              <a:cxn ang="0">
                <a:pos x="60" y="26"/>
              </a:cxn>
              <a:cxn ang="0">
                <a:pos x="41" y="29"/>
              </a:cxn>
              <a:cxn ang="0">
                <a:pos x="26" y="35"/>
              </a:cxn>
              <a:cxn ang="0">
                <a:pos x="16" y="42"/>
              </a:cxn>
              <a:cxn ang="0">
                <a:pos x="10" y="45"/>
              </a:cxn>
              <a:cxn ang="0">
                <a:pos x="7" y="44"/>
              </a:cxn>
              <a:cxn ang="0">
                <a:pos x="6" y="42"/>
              </a:cxn>
              <a:cxn ang="0">
                <a:pos x="5" y="38"/>
              </a:cxn>
              <a:cxn ang="0">
                <a:pos x="5" y="32"/>
              </a:cxn>
              <a:cxn ang="0">
                <a:pos x="5"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4"/>
              </a:cxn>
              <a:cxn ang="0">
                <a:pos x="36" y="200"/>
              </a:cxn>
              <a:cxn ang="0">
                <a:pos x="133" y="200"/>
              </a:cxn>
              <a:cxn ang="0">
                <a:pos x="135" y="201"/>
              </a:cxn>
              <a:cxn ang="0">
                <a:pos x="138" y="203"/>
              </a:cxn>
              <a:cxn ang="0">
                <a:pos x="139" y="207"/>
              </a:cxn>
              <a:cxn ang="0">
                <a:pos x="139" y="213"/>
              </a:cxn>
            </a:cxnLst>
            <a:rect l="0" t="0" r="r" b="b"/>
            <a:pathLst>
              <a:path w="139" h="225">
                <a:moveTo>
                  <a:pt x="139" y="213"/>
                </a:moveTo>
                <a:cubicBezTo>
                  <a:pt x="139" y="215"/>
                  <a:pt x="139" y="217"/>
                  <a:pt x="139" y="218"/>
                </a:cubicBezTo>
                <a:cubicBezTo>
                  <a:pt x="139" y="220"/>
                  <a:pt x="138" y="221"/>
                  <a:pt x="138" y="222"/>
                </a:cubicBezTo>
                <a:cubicBezTo>
                  <a:pt x="137" y="223"/>
                  <a:pt x="137" y="224"/>
                  <a:pt x="136" y="225"/>
                </a:cubicBezTo>
                <a:cubicBezTo>
                  <a:pt x="135" y="225"/>
                  <a:pt x="134" y="225"/>
                  <a:pt x="133" y="225"/>
                </a:cubicBezTo>
                <a:lnTo>
                  <a:pt x="10" y="225"/>
                </a:lnTo>
                <a:cubicBezTo>
                  <a:pt x="9" y="225"/>
                  <a:pt x="7" y="225"/>
                  <a:pt x="6" y="225"/>
                </a:cubicBezTo>
                <a:cubicBezTo>
                  <a:pt x="5" y="224"/>
                  <a:pt x="4" y="224"/>
                  <a:pt x="3" y="223"/>
                </a:cubicBezTo>
                <a:cubicBezTo>
                  <a:pt x="2" y="222"/>
                  <a:pt x="1" y="221"/>
                  <a:pt x="1" y="219"/>
                </a:cubicBezTo>
                <a:cubicBezTo>
                  <a:pt x="1" y="217"/>
                  <a:pt x="0" y="215"/>
                  <a:pt x="0" y="213"/>
                </a:cubicBezTo>
                <a:cubicBezTo>
                  <a:pt x="0" y="210"/>
                  <a:pt x="1" y="208"/>
                  <a:pt x="1" y="207"/>
                </a:cubicBezTo>
                <a:cubicBezTo>
                  <a:pt x="1" y="205"/>
                  <a:pt x="1" y="203"/>
                  <a:pt x="2" y="202"/>
                </a:cubicBezTo>
                <a:cubicBezTo>
                  <a:pt x="2" y="201"/>
                  <a:pt x="3" y="199"/>
                  <a:pt x="4" y="198"/>
                </a:cubicBezTo>
                <a:cubicBezTo>
                  <a:pt x="5" y="197"/>
                  <a:pt x="6" y="195"/>
                  <a:pt x="7" y="194"/>
                </a:cubicBezTo>
                <a:lnTo>
                  <a:pt x="50" y="148"/>
                </a:lnTo>
                <a:cubicBezTo>
                  <a:pt x="60" y="138"/>
                  <a:pt x="68" y="128"/>
                  <a:pt x="74" y="120"/>
                </a:cubicBezTo>
                <a:cubicBezTo>
                  <a:pt x="80" y="112"/>
                  <a:pt x="85" y="104"/>
                  <a:pt x="88" y="97"/>
                </a:cubicBezTo>
                <a:cubicBezTo>
                  <a:pt x="92" y="90"/>
                  <a:pt x="94" y="84"/>
                  <a:pt x="95" y="78"/>
                </a:cubicBezTo>
                <a:cubicBezTo>
                  <a:pt x="96" y="73"/>
                  <a:pt x="96" y="67"/>
                  <a:pt x="96" y="63"/>
                </a:cubicBezTo>
                <a:cubicBezTo>
                  <a:pt x="96" y="58"/>
                  <a:pt x="95" y="53"/>
                  <a:pt x="94" y="49"/>
                </a:cubicBezTo>
                <a:cubicBezTo>
                  <a:pt x="92" y="44"/>
                  <a:pt x="90" y="40"/>
                  <a:pt x="87" y="37"/>
                </a:cubicBezTo>
                <a:cubicBezTo>
                  <a:pt x="84" y="34"/>
                  <a:pt x="80" y="31"/>
                  <a:pt x="75" y="29"/>
                </a:cubicBezTo>
                <a:cubicBezTo>
                  <a:pt x="71" y="27"/>
                  <a:pt x="66" y="26"/>
                  <a:pt x="60" y="26"/>
                </a:cubicBezTo>
                <a:cubicBezTo>
                  <a:pt x="53" y="26"/>
                  <a:pt x="46" y="27"/>
                  <a:pt x="41" y="29"/>
                </a:cubicBezTo>
                <a:cubicBezTo>
                  <a:pt x="35" y="31"/>
                  <a:pt x="30" y="33"/>
                  <a:pt x="26" y="35"/>
                </a:cubicBezTo>
                <a:cubicBezTo>
                  <a:pt x="22" y="38"/>
                  <a:pt x="19" y="40"/>
                  <a:pt x="16" y="42"/>
                </a:cubicBezTo>
                <a:cubicBezTo>
                  <a:pt x="13" y="44"/>
                  <a:pt x="11" y="45"/>
                  <a:pt x="10" y="45"/>
                </a:cubicBezTo>
                <a:cubicBezTo>
                  <a:pt x="9" y="45"/>
                  <a:pt x="8" y="45"/>
                  <a:pt x="7" y="44"/>
                </a:cubicBezTo>
                <a:cubicBezTo>
                  <a:pt x="7" y="44"/>
                  <a:pt x="6" y="43"/>
                  <a:pt x="6" y="42"/>
                </a:cubicBezTo>
                <a:cubicBezTo>
                  <a:pt x="5" y="41"/>
                  <a:pt x="5" y="39"/>
                  <a:pt x="5" y="38"/>
                </a:cubicBezTo>
                <a:cubicBezTo>
                  <a:pt x="5" y="36"/>
                  <a:pt x="5" y="34"/>
                  <a:pt x="5" y="32"/>
                </a:cubicBezTo>
                <a:cubicBezTo>
                  <a:pt x="5" y="30"/>
                  <a:pt x="5" y="28"/>
                  <a:pt x="5" y="27"/>
                </a:cubicBezTo>
                <a:cubicBezTo>
                  <a:pt x="5" y="26"/>
                  <a:pt x="5" y="25"/>
                  <a:pt x="5" y="24"/>
                </a:cubicBezTo>
                <a:cubicBezTo>
                  <a:pt x="6" y="23"/>
                  <a:pt x="6" y="22"/>
                  <a:pt x="6" y="21"/>
                </a:cubicBezTo>
                <a:cubicBezTo>
                  <a:pt x="7" y="20"/>
                  <a:pt x="8" y="19"/>
                  <a:pt x="9" y="18"/>
                </a:cubicBezTo>
                <a:cubicBezTo>
                  <a:pt x="11" y="17"/>
                  <a:pt x="13" y="15"/>
                  <a:pt x="16" y="13"/>
                </a:cubicBezTo>
                <a:cubicBezTo>
                  <a:pt x="20" y="11"/>
                  <a:pt x="24" y="9"/>
                  <a:pt x="29" y="7"/>
                </a:cubicBezTo>
                <a:cubicBezTo>
                  <a:pt x="34" y="5"/>
                  <a:pt x="40" y="4"/>
                  <a:pt x="46" y="2"/>
                </a:cubicBezTo>
                <a:cubicBezTo>
                  <a:pt x="52" y="1"/>
                  <a:pt x="58" y="0"/>
                  <a:pt x="65" y="0"/>
                </a:cubicBezTo>
                <a:cubicBezTo>
                  <a:pt x="76" y="0"/>
                  <a:pt x="85" y="2"/>
                  <a:pt x="93" y="5"/>
                </a:cubicBezTo>
                <a:cubicBezTo>
                  <a:pt x="101" y="8"/>
                  <a:pt x="108" y="12"/>
                  <a:pt x="113" y="17"/>
                </a:cubicBezTo>
                <a:cubicBezTo>
                  <a:pt x="119" y="22"/>
                  <a:pt x="123" y="28"/>
                  <a:pt x="125" y="35"/>
                </a:cubicBezTo>
                <a:cubicBezTo>
                  <a:pt x="128" y="42"/>
                  <a:pt x="129" y="50"/>
                  <a:pt x="129" y="58"/>
                </a:cubicBezTo>
                <a:cubicBezTo>
                  <a:pt x="129" y="65"/>
                  <a:pt x="129" y="72"/>
                  <a:pt x="127" y="79"/>
                </a:cubicBezTo>
                <a:cubicBezTo>
                  <a:pt x="126" y="86"/>
                  <a:pt x="124" y="94"/>
                  <a:pt x="119" y="102"/>
                </a:cubicBezTo>
                <a:cubicBezTo>
                  <a:pt x="115" y="110"/>
                  <a:pt x="110" y="119"/>
                  <a:pt x="102" y="129"/>
                </a:cubicBezTo>
                <a:cubicBezTo>
                  <a:pt x="94" y="139"/>
                  <a:pt x="84" y="151"/>
                  <a:pt x="71" y="164"/>
                </a:cubicBezTo>
                <a:lnTo>
                  <a:pt x="36" y="200"/>
                </a:lnTo>
                <a:lnTo>
                  <a:pt x="133" y="200"/>
                </a:lnTo>
                <a:cubicBezTo>
                  <a:pt x="134" y="200"/>
                  <a:pt x="135" y="201"/>
                  <a:pt x="135" y="201"/>
                </a:cubicBezTo>
                <a:cubicBezTo>
                  <a:pt x="136" y="202"/>
                  <a:pt x="137" y="202"/>
                  <a:pt x="138" y="203"/>
                </a:cubicBezTo>
                <a:cubicBezTo>
                  <a:pt x="138" y="204"/>
                  <a:pt x="139"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8" name="Freeform 66"/>
          <p:cNvSpPr>
            <a:spLocks/>
          </p:cNvSpPr>
          <p:nvPr/>
        </p:nvSpPr>
        <p:spPr bwMode="auto">
          <a:xfrm>
            <a:off x="6497638" y="6111875"/>
            <a:ext cx="46038" cy="73025"/>
          </a:xfrm>
          <a:custGeom>
            <a:avLst/>
            <a:gdLst/>
            <a:ahLst/>
            <a:cxnLst>
              <a:cxn ang="0">
                <a:pos x="139" y="213"/>
              </a:cxn>
              <a:cxn ang="0">
                <a:pos x="138" y="218"/>
              </a:cxn>
              <a:cxn ang="0">
                <a:pos x="137" y="222"/>
              </a:cxn>
              <a:cxn ang="0">
                <a:pos x="135" y="225"/>
              </a:cxn>
              <a:cxn ang="0">
                <a:pos x="132" y="225"/>
              </a:cxn>
              <a:cxn ang="0">
                <a:pos x="10" y="225"/>
              </a:cxn>
              <a:cxn ang="0">
                <a:pos x="6" y="225"/>
              </a:cxn>
              <a:cxn ang="0">
                <a:pos x="2" y="223"/>
              </a:cxn>
              <a:cxn ang="0">
                <a:pos x="1" y="219"/>
              </a:cxn>
              <a:cxn ang="0">
                <a:pos x="0" y="213"/>
              </a:cxn>
              <a:cxn ang="0">
                <a:pos x="0" y="207"/>
              </a:cxn>
              <a:cxn ang="0">
                <a:pos x="1" y="202"/>
              </a:cxn>
              <a:cxn ang="0">
                <a:pos x="3" y="198"/>
              </a:cxn>
              <a:cxn ang="0">
                <a:pos x="7" y="194"/>
              </a:cxn>
              <a:cxn ang="0">
                <a:pos x="50" y="148"/>
              </a:cxn>
              <a:cxn ang="0">
                <a:pos x="74" y="120"/>
              </a:cxn>
              <a:cxn ang="0">
                <a:pos x="88" y="97"/>
              </a:cxn>
              <a:cxn ang="0">
                <a:pos x="94" y="78"/>
              </a:cxn>
              <a:cxn ang="0">
                <a:pos x="96" y="63"/>
              </a:cxn>
              <a:cxn ang="0">
                <a:pos x="93" y="49"/>
              </a:cxn>
              <a:cxn ang="0">
                <a:pos x="86" y="37"/>
              </a:cxn>
              <a:cxn ang="0">
                <a:pos x="75" y="29"/>
              </a:cxn>
              <a:cxn ang="0">
                <a:pos x="59" y="26"/>
              </a:cxn>
              <a:cxn ang="0">
                <a:pos x="40" y="29"/>
              </a:cxn>
              <a:cxn ang="0">
                <a:pos x="26" y="35"/>
              </a:cxn>
              <a:cxn ang="0">
                <a:pos x="15" y="42"/>
              </a:cxn>
              <a:cxn ang="0">
                <a:pos x="9" y="45"/>
              </a:cxn>
              <a:cxn ang="0">
                <a:pos x="7" y="44"/>
              </a:cxn>
              <a:cxn ang="0">
                <a:pos x="5" y="42"/>
              </a:cxn>
              <a:cxn ang="0">
                <a:pos x="4" y="38"/>
              </a:cxn>
              <a:cxn ang="0">
                <a:pos x="4" y="32"/>
              </a:cxn>
              <a:cxn ang="0">
                <a:pos x="4" y="27"/>
              </a:cxn>
              <a:cxn ang="0">
                <a:pos x="5" y="24"/>
              </a:cxn>
              <a:cxn ang="0">
                <a:pos x="6" y="21"/>
              </a:cxn>
              <a:cxn ang="0">
                <a:pos x="9" y="18"/>
              </a:cxn>
              <a:cxn ang="0">
                <a:pos x="16" y="13"/>
              </a:cxn>
              <a:cxn ang="0">
                <a:pos x="28" y="7"/>
              </a:cxn>
              <a:cxn ang="0">
                <a:pos x="45" y="2"/>
              </a:cxn>
              <a:cxn ang="0">
                <a:pos x="65" y="0"/>
              </a:cxn>
              <a:cxn ang="0">
                <a:pos x="93" y="5"/>
              </a:cxn>
              <a:cxn ang="0">
                <a:pos x="113" y="17"/>
              </a:cxn>
              <a:cxn ang="0">
                <a:pos x="125" y="35"/>
              </a:cxn>
              <a:cxn ang="0">
                <a:pos x="129" y="58"/>
              </a:cxn>
              <a:cxn ang="0">
                <a:pos x="127" y="79"/>
              </a:cxn>
              <a:cxn ang="0">
                <a:pos x="119" y="102"/>
              </a:cxn>
              <a:cxn ang="0">
                <a:pos x="101" y="129"/>
              </a:cxn>
              <a:cxn ang="0">
                <a:pos x="71" y="164"/>
              </a:cxn>
              <a:cxn ang="0">
                <a:pos x="36" y="200"/>
              </a:cxn>
              <a:cxn ang="0">
                <a:pos x="132" y="200"/>
              </a:cxn>
              <a:cxn ang="0">
                <a:pos x="135" y="201"/>
              </a:cxn>
              <a:cxn ang="0">
                <a:pos x="137" y="203"/>
              </a:cxn>
              <a:cxn ang="0">
                <a:pos x="138" y="207"/>
              </a:cxn>
              <a:cxn ang="0">
                <a:pos x="139" y="213"/>
              </a:cxn>
            </a:cxnLst>
            <a:rect l="0" t="0" r="r" b="b"/>
            <a:pathLst>
              <a:path w="139" h="225">
                <a:moveTo>
                  <a:pt x="139" y="213"/>
                </a:moveTo>
                <a:cubicBezTo>
                  <a:pt x="139" y="215"/>
                  <a:pt x="139" y="217"/>
                  <a:pt x="138" y="218"/>
                </a:cubicBezTo>
                <a:cubicBezTo>
                  <a:pt x="138" y="220"/>
                  <a:pt x="138" y="221"/>
                  <a:pt x="137" y="222"/>
                </a:cubicBezTo>
                <a:cubicBezTo>
                  <a:pt x="137" y="223"/>
                  <a:pt x="136" y="224"/>
                  <a:pt x="135" y="225"/>
                </a:cubicBezTo>
                <a:cubicBezTo>
                  <a:pt x="134" y="225"/>
                  <a:pt x="133" y="225"/>
                  <a:pt x="132" y="225"/>
                </a:cubicBezTo>
                <a:lnTo>
                  <a:pt x="10" y="225"/>
                </a:lnTo>
                <a:cubicBezTo>
                  <a:pt x="8" y="225"/>
                  <a:pt x="7" y="225"/>
                  <a:pt x="6" y="225"/>
                </a:cubicBezTo>
                <a:cubicBezTo>
                  <a:pt x="4" y="224"/>
                  <a:pt x="3" y="224"/>
                  <a:pt x="2" y="223"/>
                </a:cubicBezTo>
                <a:cubicBezTo>
                  <a:pt x="2" y="222"/>
                  <a:pt x="1" y="221"/>
                  <a:pt x="1" y="219"/>
                </a:cubicBezTo>
                <a:cubicBezTo>
                  <a:pt x="0" y="217"/>
                  <a:pt x="0" y="215"/>
                  <a:pt x="0" y="213"/>
                </a:cubicBezTo>
                <a:cubicBezTo>
                  <a:pt x="0" y="210"/>
                  <a:pt x="0" y="208"/>
                  <a:pt x="0" y="207"/>
                </a:cubicBezTo>
                <a:cubicBezTo>
                  <a:pt x="0" y="205"/>
                  <a:pt x="1" y="203"/>
                  <a:pt x="1" y="202"/>
                </a:cubicBezTo>
                <a:cubicBezTo>
                  <a:pt x="2" y="201"/>
                  <a:pt x="3" y="199"/>
                  <a:pt x="3" y="198"/>
                </a:cubicBezTo>
                <a:cubicBezTo>
                  <a:pt x="4" y="197"/>
                  <a:pt x="5" y="195"/>
                  <a:pt x="7" y="194"/>
                </a:cubicBezTo>
                <a:lnTo>
                  <a:pt x="50" y="148"/>
                </a:lnTo>
                <a:cubicBezTo>
                  <a:pt x="60" y="138"/>
                  <a:pt x="68" y="128"/>
                  <a:pt x="74" y="120"/>
                </a:cubicBezTo>
                <a:cubicBezTo>
                  <a:pt x="80" y="112"/>
                  <a:pt x="84" y="104"/>
                  <a:pt x="88" y="97"/>
                </a:cubicBezTo>
                <a:cubicBezTo>
                  <a:pt x="91" y="90"/>
                  <a:pt x="93" y="84"/>
                  <a:pt x="94" y="78"/>
                </a:cubicBezTo>
                <a:cubicBezTo>
                  <a:pt x="95" y="73"/>
                  <a:pt x="96" y="67"/>
                  <a:pt x="96" y="63"/>
                </a:cubicBezTo>
                <a:cubicBezTo>
                  <a:pt x="96" y="58"/>
                  <a:pt x="95" y="53"/>
                  <a:pt x="93" y="49"/>
                </a:cubicBezTo>
                <a:cubicBezTo>
                  <a:pt x="92" y="44"/>
                  <a:pt x="89" y="40"/>
                  <a:pt x="86" y="37"/>
                </a:cubicBezTo>
                <a:cubicBezTo>
                  <a:pt x="83" y="34"/>
                  <a:pt x="79" y="31"/>
                  <a:pt x="75" y="29"/>
                </a:cubicBezTo>
                <a:cubicBezTo>
                  <a:pt x="70" y="27"/>
                  <a:pt x="65" y="26"/>
                  <a:pt x="59" y="26"/>
                </a:cubicBezTo>
                <a:cubicBezTo>
                  <a:pt x="52" y="26"/>
                  <a:pt x="46" y="27"/>
                  <a:pt x="40" y="29"/>
                </a:cubicBezTo>
                <a:cubicBezTo>
                  <a:pt x="35" y="31"/>
                  <a:pt x="30" y="33"/>
                  <a:pt x="26" y="35"/>
                </a:cubicBezTo>
                <a:cubicBezTo>
                  <a:pt x="22" y="38"/>
                  <a:pt x="18" y="40"/>
                  <a:pt x="15" y="42"/>
                </a:cubicBezTo>
                <a:cubicBezTo>
                  <a:pt x="12" y="44"/>
                  <a:pt x="10" y="45"/>
                  <a:pt x="9" y="45"/>
                </a:cubicBezTo>
                <a:cubicBezTo>
                  <a:pt x="8" y="45"/>
                  <a:pt x="8" y="45"/>
                  <a:pt x="7" y="44"/>
                </a:cubicBezTo>
                <a:cubicBezTo>
                  <a:pt x="6" y="44"/>
                  <a:pt x="6" y="43"/>
                  <a:pt x="5" y="42"/>
                </a:cubicBezTo>
                <a:cubicBezTo>
                  <a:pt x="5" y="41"/>
                  <a:pt x="5" y="39"/>
                  <a:pt x="4" y="38"/>
                </a:cubicBezTo>
                <a:cubicBezTo>
                  <a:pt x="4" y="36"/>
                  <a:pt x="4" y="34"/>
                  <a:pt x="4" y="32"/>
                </a:cubicBezTo>
                <a:cubicBezTo>
                  <a:pt x="4" y="30"/>
                  <a:pt x="4" y="28"/>
                  <a:pt x="4" y="27"/>
                </a:cubicBezTo>
                <a:cubicBezTo>
                  <a:pt x="4" y="26"/>
                  <a:pt x="5" y="25"/>
                  <a:pt x="5" y="24"/>
                </a:cubicBezTo>
                <a:cubicBezTo>
                  <a:pt x="5" y="23"/>
                  <a:pt x="5" y="22"/>
                  <a:pt x="6" y="21"/>
                </a:cubicBezTo>
                <a:cubicBezTo>
                  <a:pt x="6" y="20"/>
                  <a:pt x="7" y="19"/>
                  <a:pt x="9" y="18"/>
                </a:cubicBezTo>
                <a:cubicBezTo>
                  <a:pt x="10" y="17"/>
                  <a:pt x="12" y="15"/>
                  <a:pt x="16" y="13"/>
                </a:cubicBezTo>
                <a:cubicBezTo>
                  <a:pt x="19" y="11"/>
                  <a:pt x="23" y="9"/>
                  <a:pt x="28" y="7"/>
                </a:cubicBezTo>
                <a:cubicBezTo>
                  <a:pt x="34" y="5"/>
                  <a:pt x="39" y="4"/>
                  <a:pt x="45" y="2"/>
                </a:cubicBezTo>
                <a:cubicBezTo>
                  <a:pt x="51" y="1"/>
                  <a:pt x="58" y="0"/>
                  <a:pt x="65" y="0"/>
                </a:cubicBezTo>
                <a:cubicBezTo>
                  <a:pt x="75" y="0"/>
                  <a:pt x="85" y="2"/>
                  <a:pt x="93" y="5"/>
                </a:cubicBezTo>
                <a:cubicBezTo>
                  <a:pt x="101" y="8"/>
                  <a:pt x="108" y="12"/>
                  <a:pt x="113" y="17"/>
                </a:cubicBezTo>
                <a:cubicBezTo>
                  <a:pt x="118" y="22"/>
                  <a:pt x="122" y="28"/>
                  <a:pt x="125" y="35"/>
                </a:cubicBezTo>
                <a:cubicBezTo>
                  <a:pt x="127" y="42"/>
                  <a:pt x="129" y="50"/>
                  <a:pt x="129" y="58"/>
                </a:cubicBezTo>
                <a:cubicBezTo>
                  <a:pt x="129" y="65"/>
                  <a:pt x="128" y="72"/>
                  <a:pt x="127" y="79"/>
                </a:cubicBezTo>
                <a:cubicBezTo>
                  <a:pt x="126" y="86"/>
                  <a:pt x="123" y="94"/>
                  <a:pt x="119" y="102"/>
                </a:cubicBezTo>
                <a:cubicBezTo>
                  <a:pt x="115" y="110"/>
                  <a:pt x="109" y="119"/>
                  <a:pt x="101" y="129"/>
                </a:cubicBezTo>
                <a:cubicBezTo>
                  <a:pt x="94" y="139"/>
                  <a:pt x="83" y="151"/>
                  <a:pt x="71" y="164"/>
                </a:cubicBezTo>
                <a:lnTo>
                  <a:pt x="36" y="200"/>
                </a:lnTo>
                <a:lnTo>
                  <a:pt x="132" y="200"/>
                </a:lnTo>
                <a:cubicBezTo>
                  <a:pt x="133" y="200"/>
                  <a:pt x="134" y="201"/>
                  <a:pt x="135" y="201"/>
                </a:cubicBezTo>
                <a:cubicBezTo>
                  <a:pt x="136" y="202"/>
                  <a:pt x="136" y="202"/>
                  <a:pt x="137" y="203"/>
                </a:cubicBezTo>
                <a:cubicBezTo>
                  <a:pt x="138" y="204"/>
                  <a:pt x="138" y="206"/>
                  <a:pt x="138"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39" name="Freeform 67"/>
          <p:cNvSpPr>
            <a:spLocks/>
          </p:cNvSpPr>
          <p:nvPr/>
        </p:nvSpPr>
        <p:spPr bwMode="auto">
          <a:xfrm>
            <a:off x="6554788" y="6111875"/>
            <a:ext cx="44450" cy="73025"/>
          </a:xfrm>
          <a:custGeom>
            <a:avLst/>
            <a:gdLst/>
            <a:ahLst/>
            <a:cxnLst>
              <a:cxn ang="0">
                <a:pos x="134" y="189"/>
              </a:cxn>
              <a:cxn ang="0">
                <a:pos x="94" y="224"/>
              </a:cxn>
              <a:cxn ang="0">
                <a:pos x="40" y="227"/>
              </a:cxn>
              <a:cxn ang="0">
                <a:pos x="10" y="217"/>
              </a:cxn>
              <a:cxn ang="0">
                <a:pos x="2" y="211"/>
              </a:cxn>
              <a:cxn ang="0">
                <a:pos x="0" y="204"/>
              </a:cxn>
              <a:cxn ang="0">
                <a:pos x="1" y="189"/>
              </a:cxn>
              <a:cxn ang="0">
                <a:pos x="11" y="190"/>
              </a:cxn>
              <a:cxn ang="0">
                <a:pos x="39" y="202"/>
              </a:cxn>
              <a:cxn ang="0">
                <a:pos x="80" y="201"/>
              </a:cxn>
              <a:cxn ang="0">
                <a:pos x="103" y="181"/>
              </a:cxn>
              <a:cxn ang="0">
                <a:pos x="102" y="148"/>
              </a:cxn>
              <a:cxn ang="0">
                <a:pos x="74" y="126"/>
              </a:cxn>
              <a:cxn ang="0">
                <a:pos x="29" y="123"/>
              </a:cxn>
              <a:cxn ang="0">
                <a:pos x="24" y="121"/>
              </a:cxn>
              <a:cxn ang="0">
                <a:pos x="22" y="111"/>
              </a:cxn>
              <a:cxn ang="0">
                <a:pos x="24" y="102"/>
              </a:cxn>
              <a:cxn ang="0">
                <a:pos x="29" y="100"/>
              </a:cxn>
              <a:cxn ang="0">
                <a:pos x="69" y="97"/>
              </a:cxn>
              <a:cxn ang="0">
                <a:pos x="94" y="76"/>
              </a:cxn>
              <a:cxn ang="0">
                <a:pos x="95" y="45"/>
              </a:cxn>
              <a:cxn ang="0">
                <a:pos x="77" y="27"/>
              </a:cxn>
              <a:cxn ang="0">
                <a:pos x="42" y="27"/>
              </a:cxn>
              <a:cxn ang="0">
                <a:pos x="17" y="40"/>
              </a:cxn>
              <a:cxn ang="0">
                <a:pos x="9" y="43"/>
              </a:cxn>
              <a:cxn ang="0">
                <a:pos x="6" y="38"/>
              </a:cxn>
              <a:cxn ang="0">
                <a:pos x="6" y="27"/>
              </a:cxn>
              <a:cxn ang="0">
                <a:pos x="8" y="21"/>
              </a:cxn>
              <a:cxn ang="0">
                <a:pos x="17" y="13"/>
              </a:cxn>
              <a:cxn ang="0">
                <a:pos x="46" y="2"/>
              </a:cxn>
              <a:cxn ang="0">
                <a:pos x="94" y="4"/>
              </a:cxn>
              <a:cxn ang="0">
                <a:pos x="125" y="32"/>
              </a:cxn>
              <a:cxn ang="0">
                <a:pos x="126" y="74"/>
              </a:cxn>
              <a:cxn ang="0">
                <a:pos x="105" y="102"/>
              </a:cxn>
              <a:cxn ang="0">
                <a:pos x="87" y="109"/>
              </a:cxn>
              <a:cxn ang="0">
                <a:pos x="124" y="126"/>
              </a:cxn>
              <a:cxn ang="0">
                <a:pos x="139" y="162"/>
              </a:cxn>
            </a:cxnLst>
            <a:rect l="0" t="0" r="r" b="b"/>
            <a:pathLst>
              <a:path w="139" h="229">
                <a:moveTo>
                  <a:pt x="139" y="162"/>
                </a:moveTo>
                <a:cubicBezTo>
                  <a:pt x="139" y="172"/>
                  <a:pt x="137" y="181"/>
                  <a:pt x="134" y="189"/>
                </a:cubicBezTo>
                <a:cubicBezTo>
                  <a:pt x="130" y="198"/>
                  <a:pt x="125" y="205"/>
                  <a:pt x="118" y="210"/>
                </a:cubicBezTo>
                <a:cubicBezTo>
                  <a:pt x="112" y="216"/>
                  <a:pt x="104" y="221"/>
                  <a:pt x="94" y="224"/>
                </a:cubicBezTo>
                <a:cubicBezTo>
                  <a:pt x="84" y="227"/>
                  <a:pt x="73" y="229"/>
                  <a:pt x="61" y="229"/>
                </a:cubicBezTo>
                <a:cubicBezTo>
                  <a:pt x="53" y="229"/>
                  <a:pt x="47" y="228"/>
                  <a:pt x="40" y="227"/>
                </a:cubicBezTo>
                <a:cubicBezTo>
                  <a:pt x="34" y="226"/>
                  <a:pt x="28" y="224"/>
                  <a:pt x="23" y="223"/>
                </a:cubicBezTo>
                <a:cubicBezTo>
                  <a:pt x="18" y="221"/>
                  <a:pt x="14" y="219"/>
                  <a:pt x="10" y="217"/>
                </a:cubicBezTo>
                <a:cubicBezTo>
                  <a:pt x="7" y="216"/>
                  <a:pt x="5" y="214"/>
                  <a:pt x="4" y="214"/>
                </a:cubicBezTo>
                <a:cubicBezTo>
                  <a:pt x="3" y="213"/>
                  <a:pt x="3" y="212"/>
                  <a:pt x="2" y="211"/>
                </a:cubicBezTo>
                <a:cubicBezTo>
                  <a:pt x="2" y="210"/>
                  <a:pt x="1" y="209"/>
                  <a:pt x="1" y="208"/>
                </a:cubicBezTo>
                <a:cubicBezTo>
                  <a:pt x="1" y="207"/>
                  <a:pt x="0" y="206"/>
                  <a:pt x="0" y="204"/>
                </a:cubicBezTo>
                <a:cubicBezTo>
                  <a:pt x="0" y="202"/>
                  <a:pt x="0" y="200"/>
                  <a:pt x="0" y="198"/>
                </a:cubicBezTo>
                <a:cubicBezTo>
                  <a:pt x="0" y="194"/>
                  <a:pt x="0" y="191"/>
                  <a:pt x="1" y="189"/>
                </a:cubicBezTo>
                <a:cubicBezTo>
                  <a:pt x="2" y="188"/>
                  <a:pt x="3" y="187"/>
                  <a:pt x="4" y="187"/>
                </a:cubicBezTo>
                <a:cubicBezTo>
                  <a:pt x="6" y="187"/>
                  <a:pt x="8" y="188"/>
                  <a:pt x="11" y="190"/>
                </a:cubicBezTo>
                <a:cubicBezTo>
                  <a:pt x="14" y="192"/>
                  <a:pt x="17" y="194"/>
                  <a:pt x="22" y="196"/>
                </a:cubicBezTo>
                <a:cubicBezTo>
                  <a:pt x="27" y="198"/>
                  <a:pt x="33" y="200"/>
                  <a:pt x="39" y="202"/>
                </a:cubicBezTo>
                <a:cubicBezTo>
                  <a:pt x="45" y="203"/>
                  <a:pt x="52" y="204"/>
                  <a:pt x="60" y="204"/>
                </a:cubicBezTo>
                <a:cubicBezTo>
                  <a:pt x="68" y="204"/>
                  <a:pt x="74" y="203"/>
                  <a:pt x="80" y="201"/>
                </a:cubicBezTo>
                <a:cubicBezTo>
                  <a:pt x="86" y="199"/>
                  <a:pt x="90" y="197"/>
                  <a:pt x="94" y="193"/>
                </a:cubicBezTo>
                <a:cubicBezTo>
                  <a:pt x="98" y="190"/>
                  <a:pt x="101" y="185"/>
                  <a:pt x="103" y="181"/>
                </a:cubicBezTo>
                <a:cubicBezTo>
                  <a:pt x="105" y="176"/>
                  <a:pt x="106" y="170"/>
                  <a:pt x="106" y="165"/>
                </a:cubicBezTo>
                <a:cubicBezTo>
                  <a:pt x="106" y="158"/>
                  <a:pt x="105" y="153"/>
                  <a:pt x="102" y="148"/>
                </a:cubicBezTo>
                <a:cubicBezTo>
                  <a:pt x="100" y="143"/>
                  <a:pt x="96" y="138"/>
                  <a:pt x="92" y="135"/>
                </a:cubicBezTo>
                <a:cubicBezTo>
                  <a:pt x="87" y="131"/>
                  <a:pt x="81" y="128"/>
                  <a:pt x="74" y="126"/>
                </a:cubicBezTo>
                <a:cubicBezTo>
                  <a:pt x="67" y="124"/>
                  <a:pt x="59" y="123"/>
                  <a:pt x="50" y="123"/>
                </a:cubicBezTo>
                <a:lnTo>
                  <a:pt x="29" y="123"/>
                </a:lnTo>
                <a:cubicBezTo>
                  <a:pt x="28" y="123"/>
                  <a:pt x="28" y="123"/>
                  <a:pt x="27" y="123"/>
                </a:cubicBezTo>
                <a:cubicBezTo>
                  <a:pt x="26" y="122"/>
                  <a:pt x="25" y="122"/>
                  <a:pt x="24" y="121"/>
                </a:cubicBezTo>
                <a:cubicBezTo>
                  <a:pt x="24" y="120"/>
                  <a:pt x="23" y="119"/>
                  <a:pt x="23" y="117"/>
                </a:cubicBezTo>
                <a:cubicBezTo>
                  <a:pt x="23" y="116"/>
                  <a:pt x="22" y="114"/>
                  <a:pt x="22" y="111"/>
                </a:cubicBezTo>
                <a:cubicBezTo>
                  <a:pt x="22" y="109"/>
                  <a:pt x="22" y="107"/>
                  <a:pt x="23" y="106"/>
                </a:cubicBezTo>
                <a:cubicBezTo>
                  <a:pt x="23" y="104"/>
                  <a:pt x="24" y="103"/>
                  <a:pt x="24" y="102"/>
                </a:cubicBezTo>
                <a:cubicBezTo>
                  <a:pt x="25" y="102"/>
                  <a:pt x="26" y="101"/>
                  <a:pt x="26" y="101"/>
                </a:cubicBezTo>
                <a:cubicBezTo>
                  <a:pt x="27" y="100"/>
                  <a:pt x="28" y="100"/>
                  <a:pt x="29" y="100"/>
                </a:cubicBezTo>
                <a:lnTo>
                  <a:pt x="49" y="100"/>
                </a:lnTo>
                <a:cubicBezTo>
                  <a:pt x="56" y="100"/>
                  <a:pt x="63" y="99"/>
                  <a:pt x="69" y="97"/>
                </a:cubicBezTo>
                <a:cubicBezTo>
                  <a:pt x="75" y="95"/>
                  <a:pt x="80" y="92"/>
                  <a:pt x="84" y="89"/>
                </a:cubicBezTo>
                <a:cubicBezTo>
                  <a:pt x="88" y="85"/>
                  <a:pt x="92" y="81"/>
                  <a:pt x="94" y="76"/>
                </a:cubicBezTo>
                <a:cubicBezTo>
                  <a:pt x="96" y="70"/>
                  <a:pt x="97" y="65"/>
                  <a:pt x="97" y="58"/>
                </a:cubicBezTo>
                <a:cubicBezTo>
                  <a:pt x="97" y="54"/>
                  <a:pt x="96" y="50"/>
                  <a:pt x="95" y="45"/>
                </a:cubicBezTo>
                <a:cubicBezTo>
                  <a:pt x="93" y="41"/>
                  <a:pt x="91" y="38"/>
                  <a:pt x="88" y="34"/>
                </a:cubicBezTo>
                <a:cubicBezTo>
                  <a:pt x="85" y="31"/>
                  <a:pt x="81" y="29"/>
                  <a:pt x="77" y="27"/>
                </a:cubicBezTo>
                <a:cubicBezTo>
                  <a:pt x="72" y="25"/>
                  <a:pt x="67" y="24"/>
                  <a:pt x="61" y="24"/>
                </a:cubicBezTo>
                <a:cubicBezTo>
                  <a:pt x="54" y="24"/>
                  <a:pt x="48" y="25"/>
                  <a:pt x="42" y="27"/>
                </a:cubicBezTo>
                <a:cubicBezTo>
                  <a:pt x="37" y="29"/>
                  <a:pt x="32" y="32"/>
                  <a:pt x="28" y="34"/>
                </a:cubicBezTo>
                <a:cubicBezTo>
                  <a:pt x="23" y="36"/>
                  <a:pt x="20" y="38"/>
                  <a:pt x="17" y="40"/>
                </a:cubicBezTo>
                <a:cubicBezTo>
                  <a:pt x="14" y="42"/>
                  <a:pt x="12" y="43"/>
                  <a:pt x="11" y="43"/>
                </a:cubicBezTo>
                <a:cubicBezTo>
                  <a:pt x="10" y="43"/>
                  <a:pt x="9" y="43"/>
                  <a:pt x="9" y="43"/>
                </a:cubicBezTo>
                <a:cubicBezTo>
                  <a:pt x="8" y="43"/>
                  <a:pt x="8" y="42"/>
                  <a:pt x="7" y="41"/>
                </a:cubicBezTo>
                <a:cubicBezTo>
                  <a:pt x="7" y="40"/>
                  <a:pt x="6" y="39"/>
                  <a:pt x="6" y="38"/>
                </a:cubicBezTo>
                <a:cubicBezTo>
                  <a:pt x="6" y="36"/>
                  <a:pt x="6" y="34"/>
                  <a:pt x="6" y="32"/>
                </a:cubicBezTo>
                <a:cubicBezTo>
                  <a:pt x="6" y="30"/>
                  <a:pt x="6" y="28"/>
                  <a:pt x="6" y="27"/>
                </a:cubicBezTo>
                <a:cubicBezTo>
                  <a:pt x="6" y="26"/>
                  <a:pt x="7" y="25"/>
                  <a:pt x="7" y="24"/>
                </a:cubicBezTo>
                <a:cubicBezTo>
                  <a:pt x="7" y="23"/>
                  <a:pt x="8" y="22"/>
                  <a:pt x="8" y="21"/>
                </a:cubicBezTo>
                <a:cubicBezTo>
                  <a:pt x="9" y="20"/>
                  <a:pt x="9" y="19"/>
                  <a:pt x="10" y="18"/>
                </a:cubicBezTo>
                <a:cubicBezTo>
                  <a:pt x="11" y="17"/>
                  <a:pt x="14" y="15"/>
                  <a:pt x="17" y="13"/>
                </a:cubicBezTo>
                <a:cubicBezTo>
                  <a:pt x="20" y="11"/>
                  <a:pt x="24" y="9"/>
                  <a:pt x="29" y="7"/>
                </a:cubicBezTo>
                <a:cubicBezTo>
                  <a:pt x="34" y="5"/>
                  <a:pt x="40" y="4"/>
                  <a:pt x="46" y="2"/>
                </a:cubicBezTo>
                <a:cubicBezTo>
                  <a:pt x="52" y="1"/>
                  <a:pt x="59" y="0"/>
                  <a:pt x="67" y="0"/>
                </a:cubicBezTo>
                <a:cubicBezTo>
                  <a:pt x="77" y="0"/>
                  <a:pt x="86" y="1"/>
                  <a:pt x="94" y="4"/>
                </a:cubicBezTo>
                <a:cubicBezTo>
                  <a:pt x="101" y="7"/>
                  <a:pt x="108" y="10"/>
                  <a:pt x="113" y="15"/>
                </a:cubicBezTo>
                <a:cubicBezTo>
                  <a:pt x="118" y="20"/>
                  <a:pt x="122" y="26"/>
                  <a:pt x="125" y="32"/>
                </a:cubicBezTo>
                <a:cubicBezTo>
                  <a:pt x="127" y="39"/>
                  <a:pt x="129" y="47"/>
                  <a:pt x="129" y="55"/>
                </a:cubicBezTo>
                <a:cubicBezTo>
                  <a:pt x="129" y="62"/>
                  <a:pt x="128" y="68"/>
                  <a:pt x="126" y="74"/>
                </a:cubicBezTo>
                <a:cubicBezTo>
                  <a:pt x="124" y="80"/>
                  <a:pt x="121" y="85"/>
                  <a:pt x="118" y="90"/>
                </a:cubicBezTo>
                <a:cubicBezTo>
                  <a:pt x="114" y="95"/>
                  <a:pt x="110" y="99"/>
                  <a:pt x="105" y="102"/>
                </a:cubicBezTo>
                <a:cubicBezTo>
                  <a:pt x="100" y="105"/>
                  <a:pt x="94" y="107"/>
                  <a:pt x="87" y="109"/>
                </a:cubicBezTo>
                <a:lnTo>
                  <a:pt x="87" y="109"/>
                </a:lnTo>
                <a:cubicBezTo>
                  <a:pt x="95" y="110"/>
                  <a:pt x="102" y="112"/>
                  <a:pt x="108" y="115"/>
                </a:cubicBezTo>
                <a:cubicBezTo>
                  <a:pt x="114" y="118"/>
                  <a:pt x="120" y="122"/>
                  <a:pt x="124" y="126"/>
                </a:cubicBezTo>
                <a:cubicBezTo>
                  <a:pt x="129" y="131"/>
                  <a:pt x="133" y="136"/>
                  <a:pt x="135" y="142"/>
                </a:cubicBezTo>
                <a:cubicBezTo>
                  <a:pt x="138"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0" name="Freeform 68"/>
          <p:cNvSpPr>
            <a:spLocks/>
          </p:cNvSpPr>
          <p:nvPr/>
        </p:nvSpPr>
        <p:spPr bwMode="auto">
          <a:xfrm>
            <a:off x="6742113" y="6111875"/>
            <a:ext cx="44450" cy="73025"/>
          </a:xfrm>
          <a:custGeom>
            <a:avLst/>
            <a:gdLst/>
            <a:ahLst/>
            <a:cxnLst>
              <a:cxn ang="0">
                <a:pos x="138" y="213"/>
              </a:cxn>
              <a:cxn ang="0">
                <a:pos x="138" y="218"/>
              </a:cxn>
              <a:cxn ang="0">
                <a:pos x="137" y="222"/>
              </a:cxn>
              <a:cxn ang="0">
                <a:pos x="135" y="225"/>
              </a:cxn>
              <a:cxn ang="0">
                <a:pos x="132" y="225"/>
              </a:cxn>
              <a:cxn ang="0">
                <a:pos x="9" y="225"/>
              </a:cxn>
              <a:cxn ang="0">
                <a:pos x="5" y="225"/>
              </a:cxn>
              <a:cxn ang="0">
                <a:pos x="2" y="223"/>
              </a:cxn>
              <a:cxn ang="0">
                <a:pos x="0" y="219"/>
              </a:cxn>
              <a:cxn ang="0">
                <a:pos x="0" y="213"/>
              </a:cxn>
              <a:cxn ang="0">
                <a:pos x="0" y="207"/>
              </a:cxn>
              <a:cxn ang="0">
                <a:pos x="1" y="202"/>
              </a:cxn>
              <a:cxn ang="0">
                <a:pos x="3" y="198"/>
              </a:cxn>
              <a:cxn ang="0">
                <a:pos x="6" y="194"/>
              </a:cxn>
              <a:cxn ang="0">
                <a:pos x="49" y="148"/>
              </a:cxn>
              <a:cxn ang="0">
                <a:pos x="73" y="120"/>
              </a:cxn>
              <a:cxn ang="0">
                <a:pos x="87" y="97"/>
              </a:cxn>
              <a:cxn ang="0">
                <a:pos x="94" y="78"/>
              </a:cxn>
              <a:cxn ang="0">
                <a:pos x="95" y="63"/>
              </a:cxn>
              <a:cxn ang="0">
                <a:pos x="93" y="49"/>
              </a:cxn>
              <a:cxn ang="0">
                <a:pos x="86" y="37"/>
              </a:cxn>
              <a:cxn ang="0">
                <a:pos x="74" y="29"/>
              </a:cxn>
              <a:cxn ang="0">
                <a:pos x="59" y="26"/>
              </a:cxn>
              <a:cxn ang="0">
                <a:pos x="40" y="29"/>
              </a:cxn>
              <a:cxn ang="0">
                <a:pos x="25" y="35"/>
              </a:cxn>
              <a:cxn ang="0">
                <a:pos x="15" y="42"/>
              </a:cxn>
              <a:cxn ang="0">
                <a:pos x="9" y="45"/>
              </a:cxn>
              <a:cxn ang="0">
                <a:pos x="6" y="44"/>
              </a:cxn>
              <a:cxn ang="0">
                <a:pos x="5" y="42"/>
              </a:cxn>
              <a:cxn ang="0">
                <a:pos x="4" y="38"/>
              </a:cxn>
              <a:cxn ang="0">
                <a:pos x="4" y="32"/>
              </a:cxn>
              <a:cxn ang="0">
                <a:pos x="4" y="27"/>
              </a:cxn>
              <a:cxn ang="0">
                <a:pos x="4" y="24"/>
              </a:cxn>
              <a:cxn ang="0">
                <a:pos x="6" y="21"/>
              </a:cxn>
              <a:cxn ang="0">
                <a:pos x="8" y="18"/>
              </a:cxn>
              <a:cxn ang="0">
                <a:pos x="15" y="13"/>
              </a:cxn>
              <a:cxn ang="0">
                <a:pos x="28" y="7"/>
              </a:cxn>
              <a:cxn ang="0">
                <a:pos x="45" y="2"/>
              </a:cxn>
              <a:cxn ang="0">
                <a:pos x="64" y="0"/>
              </a:cxn>
              <a:cxn ang="0">
                <a:pos x="92" y="5"/>
              </a:cxn>
              <a:cxn ang="0">
                <a:pos x="112" y="17"/>
              </a:cxn>
              <a:cxn ang="0">
                <a:pos x="124" y="35"/>
              </a:cxn>
              <a:cxn ang="0">
                <a:pos x="128" y="58"/>
              </a:cxn>
              <a:cxn ang="0">
                <a:pos x="126" y="79"/>
              </a:cxn>
              <a:cxn ang="0">
                <a:pos x="119" y="102"/>
              </a:cxn>
              <a:cxn ang="0">
                <a:pos x="101" y="129"/>
              </a:cxn>
              <a:cxn ang="0">
                <a:pos x="70" y="164"/>
              </a:cxn>
              <a:cxn ang="0">
                <a:pos x="35" y="200"/>
              </a:cxn>
              <a:cxn ang="0">
                <a:pos x="132" y="200"/>
              </a:cxn>
              <a:cxn ang="0">
                <a:pos x="134" y="201"/>
              </a:cxn>
              <a:cxn ang="0">
                <a:pos x="137" y="203"/>
              </a:cxn>
              <a:cxn ang="0">
                <a:pos x="138" y="207"/>
              </a:cxn>
              <a:cxn ang="0">
                <a:pos x="138" y="213"/>
              </a:cxn>
            </a:cxnLst>
            <a:rect l="0" t="0" r="r" b="b"/>
            <a:pathLst>
              <a:path w="138" h="225">
                <a:moveTo>
                  <a:pt x="138" y="213"/>
                </a:moveTo>
                <a:cubicBezTo>
                  <a:pt x="138" y="215"/>
                  <a:pt x="138" y="217"/>
                  <a:pt x="138" y="218"/>
                </a:cubicBezTo>
                <a:cubicBezTo>
                  <a:pt x="138" y="220"/>
                  <a:pt x="137" y="221"/>
                  <a:pt x="137" y="222"/>
                </a:cubicBezTo>
                <a:cubicBezTo>
                  <a:pt x="136" y="223"/>
                  <a:pt x="136" y="224"/>
                  <a:pt x="135" y="225"/>
                </a:cubicBezTo>
                <a:cubicBezTo>
                  <a:pt x="134" y="225"/>
                  <a:pt x="133" y="225"/>
                  <a:pt x="132" y="225"/>
                </a:cubicBezTo>
                <a:lnTo>
                  <a:pt x="9" y="225"/>
                </a:lnTo>
                <a:cubicBezTo>
                  <a:pt x="8" y="225"/>
                  <a:pt x="6" y="225"/>
                  <a:pt x="5" y="225"/>
                </a:cubicBezTo>
                <a:cubicBezTo>
                  <a:pt x="4" y="224"/>
                  <a:pt x="3" y="224"/>
                  <a:pt x="2" y="223"/>
                </a:cubicBezTo>
                <a:cubicBezTo>
                  <a:pt x="1" y="222"/>
                  <a:pt x="1" y="221"/>
                  <a:pt x="0" y="219"/>
                </a:cubicBezTo>
                <a:cubicBezTo>
                  <a:pt x="0" y="217"/>
                  <a:pt x="0" y="215"/>
                  <a:pt x="0" y="213"/>
                </a:cubicBezTo>
                <a:cubicBezTo>
                  <a:pt x="0" y="210"/>
                  <a:pt x="0" y="208"/>
                  <a:pt x="0" y="207"/>
                </a:cubicBezTo>
                <a:cubicBezTo>
                  <a:pt x="0" y="205"/>
                  <a:pt x="0" y="203"/>
                  <a:pt x="1" y="202"/>
                </a:cubicBezTo>
                <a:cubicBezTo>
                  <a:pt x="1" y="201"/>
                  <a:pt x="2" y="199"/>
                  <a:pt x="3" y="198"/>
                </a:cubicBezTo>
                <a:cubicBezTo>
                  <a:pt x="4" y="197"/>
                  <a:pt x="5" y="195"/>
                  <a:pt x="6" y="194"/>
                </a:cubicBezTo>
                <a:lnTo>
                  <a:pt x="49" y="148"/>
                </a:lnTo>
                <a:cubicBezTo>
                  <a:pt x="59" y="138"/>
                  <a:pt x="67" y="128"/>
                  <a:pt x="73" y="120"/>
                </a:cubicBezTo>
                <a:cubicBezTo>
                  <a:pt x="79" y="112"/>
                  <a:pt x="84" y="104"/>
                  <a:pt x="87" y="97"/>
                </a:cubicBezTo>
                <a:cubicBezTo>
                  <a:pt x="91" y="90"/>
                  <a:pt x="93" y="84"/>
                  <a:pt x="94" y="78"/>
                </a:cubicBezTo>
                <a:cubicBezTo>
                  <a:pt x="95" y="73"/>
                  <a:pt x="95" y="67"/>
                  <a:pt x="95" y="63"/>
                </a:cubicBezTo>
                <a:cubicBezTo>
                  <a:pt x="95" y="58"/>
                  <a:pt x="94" y="53"/>
                  <a:pt x="93" y="49"/>
                </a:cubicBezTo>
                <a:cubicBezTo>
                  <a:pt x="91" y="44"/>
                  <a:pt x="89" y="40"/>
                  <a:pt x="86" y="37"/>
                </a:cubicBezTo>
                <a:cubicBezTo>
                  <a:pt x="83" y="34"/>
                  <a:pt x="79" y="31"/>
                  <a:pt x="74" y="29"/>
                </a:cubicBezTo>
                <a:cubicBezTo>
                  <a:pt x="70" y="27"/>
                  <a:pt x="65" y="26"/>
                  <a:pt x="59" y="26"/>
                </a:cubicBezTo>
                <a:cubicBezTo>
                  <a:pt x="52" y="26"/>
                  <a:pt x="45" y="27"/>
                  <a:pt x="40" y="29"/>
                </a:cubicBezTo>
                <a:cubicBezTo>
                  <a:pt x="34" y="31"/>
                  <a:pt x="30" y="33"/>
                  <a:pt x="25" y="35"/>
                </a:cubicBezTo>
                <a:cubicBezTo>
                  <a:pt x="21" y="38"/>
                  <a:pt x="18" y="40"/>
                  <a:pt x="15" y="42"/>
                </a:cubicBezTo>
                <a:cubicBezTo>
                  <a:pt x="12" y="44"/>
                  <a:pt x="10" y="45"/>
                  <a:pt x="9" y="45"/>
                </a:cubicBezTo>
                <a:cubicBezTo>
                  <a:pt x="8" y="45"/>
                  <a:pt x="7" y="45"/>
                  <a:pt x="6" y="44"/>
                </a:cubicBezTo>
                <a:cubicBezTo>
                  <a:pt x="6" y="44"/>
                  <a:pt x="5" y="43"/>
                  <a:pt x="5" y="42"/>
                </a:cubicBezTo>
                <a:cubicBezTo>
                  <a:pt x="5" y="41"/>
                  <a:pt x="4" y="39"/>
                  <a:pt x="4" y="38"/>
                </a:cubicBezTo>
                <a:cubicBezTo>
                  <a:pt x="4" y="36"/>
                  <a:pt x="4" y="34"/>
                  <a:pt x="4" y="32"/>
                </a:cubicBezTo>
                <a:cubicBezTo>
                  <a:pt x="4" y="30"/>
                  <a:pt x="4" y="28"/>
                  <a:pt x="4" y="27"/>
                </a:cubicBezTo>
                <a:cubicBezTo>
                  <a:pt x="4" y="26"/>
                  <a:pt x="4" y="25"/>
                  <a:pt x="4" y="24"/>
                </a:cubicBezTo>
                <a:cubicBezTo>
                  <a:pt x="5" y="23"/>
                  <a:pt x="5" y="22"/>
                  <a:pt x="6" y="21"/>
                </a:cubicBezTo>
                <a:cubicBezTo>
                  <a:pt x="6" y="20"/>
                  <a:pt x="7" y="19"/>
                  <a:pt x="8" y="18"/>
                </a:cubicBezTo>
                <a:cubicBezTo>
                  <a:pt x="10" y="17"/>
                  <a:pt x="12" y="15"/>
                  <a:pt x="15" y="13"/>
                </a:cubicBezTo>
                <a:cubicBezTo>
                  <a:pt x="19" y="11"/>
                  <a:pt x="23" y="9"/>
                  <a:pt x="28" y="7"/>
                </a:cubicBezTo>
                <a:cubicBezTo>
                  <a:pt x="33" y="5"/>
                  <a:pt x="39" y="4"/>
                  <a:pt x="45" y="2"/>
                </a:cubicBezTo>
                <a:cubicBezTo>
                  <a:pt x="51" y="1"/>
                  <a:pt x="57" y="0"/>
                  <a:pt x="64" y="0"/>
                </a:cubicBezTo>
                <a:cubicBezTo>
                  <a:pt x="75" y="0"/>
                  <a:pt x="84" y="2"/>
                  <a:pt x="92" y="5"/>
                </a:cubicBezTo>
                <a:cubicBezTo>
                  <a:pt x="100" y="8"/>
                  <a:pt x="107" y="12"/>
                  <a:pt x="112" y="17"/>
                </a:cubicBezTo>
                <a:cubicBezTo>
                  <a:pt x="118" y="22"/>
                  <a:pt x="122" y="28"/>
                  <a:pt x="124" y="35"/>
                </a:cubicBezTo>
                <a:cubicBezTo>
                  <a:pt x="127" y="42"/>
                  <a:pt x="128" y="50"/>
                  <a:pt x="128" y="58"/>
                </a:cubicBezTo>
                <a:cubicBezTo>
                  <a:pt x="128" y="65"/>
                  <a:pt x="128" y="72"/>
                  <a:pt x="126" y="79"/>
                </a:cubicBezTo>
                <a:cubicBezTo>
                  <a:pt x="125" y="86"/>
                  <a:pt x="123" y="94"/>
                  <a:pt x="119" y="102"/>
                </a:cubicBezTo>
                <a:cubicBezTo>
                  <a:pt x="114" y="110"/>
                  <a:pt x="109" y="119"/>
                  <a:pt x="101" y="129"/>
                </a:cubicBezTo>
                <a:cubicBezTo>
                  <a:pt x="93" y="139"/>
                  <a:pt x="83" y="151"/>
                  <a:pt x="70" y="164"/>
                </a:cubicBezTo>
                <a:lnTo>
                  <a:pt x="35" y="200"/>
                </a:lnTo>
                <a:lnTo>
                  <a:pt x="132" y="200"/>
                </a:lnTo>
                <a:cubicBezTo>
                  <a:pt x="133" y="200"/>
                  <a:pt x="134" y="201"/>
                  <a:pt x="134" y="201"/>
                </a:cubicBezTo>
                <a:cubicBezTo>
                  <a:pt x="135" y="202"/>
                  <a:pt x="136" y="202"/>
                  <a:pt x="137" y="203"/>
                </a:cubicBezTo>
                <a:cubicBezTo>
                  <a:pt x="137" y="204"/>
                  <a:pt x="138" y="206"/>
                  <a:pt x="138" y="207"/>
                </a:cubicBezTo>
                <a:cubicBezTo>
                  <a:pt x="138" y="209"/>
                  <a:pt x="138" y="211"/>
                  <a:pt x="138"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1" name="Freeform 69"/>
          <p:cNvSpPr>
            <a:spLocks noEditPoints="1"/>
          </p:cNvSpPr>
          <p:nvPr/>
        </p:nvSpPr>
        <p:spPr bwMode="auto">
          <a:xfrm>
            <a:off x="6794500" y="6111875"/>
            <a:ext cx="52388" cy="73025"/>
          </a:xfrm>
          <a:custGeom>
            <a:avLst/>
            <a:gdLst/>
            <a:ahLst/>
            <a:cxnLst>
              <a:cxn ang="0">
                <a:pos x="160" y="160"/>
              </a:cxn>
              <a:cxn ang="0">
                <a:pos x="158" y="169"/>
              </a:cxn>
              <a:cxn ang="0">
                <a:pos x="153" y="172"/>
              </a:cxn>
              <a:cxn ang="0">
                <a:pos x="128" y="172"/>
              </a:cxn>
              <a:cxn ang="0">
                <a:pos x="128" y="219"/>
              </a:cxn>
              <a:cxn ang="0">
                <a:pos x="127" y="221"/>
              </a:cxn>
              <a:cxn ang="0">
                <a:pos x="125" y="223"/>
              </a:cxn>
              <a:cxn ang="0">
                <a:pos x="121" y="224"/>
              </a:cxn>
              <a:cxn ang="0">
                <a:pos x="114" y="224"/>
              </a:cxn>
              <a:cxn ang="0">
                <a:pos x="107" y="224"/>
              </a:cxn>
              <a:cxn ang="0">
                <a:pos x="102" y="223"/>
              </a:cxn>
              <a:cxn ang="0">
                <a:pos x="100" y="221"/>
              </a:cxn>
              <a:cxn ang="0">
                <a:pos x="100" y="219"/>
              </a:cxn>
              <a:cxn ang="0">
                <a:pos x="100" y="172"/>
              </a:cxn>
              <a:cxn ang="0">
                <a:pos x="8" y="172"/>
              </a:cxn>
              <a:cxn ang="0">
                <a:pos x="4" y="172"/>
              </a:cxn>
              <a:cxn ang="0">
                <a:pos x="2" y="170"/>
              </a:cxn>
              <a:cxn ang="0">
                <a:pos x="0" y="166"/>
              </a:cxn>
              <a:cxn ang="0">
                <a:pos x="0" y="159"/>
              </a:cxn>
              <a:cxn ang="0">
                <a:pos x="0" y="154"/>
              </a:cxn>
              <a:cxn ang="0">
                <a:pos x="1" y="149"/>
              </a:cxn>
              <a:cxn ang="0">
                <a:pos x="2" y="145"/>
              </a:cxn>
              <a:cxn ang="0">
                <a:pos x="4" y="141"/>
              </a:cxn>
              <a:cxn ang="0">
                <a:pos x="84" y="6"/>
              </a:cxn>
              <a:cxn ang="0">
                <a:pos x="87" y="3"/>
              </a:cxn>
              <a:cxn ang="0">
                <a:pos x="91" y="2"/>
              </a:cxn>
              <a:cxn ang="0">
                <a:pos x="97" y="1"/>
              </a:cxn>
              <a:cxn ang="0">
                <a:pos x="106" y="0"/>
              </a:cxn>
              <a:cxn ang="0">
                <a:pos x="116" y="1"/>
              </a:cxn>
              <a:cxn ang="0">
                <a:pos x="123" y="2"/>
              </a:cxn>
              <a:cxn ang="0">
                <a:pos x="127" y="4"/>
              </a:cxn>
              <a:cxn ang="0">
                <a:pos x="128" y="6"/>
              </a:cxn>
              <a:cxn ang="0">
                <a:pos x="128" y="148"/>
              </a:cxn>
              <a:cxn ang="0">
                <a:pos x="153" y="148"/>
              </a:cxn>
              <a:cxn ang="0">
                <a:pos x="158" y="151"/>
              </a:cxn>
              <a:cxn ang="0">
                <a:pos x="160" y="160"/>
              </a:cxn>
              <a:cxn ang="0">
                <a:pos x="100" y="26"/>
              </a:cxn>
              <a:cxn ang="0">
                <a:pos x="99" y="26"/>
              </a:cxn>
              <a:cxn ang="0">
                <a:pos x="27" y="148"/>
              </a:cxn>
              <a:cxn ang="0">
                <a:pos x="100" y="148"/>
              </a:cxn>
              <a:cxn ang="0">
                <a:pos x="100" y="26"/>
              </a:cxn>
            </a:cxnLst>
            <a:rect l="0" t="0" r="r" b="b"/>
            <a:pathLst>
              <a:path w="160" h="224">
                <a:moveTo>
                  <a:pt x="160" y="160"/>
                </a:moveTo>
                <a:cubicBezTo>
                  <a:pt x="160" y="164"/>
                  <a:pt x="159" y="167"/>
                  <a:pt x="158" y="169"/>
                </a:cubicBezTo>
                <a:cubicBezTo>
                  <a:pt x="157" y="171"/>
                  <a:pt x="155" y="172"/>
                  <a:pt x="153" y="172"/>
                </a:cubicBezTo>
                <a:lnTo>
                  <a:pt x="128" y="172"/>
                </a:lnTo>
                <a:lnTo>
                  <a:pt x="128" y="219"/>
                </a:lnTo>
                <a:cubicBezTo>
                  <a:pt x="128" y="220"/>
                  <a:pt x="128" y="221"/>
                  <a:pt x="127" y="221"/>
                </a:cubicBezTo>
                <a:cubicBezTo>
                  <a:pt x="127" y="222"/>
                  <a:pt x="126" y="223"/>
                  <a:pt x="125" y="223"/>
                </a:cubicBezTo>
                <a:cubicBezTo>
                  <a:pt x="124" y="224"/>
                  <a:pt x="122" y="224"/>
                  <a:pt x="121" y="224"/>
                </a:cubicBezTo>
                <a:cubicBezTo>
                  <a:pt x="119" y="224"/>
                  <a:pt x="116" y="224"/>
                  <a:pt x="114" y="224"/>
                </a:cubicBezTo>
                <a:cubicBezTo>
                  <a:pt x="111" y="224"/>
                  <a:pt x="109" y="224"/>
                  <a:pt x="107" y="224"/>
                </a:cubicBezTo>
                <a:cubicBezTo>
                  <a:pt x="105" y="224"/>
                  <a:pt x="103" y="224"/>
                  <a:pt x="102" y="223"/>
                </a:cubicBezTo>
                <a:cubicBezTo>
                  <a:pt x="101" y="223"/>
                  <a:pt x="101" y="222"/>
                  <a:pt x="100" y="221"/>
                </a:cubicBezTo>
                <a:cubicBezTo>
                  <a:pt x="100" y="221"/>
                  <a:pt x="100" y="220"/>
                  <a:pt x="100" y="219"/>
                </a:cubicBezTo>
                <a:lnTo>
                  <a:pt x="100" y="172"/>
                </a:lnTo>
                <a:lnTo>
                  <a:pt x="8" y="172"/>
                </a:lnTo>
                <a:cubicBezTo>
                  <a:pt x="7" y="172"/>
                  <a:pt x="5" y="172"/>
                  <a:pt x="4" y="172"/>
                </a:cubicBezTo>
                <a:cubicBezTo>
                  <a:pt x="4" y="172"/>
                  <a:pt x="3" y="171"/>
                  <a:pt x="2" y="170"/>
                </a:cubicBezTo>
                <a:cubicBezTo>
                  <a:pt x="1" y="169"/>
                  <a:pt x="1" y="168"/>
                  <a:pt x="0" y="166"/>
                </a:cubicBezTo>
                <a:cubicBezTo>
                  <a:pt x="0" y="164"/>
                  <a:pt x="0" y="162"/>
                  <a:pt x="0" y="159"/>
                </a:cubicBezTo>
                <a:cubicBezTo>
                  <a:pt x="0" y="157"/>
                  <a:pt x="0" y="155"/>
                  <a:pt x="0" y="154"/>
                </a:cubicBezTo>
                <a:cubicBezTo>
                  <a:pt x="0" y="152"/>
                  <a:pt x="1" y="150"/>
                  <a:pt x="1" y="149"/>
                </a:cubicBezTo>
                <a:cubicBezTo>
                  <a:pt x="1" y="147"/>
                  <a:pt x="2" y="146"/>
                  <a:pt x="2" y="145"/>
                </a:cubicBezTo>
                <a:cubicBezTo>
                  <a:pt x="3" y="143"/>
                  <a:pt x="3" y="142"/>
                  <a:pt x="4" y="141"/>
                </a:cubicBezTo>
                <a:lnTo>
                  <a:pt x="84" y="6"/>
                </a:lnTo>
                <a:cubicBezTo>
                  <a:pt x="85" y="5"/>
                  <a:pt x="86" y="4"/>
                  <a:pt x="87" y="3"/>
                </a:cubicBezTo>
                <a:cubicBezTo>
                  <a:pt x="88" y="3"/>
                  <a:pt x="89" y="2"/>
                  <a:pt x="91" y="2"/>
                </a:cubicBezTo>
                <a:cubicBezTo>
                  <a:pt x="93" y="1"/>
                  <a:pt x="95" y="1"/>
                  <a:pt x="97" y="1"/>
                </a:cubicBezTo>
                <a:cubicBezTo>
                  <a:pt x="100" y="0"/>
                  <a:pt x="103" y="0"/>
                  <a:pt x="106" y="0"/>
                </a:cubicBezTo>
                <a:cubicBezTo>
                  <a:pt x="110" y="0"/>
                  <a:pt x="113" y="1"/>
                  <a:pt x="116" y="1"/>
                </a:cubicBezTo>
                <a:cubicBezTo>
                  <a:pt x="119" y="1"/>
                  <a:pt x="121" y="1"/>
                  <a:pt x="123" y="2"/>
                </a:cubicBezTo>
                <a:cubicBezTo>
                  <a:pt x="125" y="2"/>
                  <a:pt x="126" y="3"/>
                  <a:pt x="127" y="4"/>
                </a:cubicBezTo>
                <a:cubicBezTo>
                  <a:pt x="128" y="4"/>
                  <a:pt x="128" y="5"/>
                  <a:pt x="128" y="6"/>
                </a:cubicBezTo>
                <a:lnTo>
                  <a:pt x="128" y="148"/>
                </a:lnTo>
                <a:lnTo>
                  <a:pt x="153" y="148"/>
                </a:lnTo>
                <a:cubicBezTo>
                  <a:pt x="155" y="148"/>
                  <a:pt x="157" y="149"/>
                  <a:pt x="158" y="151"/>
                </a:cubicBezTo>
                <a:cubicBezTo>
                  <a:pt x="159" y="153"/>
                  <a:pt x="160" y="156"/>
                  <a:pt x="160" y="160"/>
                </a:cubicBezTo>
                <a:close/>
                <a:moveTo>
                  <a:pt x="100" y="26"/>
                </a:moveTo>
                <a:lnTo>
                  <a:pt x="99" y="26"/>
                </a:lnTo>
                <a:lnTo>
                  <a:pt x="27" y="148"/>
                </a:lnTo>
                <a:lnTo>
                  <a:pt x="100" y="148"/>
                </a:lnTo>
                <a:lnTo>
                  <a:pt x="100" y="2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2" name="Freeform 70"/>
          <p:cNvSpPr>
            <a:spLocks/>
          </p:cNvSpPr>
          <p:nvPr/>
        </p:nvSpPr>
        <p:spPr bwMode="auto">
          <a:xfrm>
            <a:off x="6985000" y="6111875"/>
            <a:ext cx="44450" cy="73025"/>
          </a:xfrm>
          <a:custGeom>
            <a:avLst/>
            <a:gdLst/>
            <a:ahLst/>
            <a:cxnLst>
              <a:cxn ang="0">
                <a:pos x="139" y="213"/>
              </a:cxn>
              <a:cxn ang="0">
                <a:pos x="139" y="218"/>
              </a:cxn>
              <a:cxn ang="0">
                <a:pos x="137" y="222"/>
              </a:cxn>
              <a:cxn ang="0">
                <a:pos x="135" y="225"/>
              </a:cxn>
              <a:cxn ang="0">
                <a:pos x="133" y="225"/>
              </a:cxn>
              <a:cxn ang="0">
                <a:pos x="10" y="225"/>
              </a:cxn>
              <a:cxn ang="0">
                <a:pos x="6" y="225"/>
              </a:cxn>
              <a:cxn ang="0">
                <a:pos x="3" y="223"/>
              </a:cxn>
              <a:cxn ang="0">
                <a:pos x="1" y="219"/>
              </a:cxn>
              <a:cxn ang="0">
                <a:pos x="0" y="213"/>
              </a:cxn>
              <a:cxn ang="0">
                <a:pos x="0" y="207"/>
              </a:cxn>
              <a:cxn ang="0">
                <a:pos x="1" y="202"/>
              </a:cxn>
              <a:cxn ang="0">
                <a:pos x="4" y="198"/>
              </a:cxn>
              <a:cxn ang="0">
                <a:pos x="7" y="194"/>
              </a:cxn>
              <a:cxn ang="0">
                <a:pos x="50" y="148"/>
              </a:cxn>
              <a:cxn ang="0">
                <a:pos x="74" y="120"/>
              </a:cxn>
              <a:cxn ang="0">
                <a:pos x="88" y="97"/>
              </a:cxn>
              <a:cxn ang="0">
                <a:pos x="94" y="78"/>
              </a:cxn>
              <a:cxn ang="0">
                <a:pos x="96" y="63"/>
              </a:cxn>
              <a:cxn ang="0">
                <a:pos x="93" y="49"/>
              </a:cxn>
              <a:cxn ang="0">
                <a:pos x="86" y="37"/>
              </a:cxn>
              <a:cxn ang="0">
                <a:pos x="75" y="29"/>
              </a:cxn>
              <a:cxn ang="0">
                <a:pos x="59" y="26"/>
              </a:cxn>
              <a:cxn ang="0">
                <a:pos x="40" y="29"/>
              </a:cxn>
              <a:cxn ang="0">
                <a:pos x="26" y="35"/>
              </a:cxn>
              <a:cxn ang="0">
                <a:pos x="15" y="42"/>
              </a:cxn>
              <a:cxn ang="0">
                <a:pos x="9" y="45"/>
              </a:cxn>
              <a:cxn ang="0">
                <a:pos x="7" y="44"/>
              </a:cxn>
              <a:cxn ang="0">
                <a:pos x="5" y="42"/>
              </a:cxn>
              <a:cxn ang="0">
                <a:pos x="5" y="38"/>
              </a:cxn>
              <a:cxn ang="0">
                <a:pos x="4" y="32"/>
              </a:cxn>
              <a:cxn ang="0">
                <a:pos x="4" y="27"/>
              </a:cxn>
              <a:cxn ang="0">
                <a:pos x="5" y="24"/>
              </a:cxn>
              <a:cxn ang="0">
                <a:pos x="6" y="21"/>
              </a:cxn>
              <a:cxn ang="0">
                <a:pos x="9" y="18"/>
              </a:cxn>
              <a:cxn ang="0">
                <a:pos x="16" y="13"/>
              </a:cxn>
              <a:cxn ang="0">
                <a:pos x="29" y="7"/>
              </a:cxn>
              <a:cxn ang="0">
                <a:pos x="45" y="2"/>
              </a:cxn>
              <a:cxn ang="0">
                <a:pos x="65" y="0"/>
              </a:cxn>
              <a:cxn ang="0">
                <a:pos x="93" y="5"/>
              </a:cxn>
              <a:cxn ang="0">
                <a:pos x="113" y="17"/>
              </a:cxn>
              <a:cxn ang="0">
                <a:pos x="125" y="35"/>
              </a:cxn>
              <a:cxn ang="0">
                <a:pos x="129" y="58"/>
              </a:cxn>
              <a:cxn ang="0">
                <a:pos x="127" y="79"/>
              </a:cxn>
              <a:cxn ang="0">
                <a:pos x="119" y="102"/>
              </a:cxn>
              <a:cxn ang="0">
                <a:pos x="101" y="129"/>
              </a:cxn>
              <a:cxn ang="0">
                <a:pos x="71" y="164"/>
              </a:cxn>
              <a:cxn ang="0">
                <a:pos x="36" y="200"/>
              </a:cxn>
              <a:cxn ang="0">
                <a:pos x="132" y="200"/>
              </a:cxn>
              <a:cxn ang="0">
                <a:pos x="135" y="201"/>
              </a:cxn>
              <a:cxn ang="0">
                <a:pos x="137" y="203"/>
              </a:cxn>
              <a:cxn ang="0">
                <a:pos x="139" y="207"/>
              </a:cxn>
              <a:cxn ang="0">
                <a:pos x="139" y="213"/>
              </a:cxn>
            </a:cxnLst>
            <a:rect l="0" t="0" r="r" b="b"/>
            <a:pathLst>
              <a:path w="139" h="225">
                <a:moveTo>
                  <a:pt x="139" y="213"/>
                </a:moveTo>
                <a:cubicBezTo>
                  <a:pt x="139" y="215"/>
                  <a:pt x="139" y="217"/>
                  <a:pt x="139" y="218"/>
                </a:cubicBezTo>
                <a:cubicBezTo>
                  <a:pt x="138" y="220"/>
                  <a:pt x="138" y="221"/>
                  <a:pt x="137" y="222"/>
                </a:cubicBezTo>
                <a:cubicBezTo>
                  <a:pt x="137" y="223"/>
                  <a:pt x="136" y="224"/>
                  <a:pt x="135" y="225"/>
                </a:cubicBezTo>
                <a:cubicBezTo>
                  <a:pt x="134" y="225"/>
                  <a:pt x="134" y="225"/>
                  <a:pt x="133" y="225"/>
                </a:cubicBezTo>
                <a:lnTo>
                  <a:pt x="10" y="225"/>
                </a:lnTo>
                <a:cubicBezTo>
                  <a:pt x="8" y="225"/>
                  <a:pt x="7" y="225"/>
                  <a:pt x="6" y="225"/>
                </a:cubicBezTo>
                <a:cubicBezTo>
                  <a:pt x="4" y="224"/>
                  <a:pt x="3" y="224"/>
                  <a:pt x="3" y="223"/>
                </a:cubicBezTo>
                <a:cubicBezTo>
                  <a:pt x="2" y="222"/>
                  <a:pt x="1" y="221"/>
                  <a:pt x="1" y="219"/>
                </a:cubicBezTo>
                <a:cubicBezTo>
                  <a:pt x="0" y="217"/>
                  <a:pt x="0" y="215"/>
                  <a:pt x="0" y="213"/>
                </a:cubicBezTo>
                <a:cubicBezTo>
                  <a:pt x="0" y="210"/>
                  <a:pt x="0" y="208"/>
                  <a:pt x="0" y="207"/>
                </a:cubicBezTo>
                <a:cubicBezTo>
                  <a:pt x="0" y="205"/>
                  <a:pt x="1" y="203"/>
                  <a:pt x="1" y="202"/>
                </a:cubicBezTo>
                <a:cubicBezTo>
                  <a:pt x="2" y="201"/>
                  <a:pt x="3" y="199"/>
                  <a:pt x="4" y="198"/>
                </a:cubicBezTo>
                <a:cubicBezTo>
                  <a:pt x="4" y="197"/>
                  <a:pt x="6" y="195"/>
                  <a:pt x="7" y="194"/>
                </a:cubicBezTo>
                <a:lnTo>
                  <a:pt x="50" y="148"/>
                </a:lnTo>
                <a:cubicBezTo>
                  <a:pt x="60" y="138"/>
                  <a:pt x="68" y="128"/>
                  <a:pt x="74" y="120"/>
                </a:cubicBezTo>
                <a:cubicBezTo>
                  <a:pt x="80" y="112"/>
                  <a:pt x="85" y="104"/>
                  <a:pt x="88" y="97"/>
                </a:cubicBezTo>
                <a:cubicBezTo>
                  <a:pt x="91" y="90"/>
                  <a:pt x="93" y="84"/>
                  <a:pt x="94" y="78"/>
                </a:cubicBezTo>
                <a:cubicBezTo>
                  <a:pt x="95" y="73"/>
                  <a:pt x="96" y="67"/>
                  <a:pt x="96" y="63"/>
                </a:cubicBezTo>
                <a:cubicBezTo>
                  <a:pt x="96" y="58"/>
                  <a:pt x="95" y="53"/>
                  <a:pt x="93" y="49"/>
                </a:cubicBezTo>
                <a:cubicBezTo>
                  <a:pt x="92" y="44"/>
                  <a:pt x="89" y="40"/>
                  <a:pt x="86" y="37"/>
                </a:cubicBezTo>
                <a:cubicBezTo>
                  <a:pt x="83" y="34"/>
                  <a:pt x="80" y="31"/>
                  <a:pt x="75" y="29"/>
                </a:cubicBezTo>
                <a:cubicBezTo>
                  <a:pt x="70" y="27"/>
                  <a:pt x="65" y="26"/>
                  <a:pt x="59" y="26"/>
                </a:cubicBezTo>
                <a:cubicBezTo>
                  <a:pt x="52" y="26"/>
                  <a:pt x="46" y="27"/>
                  <a:pt x="40" y="29"/>
                </a:cubicBezTo>
                <a:cubicBezTo>
                  <a:pt x="35" y="31"/>
                  <a:pt x="30" y="33"/>
                  <a:pt x="26" y="35"/>
                </a:cubicBezTo>
                <a:cubicBezTo>
                  <a:pt x="22" y="38"/>
                  <a:pt x="18" y="40"/>
                  <a:pt x="15" y="42"/>
                </a:cubicBezTo>
                <a:cubicBezTo>
                  <a:pt x="13" y="44"/>
                  <a:pt x="11" y="45"/>
                  <a:pt x="9" y="45"/>
                </a:cubicBezTo>
                <a:cubicBezTo>
                  <a:pt x="8" y="45"/>
                  <a:pt x="8" y="45"/>
                  <a:pt x="7" y="44"/>
                </a:cubicBezTo>
                <a:cubicBezTo>
                  <a:pt x="6" y="44"/>
                  <a:pt x="6" y="43"/>
                  <a:pt x="5" y="42"/>
                </a:cubicBezTo>
                <a:cubicBezTo>
                  <a:pt x="5" y="41"/>
                  <a:pt x="5" y="39"/>
                  <a:pt x="5" y="38"/>
                </a:cubicBezTo>
                <a:cubicBezTo>
                  <a:pt x="4" y="36"/>
                  <a:pt x="4" y="34"/>
                  <a:pt x="4" y="32"/>
                </a:cubicBezTo>
                <a:cubicBezTo>
                  <a:pt x="4" y="30"/>
                  <a:pt x="4" y="28"/>
                  <a:pt x="4" y="27"/>
                </a:cubicBezTo>
                <a:cubicBezTo>
                  <a:pt x="4" y="26"/>
                  <a:pt x="5" y="25"/>
                  <a:pt x="5" y="24"/>
                </a:cubicBezTo>
                <a:cubicBezTo>
                  <a:pt x="5" y="23"/>
                  <a:pt x="6" y="22"/>
                  <a:pt x="6" y="21"/>
                </a:cubicBezTo>
                <a:cubicBezTo>
                  <a:pt x="7" y="20"/>
                  <a:pt x="7" y="19"/>
                  <a:pt x="9" y="18"/>
                </a:cubicBezTo>
                <a:cubicBezTo>
                  <a:pt x="10" y="17"/>
                  <a:pt x="13" y="15"/>
                  <a:pt x="16" y="13"/>
                </a:cubicBezTo>
                <a:cubicBezTo>
                  <a:pt x="19" y="11"/>
                  <a:pt x="24" y="9"/>
                  <a:pt x="29" y="7"/>
                </a:cubicBezTo>
                <a:cubicBezTo>
                  <a:pt x="34" y="5"/>
                  <a:pt x="39" y="4"/>
                  <a:pt x="45" y="2"/>
                </a:cubicBezTo>
                <a:cubicBezTo>
                  <a:pt x="52" y="1"/>
                  <a:pt x="58" y="0"/>
                  <a:pt x="65" y="0"/>
                </a:cubicBezTo>
                <a:cubicBezTo>
                  <a:pt x="75" y="0"/>
                  <a:pt x="85" y="2"/>
                  <a:pt x="93" y="5"/>
                </a:cubicBezTo>
                <a:cubicBezTo>
                  <a:pt x="101" y="8"/>
                  <a:pt x="108" y="12"/>
                  <a:pt x="113" y="17"/>
                </a:cubicBezTo>
                <a:cubicBezTo>
                  <a:pt x="118" y="22"/>
                  <a:pt x="122" y="28"/>
                  <a:pt x="125" y="35"/>
                </a:cubicBezTo>
                <a:cubicBezTo>
                  <a:pt x="128" y="42"/>
                  <a:pt x="129" y="50"/>
                  <a:pt x="129" y="58"/>
                </a:cubicBezTo>
                <a:cubicBezTo>
                  <a:pt x="129" y="65"/>
                  <a:pt x="128" y="72"/>
                  <a:pt x="127" y="79"/>
                </a:cubicBezTo>
                <a:cubicBezTo>
                  <a:pt x="126" y="86"/>
                  <a:pt x="123" y="94"/>
                  <a:pt x="119" y="102"/>
                </a:cubicBezTo>
                <a:cubicBezTo>
                  <a:pt x="115" y="110"/>
                  <a:pt x="109" y="119"/>
                  <a:pt x="101" y="129"/>
                </a:cubicBezTo>
                <a:cubicBezTo>
                  <a:pt x="94" y="139"/>
                  <a:pt x="84" y="151"/>
                  <a:pt x="71" y="164"/>
                </a:cubicBezTo>
                <a:lnTo>
                  <a:pt x="36" y="200"/>
                </a:lnTo>
                <a:lnTo>
                  <a:pt x="132" y="200"/>
                </a:lnTo>
                <a:cubicBezTo>
                  <a:pt x="133" y="200"/>
                  <a:pt x="134" y="201"/>
                  <a:pt x="135" y="201"/>
                </a:cubicBezTo>
                <a:cubicBezTo>
                  <a:pt x="136" y="202"/>
                  <a:pt x="137" y="202"/>
                  <a:pt x="137" y="203"/>
                </a:cubicBezTo>
                <a:cubicBezTo>
                  <a:pt x="138" y="204"/>
                  <a:pt x="138"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3" name="Freeform 71"/>
          <p:cNvSpPr>
            <a:spLocks/>
          </p:cNvSpPr>
          <p:nvPr/>
        </p:nvSpPr>
        <p:spPr bwMode="auto">
          <a:xfrm>
            <a:off x="7042150" y="6111875"/>
            <a:ext cx="44450" cy="73025"/>
          </a:xfrm>
          <a:custGeom>
            <a:avLst/>
            <a:gdLst/>
            <a:ahLst/>
            <a:cxnLst>
              <a:cxn ang="0">
                <a:pos x="140" y="151"/>
              </a:cxn>
              <a:cxn ang="0">
                <a:pos x="134" y="183"/>
              </a:cxn>
              <a:cxn ang="0">
                <a:pos x="117" y="206"/>
              </a:cxn>
              <a:cxn ang="0">
                <a:pos x="91" y="221"/>
              </a:cxn>
              <a:cxn ang="0">
                <a:pos x="57" y="226"/>
              </a:cxn>
              <a:cxn ang="0">
                <a:pos x="37" y="224"/>
              </a:cxn>
              <a:cxn ang="0">
                <a:pos x="21" y="221"/>
              </a:cxn>
              <a:cxn ang="0">
                <a:pos x="9" y="216"/>
              </a:cxn>
              <a:cxn ang="0">
                <a:pos x="3" y="213"/>
              </a:cxn>
              <a:cxn ang="0">
                <a:pos x="1" y="211"/>
              </a:cxn>
              <a:cxn ang="0">
                <a:pos x="0" y="208"/>
              </a:cxn>
              <a:cxn ang="0">
                <a:pos x="0" y="205"/>
              </a:cxn>
              <a:cxn ang="0">
                <a:pos x="0" y="199"/>
              </a:cxn>
              <a:cxn ang="0">
                <a:pos x="0" y="194"/>
              </a:cxn>
              <a:cxn ang="0">
                <a:pos x="1" y="190"/>
              </a:cxn>
              <a:cxn ang="0">
                <a:pos x="2" y="188"/>
              </a:cxn>
              <a:cxn ang="0">
                <a:pos x="5" y="188"/>
              </a:cxn>
              <a:cxn ang="0">
                <a:pos x="10" y="190"/>
              </a:cxn>
              <a:cxn ang="0">
                <a:pos x="20" y="194"/>
              </a:cxn>
              <a:cxn ang="0">
                <a:pos x="35" y="199"/>
              </a:cxn>
              <a:cxn ang="0">
                <a:pos x="56" y="201"/>
              </a:cxn>
              <a:cxn ang="0">
                <a:pos x="77" y="199"/>
              </a:cxn>
              <a:cxn ang="0">
                <a:pos x="94" y="190"/>
              </a:cxn>
              <a:cxn ang="0">
                <a:pos x="105" y="175"/>
              </a:cxn>
              <a:cxn ang="0">
                <a:pos x="109" y="154"/>
              </a:cxn>
              <a:cxn ang="0">
                <a:pos x="105" y="135"/>
              </a:cxn>
              <a:cxn ang="0">
                <a:pos x="95" y="121"/>
              </a:cxn>
              <a:cxn ang="0">
                <a:pos x="77" y="113"/>
              </a:cxn>
              <a:cxn ang="0">
                <a:pos x="52" y="111"/>
              </a:cxn>
              <a:cxn ang="0">
                <a:pos x="34" y="112"/>
              </a:cxn>
              <a:cxn ang="0">
                <a:pos x="20" y="113"/>
              </a:cxn>
              <a:cxn ang="0">
                <a:pos x="13" y="111"/>
              </a:cxn>
              <a:cxn ang="0">
                <a:pos x="11" y="102"/>
              </a:cxn>
              <a:cxn ang="0">
                <a:pos x="11" y="12"/>
              </a:cxn>
              <a:cxn ang="0">
                <a:pos x="14" y="3"/>
              </a:cxn>
              <a:cxn ang="0">
                <a:pos x="21" y="0"/>
              </a:cxn>
              <a:cxn ang="0">
                <a:pos x="120" y="0"/>
              </a:cxn>
              <a:cxn ang="0">
                <a:pos x="122" y="1"/>
              </a:cxn>
              <a:cxn ang="0">
                <a:pos x="124" y="3"/>
              </a:cxn>
              <a:cxn ang="0">
                <a:pos x="126" y="7"/>
              </a:cxn>
              <a:cxn ang="0">
                <a:pos x="126" y="13"/>
              </a:cxn>
              <a:cxn ang="0">
                <a:pos x="124" y="23"/>
              </a:cxn>
              <a:cxn ang="0">
                <a:pos x="120" y="26"/>
              </a:cxn>
              <a:cxn ang="0">
                <a:pos x="37" y="26"/>
              </a:cxn>
              <a:cxn ang="0">
                <a:pos x="37" y="88"/>
              </a:cxn>
              <a:cxn ang="0">
                <a:pos x="49" y="87"/>
              </a:cxn>
              <a:cxn ang="0">
                <a:pos x="63" y="87"/>
              </a:cxn>
              <a:cxn ang="0">
                <a:pos x="97" y="92"/>
              </a:cxn>
              <a:cxn ang="0">
                <a:pos x="120" y="105"/>
              </a:cxn>
              <a:cxn ang="0">
                <a:pos x="135" y="125"/>
              </a:cxn>
              <a:cxn ang="0">
                <a:pos x="140" y="151"/>
              </a:cxn>
            </a:cxnLst>
            <a:rect l="0" t="0" r="r" b="b"/>
            <a:pathLst>
              <a:path w="140" h="226">
                <a:moveTo>
                  <a:pt x="140" y="151"/>
                </a:moveTo>
                <a:cubicBezTo>
                  <a:pt x="140" y="163"/>
                  <a:pt x="138" y="173"/>
                  <a:pt x="134" y="183"/>
                </a:cubicBezTo>
                <a:cubicBezTo>
                  <a:pt x="130" y="192"/>
                  <a:pt x="124" y="200"/>
                  <a:pt x="117" y="206"/>
                </a:cubicBezTo>
                <a:cubicBezTo>
                  <a:pt x="109" y="213"/>
                  <a:pt x="101" y="217"/>
                  <a:pt x="91" y="221"/>
                </a:cubicBezTo>
                <a:cubicBezTo>
                  <a:pt x="81" y="224"/>
                  <a:pt x="69" y="226"/>
                  <a:pt x="57" y="226"/>
                </a:cubicBezTo>
                <a:cubicBezTo>
                  <a:pt x="50" y="226"/>
                  <a:pt x="44" y="225"/>
                  <a:pt x="37" y="224"/>
                </a:cubicBezTo>
                <a:cubicBezTo>
                  <a:pt x="31" y="223"/>
                  <a:pt x="26" y="222"/>
                  <a:pt x="21" y="221"/>
                </a:cubicBezTo>
                <a:cubicBezTo>
                  <a:pt x="16" y="219"/>
                  <a:pt x="12" y="218"/>
                  <a:pt x="9" y="216"/>
                </a:cubicBezTo>
                <a:cubicBezTo>
                  <a:pt x="6" y="215"/>
                  <a:pt x="4" y="214"/>
                  <a:pt x="3" y="213"/>
                </a:cubicBezTo>
                <a:cubicBezTo>
                  <a:pt x="2" y="212"/>
                  <a:pt x="2" y="212"/>
                  <a:pt x="1" y="211"/>
                </a:cubicBezTo>
                <a:cubicBezTo>
                  <a:pt x="1" y="210"/>
                  <a:pt x="1" y="209"/>
                  <a:pt x="0" y="208"/>
                </a:cubicBezTo>
                <a:cubicBezTo>
                  <a:pt x="0" y="207"/>
                  <a:pt x="0" y="206"/>
                  <a:pt x="0" y="205"/>
                </a:cubicBezTo>
                <a:cubicBezTo>
                  <a:pt x="0" y="203"/>
                  <a:pt x="0" y="201"/>
                  <a:pt x="0" y="199"/>
                </a:cubicBezTo>
                <a:cubicBezTo>
                  <a:pt x="0" y="197"/>
                  <a:pt x="0" y="196"/>
                  <a:pt x="0" y="194"/>
                </a:cubicBezTo>
                <a:cubicBezTo>
                  <a:pt x="0" y="193"/>
                  <a:pt x="0" y="191"/>
                  <a:pt x="1" y="190"/>
                </a:cubicBezTo>
                <a:cubicBezTo>
                  <a:pt x="1" y="189"/>
                  <a:pt x="2" y="189"/>
                  <a:pt x="2" y="188"/>
                </a:cubicBezTo>
                <a:cubicBezTo>
                  <a:pt x="3" y="188"/>
                  <a:pt x="4" y="188"/>
                  <a:pt x="5" y="188"/>
                </a:cubicBezTo>
                <a:cubicBezTo>
                  <a:pt x="6" y="188"/>
                  <a:pt x="8" y="188"/>
                  <a:pt x="10" y="190"/>
                </a:cubicBezTo>
                <a:cubicBezTo>
                  <a:pt x="12" y="191"/>
                  <a:pt x="16" y="193"/>
                  <a:pt x="20" y="194"/>
                </a:cubicBezTo>
                <a:cubicBezTo>
                  <a:pt x="24" y="196"/>
                  <a:pt x="29" y="198"/>
                  <a:pt x="35" y="199"/>
                </a:cubicBezTo>
                <a:cubicBezTo>
                  <a:pt x="41" y="201"/>
                  <a:pt x="48" y="201"/>
                  <a:pt x="56" y="201"/>
                </a:cubicBezTo>
                <a:cubicBezTo>
                  <a:pt x="64" y="201"/>
                  <a:pt x="71" y="200"/>
                  <a:pt x="77" y="199"/>
                </a:cubicBezTo>
                <a:cubicBezTo>
                  <a:pt x="84" y="197"/>
                  <a:pt x="89" y="194"/>
                  <a:pt x="94" y="190"/>
                </a:cubicBezTo>
                <a:cubicBezTo>
                  <a:pt x="98" y="186"/>
                  <a:pt x="102" y="181"/>
                  <a:pt x="105" y="175"/>
                </a:cubicBezTo>
                <a:cubicBezTo>
                  <a:pt x="107" y="169"/>
                  <a:pt x="109" y="162"/>
                  <a:pt x="109" y="154"/>
                </a:cubicBezTo>
                <a:cubicBezTo>
                  <a:pt x="109" y="147"/>
                  <a:pt x="107" y="140"/>
                  <a:pt x="105" y="135"/>
                </a:cubicBezTo>
                <a:cubicBezTo>
                  <a:pt x="103" y="130"/>
                  <a:pt x="100" y="125"/>
                  <a:pt x="95" y="121"/>
                </a:cubicBezTo>
                <a:cubicBezTo>
                  <a:pt x="90" y="118"/>
                  <a:pt x="84" y="115"/>
                  <a:pt x="77" y="113"/>
                </a:cubicBezTo>
                <a:cubicBezTo>
                  <a:pt x="70" y="112"/>
                  <a:pt x="62" y="111"/>
                  <a:pt x="52" y="111"/>
                </a:cubicBezTo>
                <a:cubicBezTo>
                  <a:pt x="45" y="111"/>
                  <a:pt x="39" y="111"/>
                  <a:pt x="34" y="112"/>
                </a:cubicBezTo>
                <a:cubicBezTo>
                  <a:pt x="29" y="112"/>
                  <a:pt x="24" y="113"/>
                  <a:pt x="20" y="113"/>
                </a:cubicBezTo>
                <a:cubicBezTo>
                  <a:pt x="17" y="113"/>
                  <a:pt x="14" y="112"/>
                  <a:pt x="13" y="111"/>
                </a:cubicBezTo>
                <a:cubicBezTo>
                  <a:pt x="12" y="109"/>
                  <a:pt x="11" y="106"/>
                  <a:pt x="11" y="102"/>
                </a:cubicBezTo>
                <a:lnTo>
                  <a:pt x="11" y="12"/>
                </a:lnTo>
                <a:cubicBezTo>
                  <a:pt x="11" y="8"/>
                  <a:pt x="12" y="5"/>
                  <a:pt x="14" y="3"/>
                </a:cubicBezTo>
                <a:cubicBezTo>
                  <a:pt x="15" y="1"/>
                  <a:pt x="18" y="0"/>
                  <a:pt x="21" y="0"/>
                </a:cubicBezTo>
                <a:lnTo>
                  <a:pt x="120" y="0"/>
                </a:lnTo>
                <a:cubicBezTo>
                  <a:pt x="120" y="0"/>
                  <a:pt x="121" y="1"/>
                  <a:pt x="122" y="1"/>
                </a:cubicBezTo>
                <a:cubicBezTo>
                  <a:pt x="123" y="2"/>
                  <a:pt x="124" y="2"/>
                  <a:pt x="124" y="3"/>
                </a:cubicBezTo>
                <a:cubicBezTo>
                  <a:pt x="125" y="5"/>
                  <a:pt x="125" y="6"/>
                  <a:pt x="126" y="7"/>
                </a:cubicBezTo>
                <a:cubicBezTo>
                  <a:pt x="126" y="9"/>
                  <a:pt x="126" y="11"/>
                  <a:pt x="126" y="13"/>
                </a:cubicBezTo>
                <a:cubicBezTo>
                  <a:pt x="126" y="17"/>
                  <a:pt x="125" y="20"/>
                  <a:pt x="124" y="23"/>
                </a:cubicBezTo>
                <a:cubicBezTo>
                  <a:pt x="123" y="25"/>
                  <a:pt x="122" y="26"/>
                  <a:pt x="120" y="26"/>
                </a:cubicBezTo>
                <a:lnTo>
                  <a:pt x="37" y="26"/>
                </a:lnTo>
                <a:lnTo>
                  <a:pt x="37" y="88"/>
                </a:lnTo>
                <a:cubicBezTo>
                  <a:pt x="41" y="88"/>
                  <a:pt x="45" y="87"/>
                  <a:pt x="49" y="87"/>
                </a:cubicBezTo>
                <a:cubicBezTo>
                  <a:pt x="53" y="87"/>
                  <a:pt x="58" y="87"/>
                  <a:pt x="63" y="87"/>
                </a:cubicBezTo>
                <a:cubicBezTo>
                  <a:pt x="76" y="87"/>
                  <a:pt x="87" y="89"/>
                  <a:pt x="97" y="92"/>
                </a:cubicBezTo>
                <a:cubicBezTo>
                  <a:pt x="106" y="95"/>
                  <a:pt x="114" y="99"/>
                  <a:pt x="120" y="105"/>
                </a:cubicBezTo>
                <a:cubicBezTo>
                  <a:pt x="127" y="110"/>
                  <a:pt x="132" y="117"/>
                  <a:pt x="135" y="125"/>
                </a:cubicBezTo>
                <a:cubicBezTo>
                  <a:pt x="138" y="133"/>
                  <a:pt x="140" y="141"/>
                  <a:pt x="140" y="15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4" name="Freeform 72"/>
          <p:cNvSpPr>
            <a:spLocks/>
          </p:cNvSpPr>
          <p:nvPr/>
        </p:nvSpPr>
        <p:spPr bwMode="auto">
          <a:xfrm>
            <a:off x="7227888" y="6111875"/>
            <a:ext cx="44450" cy="73025"/>
          </a:xfrm>
          <a:custGeom>
            <a:avLst/>
            <a:gdLst/>
            <a:ahLst/>
            <a:cxnLst>
              <a:cxn ang="0">
                <a:pos x="139" y="213"/>
              </a:cxn>
              <a:cxn ang="0">
                <a:pos x="139" y="218"/>
              </a:cxn>
              <a:cxn ang="0">
                <a:pos x="138" y="222"/>
              </a:cxn>
              <a:cxn ang="0">
                <a:pos x="136" y="225"/>
              </a:cxn>
              <a:cxn ang="0">
                <a:pos x="133" y="225"/>
              </a:cxn>
              <a:cxn ang="0">
                <a:pos x="10" y="225"/>
              </a:cxn>
              <a:cxn ang="0">
                <a:pos x="6" y="225"/>
              </a:cxn>
              <a:cxn ang="0">
                <a:pos x="3" y="223"/>
              </a:cxn>
              <a:cxn ang="0">
                <a:pos x="1" y="219"/>
              </a:cxn>
              <a:cxn ang="0">
                <a:pos x="0" y="213"/>
              </a:cxn>
              <a:cxn ang="0">
                <a:pos x="1" y="207"/>
              </a:cxn>
              <a:cxn ang="0">
                <a:pos x="2" y="202"/>
              </a:cxn>
              <a:cxn ang="0">
                <a:pos x="4" y="198"/>
              </a:cxn>
              <a:cxn ang="0">
                <a:pos x="7" y="194"/>
              </a:cxn>
              <a:cxn ang="0">
                <a:pos x="50" y="148"/>
              </a:cxn>
              <a:cxn ang="0">
                <a:pos x="74" y="120"/>
              </a:cxn>
              <a:cxn ang="0">
                <a:pos x="88" y="97"/>
              </a:cxn>
              <a:cxn ang="0">
                <a:pos x="94" y="78"/>
              </a:cxn>
              <a:cxn ang="0">
                <a:pos x="96" y="63"/>
              </a:cxn>
              <a:cxn ang="0">
                <a:pos x="94" y="49"/>
              </a:cxn>
              <a:cxn ang="0">
                <a:pos x="87" y="37"/>
              </a:cxn>
              <a:cxn ang="0">
                <a:pos x="75" y="29"/>
              </a:cxn>
              <a:cxn ang="0">
                <a:pos x="59" y="26"/>
              </a:cxn>
              <a:cxn ang="0">
                <a:pos x="41" y="29"/>
              </a:cxn>
              <a:cxn ang="0">
                <a:pos x="26" y="35"/>
              </a:cxn>
              <a:cxn ang="0">
                <a:pos x="16" y="42"/>
              </a:cxn>
              <a:cxn ang="0">
                <a:pos x="9" y="45"/>
              </a:cxn>
              <a:cxn ang="0">
                <a:pos x="7" y="44"/>
              </a:cxn>
              <a:cxn ang="0">
                <a:pos x="6" y="42"/>
              </a:cxn>
              <a:cxn ang="0">
                <a:pos x="5" y="38"/>
              </a:cxn>
              <a:cxn ang="0">
                <a:pos x="4" y="32"/>
              </a:cxn>
              <a:cxn ang="0">
                <a:pos x="5"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4"/>
              </a:cxn>
              <a:cxn ang="0">
                <a:pos x="36" y="200"/>
              </a:cxn>
              <a:cxn ang="0">
                <a:pos x="133" y="200"/>
              </a:cxn>
              <a:cxn ang="0">
                <a:pos x="135" y="201"/>
              </a:cxn>
              <a:cxn ang="0">
                <a:pos x="137" y="203"/>
              </a:cxn>
              <a:cxn ang="0">
                <a:pos x="139" y="207"/>
              </a:cxn>
              <a:cxn ang="0">
                <a:pos x="139" y="213"/>
              </a:cxn>
            </a:cxnLst>
            <a:rect l="0" t="0" r="r" b="b"/>
            <a:pathLst>
              <a:path w="139" h="225">
                <a:moveTo>
                  <a:pt x="139" y="213"/>
                </a:moveTo>
                <a:cubicBezTo>
                  <a:pt x="139" y="215"/>
                  <a:pt x="139" y="217"/>
                  <a:pt x="139" y="218"/>
                </a:cubicBezTo>
                <a:cubicBezTo>
                  <a:pt x="139" y="220"/>
                  <a:pt x="138" y="221"/>
                  <a:pt x="138" y="222"/>
                </a:cubicBezTo>
                <a:cubicBezTo>
                  <a:pt x="137" y="223"/>
                  <a:pt x="136" y="224"/>
                  <a:pt x="136" y="225"/>
                </a:cubicBezTo>
                <a:cubicBezTo>
                  <a:pt x="135" y="225"/>
                  <a:pt x="134" y="225"/>
                  <a:pt x="133" y="225"/>
                </a:cubicBezTo>
                <a:lnTo>
                  <a:pt x="10" y="225"/>
                </a:lnTo>
                <a:cubicBezTo>
                  <a:pt x="8" y="225"/>
                  <a:pt x="7" y="225"/>
                  <a:pt x="6" y="225"/>
                </a:cubicBezTo>
                <a:cubicBezTo>
                  <a:pt x="5" y="224"/>
                  <a:pt x="4" y="224"/>
                  <a:pt x="3" y="223"/>
                </a:cubicBezTo>
                <a:cubicBezTo>
                  <a:pt x="2" y="222"/>
                  <a:pt x="1" y="221"/>
                  <a:pt x="1" y="219"/>
                </a:cubicBezTo>
                <a:cubicBezTo>
                  <a:pt x="0" y="217"/>
                  <a:pt x="0" y="215"/>
                  <a:pt x="0" y="213"/>
                </a:cubicBezTo>
                <a:cubicBezTo>
                  <a:pt x="0" y="210"/>
                  <a:pt x="0" y="208"/>
                  <a:pt x="1" y="207"/>
                </a:cubicBezTo>
                <a:cubicBezTo>
                  <a:pt x="1" y="205"/>
                  <a:pt x="1" y="203"/>
                  <a:pt x="2" y="202"/>
                </a:cubicBezTo>
                <a:cubicBezTo>
                  <a:pt x="2" y="201"/>
                  <a:pt x="3" y="199"/>
                  <a:pt x="4" y="198"/>
                </a:cubicBezTo>
                <a:cubicBezTo>
                  <a:pt x="5" y="197"/>
                  <a:pt x="6" y="195"/>
                  <a:pt x="7" y="194"/>
                </a:cubicBezTo>
                <a:lnTo>
                  <a:pt x="50" y="148"/>
                </a:lnTo>
                <a:cubicBezTo>
                  <a:pt x="60" y="138"/>
                  <a:pt x="68" y="128"/>
                  <a:pt x="74" y="120"/>
                </a:cubicBezTo>
                <a:cubicBezTo>
                  <a:pt x="80" y="112"/>
                  <a:pt x="85" y="104"/>
                  <a:pt x="88" y="97"/>
                </a:cubicBezTo>
                <a:cubicBezTo>
                  <a:pt x="91" y="90"/>
                  <a:pt x="93" y="84"/>
                  <a:pt x="94" y="78"/>
                </a:cubicBezTo>
                <a:cubicBezTo>
                  <a:pt x="96" y="73"/>
                  <a:pt x="96" y="67"/>
                  <a:pt x="96" y="63"/>
                </a:cubicBezTo>
                <a:cubicBezTo>
                  <a:pt x="96" y="58"/>
                  <a:pt x="95" y="53"/>
                  <a:pt x="94" y="49"/>
                </a:cubicBezTo>
                <a:cubicBezTo>
                  <a:pt x="92" y="44"/>
                  <a:pt x="90" y="40"/>
                  <a:pt x="87" y="37"/>
                </a:cubicBezTo>
                <a:cubicBezTo>
                  <a:pt x="84" y="34"/>
                  <a:pt x="80" y="31"/>
                  <a:pt x="75" y="29"/>
                </a:cubicBezTo>
                <a:cubicBezTo>
                  <a:pt x="71" y="27"/>
                  <a:pt x="65" y="26"/>
                  <a:pt x="59" y="26"/>
                </a:cubicBezTo>
                <a:cubicBezTo>
                  <a:pt x="53" y="26"/>
                  <a:pt x="46" y="27"/>
                  <a:pt x="41" y="29"/>
                </a:cubicBezTo>
                <a:cubicBezTo>
                  <a:pt x="35" y="31"/>
                  <a:pt x="30" y="33"/>
                  <a:pt x="26" y="35"/>
                </a:cubicBezTo>
                <a:cubicBezTo>
                  <a:pt x="22" y="38"/>
                  <a:pt x="18" y="40"/>
                  <a:pt x="16" y="42"/>
                </a:cubicBezTo>
                <a:cubicBezTo>
                  <a:pt x="13" y="44"/>
                  <a:pt x="11" y="45"/>
                  <a:pt x="9" y="45"/>
                </a:cubicBezTo>
                <a:cubicBezTo>
                  <a:pt x="9" y="45"/>
                  <a:pt x="8" y="45"/>
                  <a:pt x="7" y="44"/>
                </a:cubicBezTo>
                <a:cubicBezTo>
                  <a:pt x="7" y="44"/>
                  <a:pt x="6" y="43"/>
                  <a:pt x="6" y="42"/>
                </a:cubicBezTo>
                <a:cubicBezTo>
                  <a:pt x="5" y="41"/>
                  <a:pt x="5" y="39"/>
                  <a:pt x="5" y="38"/>
                </a:cubicBezTo>
                <a:cubicBezTo>
                  <a:pt x="5" y="36"/>
                  <a:pt x="4" y="34"/>
                  <a:pt x="4" y="32"/>
                </a:cubicBezTo>
                <a:cubicBezTo>
                  <a:pt x="4" y="30"/>
                  <a:pt x="4" y="28"/>
                  <a:pt x="5" y="27"/>
                </a:cubicBezTo>
                <a:cubicBezTo>
                  <a:pt x="5" y="26"/>
                  <a:pt x="5" y="25"/>
                  <a:pt x="5" y="24"/>
                </a:cubicBezTo>
                <a:cubicBezTo>
                  <a:pt x="5" y="23"/>
                  <a:pt x="6" y="22"/>
                  <a:pt x="6" y="21"/>
                </a:cubicBezTo>
                <a:cubicBezTo>
                  <a:pt x="7" y="20"/>
                  <a:pt x="8" y="19"/>
                  <a:pt x="9" y="18"/>
                </a:cubicBezTo>
                <a:cubicBezTo>
                  <a:pt x="10" y="17"/>
                  <a:pt x="13" y="15"/>
                  <a:pt x="16" y="13"/>
                </a:cubicBezTo>
                <a:cubicBezTo>
                  <a:pt x="20" y="11"/>
                  <a:pt x="24" y="9"/>
                  <a:pt x="29" y="7"/>
                </a:cubicBezTo>
                <a:cubicBezTo>
                  <a:pt x="34" y="5"/>
                  <a:pt x="40" y="4"/>
                  <a:pt x="46" y="2"/>
                </a:cubicBezTo>
                <a:cubicBezTo>
                  <a:pt x="52" y="1"/>
                  <a:pt x="58" y="0"/>
                  <a:pt x="65" y="0"/>
                </a:cubicBezTo>
                <a:cubicBezTo>
                  <a:pt x="76" y="0"/>
                  <a:pt x="85" y="2"/>
                  <a:pt x="93" y="5"/>
                </a:cubicBezTo>
                <a:cubicBezTo>
                  <a:pt x="101" y="8"/>
                  <a:pt x="108" y="12"/>
                  <a:pt x="113" y="17"/>
                </a:cubicBezTo>
                <a:cubicBezTo>
                  <a:pt x="119" y="22"/>
                  <a:pt x="123" y="28"/>
                  <a:pt x="125" y="35"/>
                </a:cubicBezTo>
                <a:cubicBezTo>
                  <a:pt x="128" y="42"/>
                  <a:pt x="129" y="50"/>
                  <a:pt x="129" y="58"/>
                </a:cubicBezTo>
                <a:cubicBezTo>
                  <a:pt x="129" y="65"/>
                  <a:pt x="129" y="72"/>
                  <a:pt x="127" y="79"/>
                </a:cubicBezTo>
                <a:cubicBezTo>
                  <a:pt x="126" y="86"/>
                  <a:pt x="123" y="94"/>
                  <a:pt x="119" y="102"/>
                </a:cubicBezTo>
                <a:cubicBezTo>
                  <a:pt x="115" y="110"/>
                  <a:pt x="109" y="119"/>
                  <a:pt x="102" y="129"/>
                </a:cubicBezTo>
                <a:cubicBezTo>
                  <a:pt x="94" y="139"/>
                  <a:pt x="84" y="151"/>
                  <a:pt x="71" y="164"/>
                </a:cubicBezTo>
                <a:lnTo>
                  <a:pt x="36" y="200"/>
                </a:lnTo>
                <a:lnTo>
                  <a:pt x="133" y="200"/>
                </a:lnTo>
                <a:cubicBezTo>
                  <a:pt x="133" y="200"/>
                  <a:pt x="134" y="201"/>
                  <a:pt x="135" y="201"/>
                </a:cubicBezTo>
                <a:cubicBezTo>
                  <a:pt x="136" y="202"/>
                  <a:pt x="137" y="202"/>
                  <a:pt x="137" y="203"/>
                </a:cubicBezTo>
                <a:cubicBezTo>
                  <a:pt x="138" y="204"/>
                  <a:pt x="139"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5" name="Freeform 73"/>
          <p:cNvSpPr>
            <a:spLocks noEditPoints="1"/>
          </p:cNvSpPr>
          <p:nvPr/>
        </p:nvSpPr>
        <p:spPr bwMode="auto">
          <a:xfrm>
            <a:off x="7285038" y="6111875"/>
            <a:ext cx="47625" cy="73025"/>
          </a:xfrm>
          <a:custGeom>
            <a:avLst/>
            <a:gdLst/>
            <a:ahLst/>
            <a:cxnLst>
              <a:cxn ang="0">
                <a:pos x="146" y="154"/>
              </a:cxn>
              <a:cxn ang="0">
                <a:pos x="141" y="182"/>
              </a:cxn>
              <a:cxn ang="0">
                <a:pos x="128" y="206"/>
              </a:cxn>
              <a:cxn ang="0">
                <a:pos x="104" y="222"/>
              </a:cxn>
              <a:cxn ang="0">
                <a:pos x="70" y="229"/>
              </a:cxn>
              <a:cxn ang="0">
                <a:pos x="46" y="225"/>
              </a:cxn>
              <a:cxn ang="0">
                <a:pos x="27" y="215"/>
              </a:cxn>
              <a:cxn ang="0">
                <a:pos x="14" y="200"/>
              </a:cxn>
              <a:cxn ang="0">
                <a:pos x="6" y="179"/>
              </a:cxn>
              <a:cxn ang="0">
                <a:pos x="1" y="153"/>
              </a:cxn>
              <a:cxn ang="0">
                <a:pos x="0" y="123"/>
              </a:cxn>
              <a:cxn ang="0">
                <a:pos x="1" y="94"/>
              </a:cxn>
              <a:cxn ang="0">
                <a:pos x="7" y="66"/>
              </a:cxn>
              <a:cxn ang="0">
                <a:pos x="18" y="40"/>
              </a:cxn>
              <a:cxn ang="0">
                <a:pos x="35" y="19"/>
              </a:cxn>
              <a:cxn ang="0">
                <a:pos x="59" y="5"/>
              </a:cxn>
              <a:cxn ang="0">
                <a:pos x="92" y="0"/>
              </a:cxn>
              <a:cxn ang="0">
                <a:pos x="105" y="1"/>
              </a:cxn>
              <a:cxn ang="0">
                <a:pos x="117" y="3"/>
              </a:cxn>
              <a:cxn ang="0">
                <a:pos x="126" y="6"/>
              </a:cxn>
              <a:cxn ang="0">
                <a:pos x="131" y="8"/>
              </a:cxn>
              <a:cxn ang="0">
                <a:pos x="133" y="11"/>
              </a:cxn>
              <a:cxn ang="0">
                <a:pos x="134" y="13"/>
              </a:cxn>
              <a:cxn ang="0">
                <a:pos x="135" y="16"/>
              </a:cxn>
              <a:cxn ang="0">
                <a:pos x="135" y="20"/>
              </a:cxn>
              <a:cxn ang="0">
                <a:pos x="135" y="25"/>
              </a:cxn>
              <a:cxn ang="0">
                <a:pos x="134" y="29"/>
              </a:cxn>
              <a:cxn ang="0">
                <a:pos x="132" y="31"/>
              </a:cxn>
              <a:cxn ang="0">
                <a:pos x="130" y="32"/>
              </a:cxn>
              <a:cxn ang="0">
                <a:pos x="125" y="30"/>
              </a:cxn>
              <a:cxn ang="0">
                <a:pos x="117" y="28"/>
              </a:cxn>
              <a:cxn ang="0">
                <a:pos x="106" y="25"/>
              </a:cxn>
              <a:cxn ang="0">
                <a:pos x="90" y="24"/>
              </a:cxn>
              <a:cxn ang="0">
                <a:pos x="63" y="30"/>
              </a:cxn>
              <a:cxn ang="0">
                <a:pos x="44" y="48"/>
              </a:cxn>
              <a:cxn ang="0">
                <a:pos x="33" y="73"/>
              </a:cxn>
              <a:cxn ang="0">
                <a:pos x="29" y="104"/>
              </a:cxn>
              <a:cxn ang="0">
                <a:pos x="39" y="98"/>
              </a:cxn>
              <a:cxn ang="0">
                <a:pos x="51" y="94"/>
              </a:cxn>
              <a:cxn ang="0">
                <a:pos x="65" y="90"/>
              </a:cxn>
              <a:cxn ang="0">
                <a:pos x="81" y="89"/>
              </a:cxn>
              <a:cxn ang="0">
                <a:pos x="112" y="94"/>
              </a:cxn>
              <a:cxn ang="0">
                <a:pos x="132" y="108"/>
              </a:cxn>
              <a:cxn ang="0">
                <a:pos x="142" y="128"/>
              </a:cxn>
              <a:cxn ang="0">
                <a:pos x="146" y="154"/>
              </a:cxn>
              <a:cxn ang="0">
                <a:pos x="116" y="156"/>
              </a:cxn>
              <a:cxn ang="0">
                <a:pos x="114" y="138"/>
              </a:cxn>
              <a:cxn ang="0">
                <a:pos x="107" y="124"/>
              </a:cxn>
              <a:cxn ang="0">
                <a:pos x="95" y="116"/>
              </a:cxn>
              <a:cxn ang="0">
                <a:pos x="76" y="113"/>
              </a:cxn>
              <a:cxn ang="0">
                <a:pos x="63" y="114"/>
              </a:cxn>
              <a:cxn ang="0">
                <a:pos x="51" y="117"/>
              </a:cxn>
              <a:cxn ang="0">
                <a:pos x="40" y="121"/>
              </a:cxn>
              <a:cxn ang="0">
                <a:pos x="30" y="127"/>
              </a:cxn>
              <a:cxn ang="0">
                <a:pos x="33" y="164"/>
              </a:cxn>
              <a:cxn ang="0">
                <a:pos x="41" y="188"/>
              </a:cxn>
              <a:cxn ang="0">
                <a:pos x="54" y="201"/>
              </a:cxn>
              <a:cxn ang="0">
                <a:pos x="73" y="205"/>
              </a:cxn>
              <a:cxn ang="0">
                <a:pos x="92" y="201"/>
              </a:cxn>
              <a:cxn ang="0">
                <a:pos x="106" y="190"/>
              </a:cxn>
              <a:cxn ang="0">
                <a:pos x="113" y="174"/>
              </a:cxn>
              <a:cxn ang="0">
                <a:pos x="116" y="156"/>
              </a:cxn>
            </a:cxnLst>
            <a:rect l="0" t="0" r="r" b="b"/>
            <a:pathLst>
              <a:path w="146" h="229">
                <a:moveTo>
                  <a:pt x="146" y="154"/>
                </a:moveTo>
                <a:cubicBezTo>
                  <a:pt x="146" y="163"/>
                  <a:pt x="144" y="173"/>
                  <a:pt x="141" y="182"/>
                </a:cubicBezTo>
                <a:cubicBezTo>
                  <a:pt x="138" y="191"/>
                  <a:pt x="134" y="199"/>
                  <a:pt x="128" y="206"/>
                </a:cubicBezTo>
                <a:cubicBezTo>
                  <a:pt x="121" y="213"/>
                  <a:pt x="114" y="218"/>
                  <a:pt x="104" y="222"/>
                </a:cubicBezTo>
                <a:cubicBezTo>
                  <a:pt x="95" y="227"/>
                  <a:pt x="83" y="229"/>
                  <a:pt x="70" y="229"/>
                </a:cubicBezTo>
                <a:cubicBezTo>
                  <a:pt x="61" y="229"/>
                  <a:pt x="53" y="228"/>
                  <a:pt x="46" y="225"/>
                </a:cubicBezTo>
                <a:cubicBezTo>
                  <a:pt x="39" y="223"/>
                  <a:pt x="33" y="220"/>
                  <a:pt x="27" y="215"/>
                </a:cubicBezTo>
                <a:cubicBezTo>
                  <a:pt x="22" y="211"/>
                  <a:pt x="18" y="206"/>
                  <a:pt x="14" y="200"/>
                </a:cubicBezTo>
                <a:cubicBezTo>
                  <a:pt x="11" y="194"/>
                  <a:pt x="8" y="187"/>
                  <a:pt x="6" y="179"/>
                </a:cubicBezTo>
                <a:cubicBezTo>
                  <a:pt x="4" y="171"/>
                  <a:pt x="2" y="162"/>
                  <a:pt x="1" y="153"/>
                </a:cubicBezTo>
                <a:cubicBezTo>
                  <a:pt x="0" y="143"/>
                  <a:pt x="0" y="133"/>
                  <a:pt x="0" y="123"/>
                </a:cubicBezTo>
                <a:cubicBezTo>
                  <a:pt x="0" y="113"/>
                  <a:pt x="0" y="104"/>
                  <a:pt x="1" y="94"/>
                </a:cubicBezTo>
                <a:cubicBezTo>
                  <a:pt x="2" y="84"/>
                  <a:pt x="4" y="75"/>
                  <a:pt x="7" y="66"/>
                </a:cubicBezTo>
                <a:cubicBezTo>
                  <a:pt x="10" y="57"/>
                  <a:pt x="13" y="48"/>
                  <a:pt x="18" y="40"/>
                </a:cubicBezTo>
                <a:cubicBezTo>
                  <a:pt x="22" y="32"/>
                  <a:pt x="28" y="25"/>
                  <a:pt x="35" y="19"/>
                </a:cubicBezTo>
                <a:cubicBezTo>
                  <a:pt x="41" y="14"/>
                  <a:pt x="50" y="9"/>
                  <a:pt x="59" y="5"/>
                </a:cubicBezTo>
                <a:cubicBezTo>
                  <a:pt x="69" y="2"/>
                  <a:pt x="80" y="0"/>
                  <a:pt x="92" y="0"/>
                </a:cubicBezTo>
                <a:cubicBezTo>
                  <a:pt x="96" y="0"/>
                  <a:pt x="101" y="1"/>
                  <a:pt x="105" y="1"/>
                </a:cubicBezTo>
                <a:cubicBezTo>
                  <a:pt x="109" y="2"/>
                  <a:pt x="113" y="2"/>
                  <a:pt x="117" y="3"/>
                </a:cubicBezTo>
                <a:cubicBezTo>
                  <a:pt x="121" y="4"/>
                  <a:pt x="124" y="5"/>
                  <a:pt x="126" y="6"/>
                </a:cubicBezTo>
                <a:cubicBezTo>
                  <a:pt x="129" y="7"/>
                  <a:pt x="131" y="8"/>
                  <a:pt x="131" y="8"/>
                </a:cubicBezTo>
                <a:cubicBezTo>
                  <a:pt x="132" y="9"/>
                  <a:pt x="133" y="10"/>
                  <a:pt x="133" y="11"/>
                </a:cubicBezTo>
                <a:cubicBezTo>
                  <a:pt x="134" y="11"/>
                  <a:pt x="134" y="12"/>
                  <a:pt x="134" y="13"/>
                </a:cubicBezTo>
                <a:cubicBezTo>
                  <a:pt x="134" y="14"/>
                  <a:pt x="134" y="15"/>
                  <a:pt x="135" y="16"/>
                </a:cubicBezTo>
                <a:cubicBezTo>
                  <a:pt x="135" y="17"/>
                  <a:pt x="135" y="18"/>
                  <a:pt x="135" y="20"/>
                </a:cubicBezTo>
                <a:cubicBezTo>
                  <a:pt x="135" y="22"/>
                  <a:pt x="135" y="24"/>
                  <a:pt x="135" y="25"/>
                </a:cubicBezTo>
                <a:cubicBezTo>
                  <a:pt x="135" y="27"/>
                  <a:pt x="134" y="28"/>
                  <a:pt x="134" y="29"/>
                </a:cubicBezTo>
                <a:cubicBezTo>
                  <a:pt x="134" y="30"/>
                  <a:pt x="133" y="30"/>
                  <a:pt x="132" y="31"/>
                </a:cubicBezTo>
                <a:cubicBezTo>
                  <a:pt x="132" y="31"/>
                  <a:pt x="131" y="32"/>
                  <a:pt x="130" y="32"/>
                </a:cubicBezTo>
                <a:cubicBezTo>
                  <a:pt x="129" y="32"/>
                  <a:pt x="127" y="31"/>
                  <a:pt x="125" y="30"/>
                </a:cubicBezTo>
                <a:cubicBezTo>
                  <a:pt x="123" y="30"/>
                  <a:pt x="120" y="29"/>
                  <a:pt x="117" y="28"/>
                </a:cubicBezTo>
                <a:cubicBezTo>
                  <a:pt x="114" y="27"/>
                  <a:pt x="110" y="26"/>
                  <a:pt x="106" y="25"/>
                </a:cubicBezTo>
                <a:cubicBezTo>
                  <a:pt x="101" y="24"/>
                  <a:pt x="96" y="24"/>
                  <a:pt x="90" y="24"/>
                </a:cubicBezTo>
                <a:cubicBezTo>
                  <a:pt x="80" y="24"/>
                  <a:pt x="71" y="26"/>
                  <a:pt x="63" y="30"/>
                </a:cubicBezTo>
                <a:cubicBezTo>
                  <a:pt x="55" y="35"/>
                  <a:pt x="49" y="41"/>
                  <a:pt x="44" y="48"/>
                </a:cubicBezTo>
                <a:cubicBezTo>
                  <a:pt x="39" y="55"/>
                  <a:pt x="36" y="64"/>
                  <a:pt x="33" y="73"/>
                </a:cubicBezTo>
                <a:cubicBezTo>
                  <a:pt x="31" y="83"/>
                  <a:pt x="30" y="93"/>
                  <a:pt x="29" y="104"/>
                </a:cubicBezTo>
                <a:cubicBezTo>
                  <a:pt x="32" y="102"/>
                  <a:pt x="36" y="100"/>
                  <a:pt x="39" y="98"/>
                </a:cubicBezTo>
                <a:cubicBezTo>
                  <a:pt x="43" y="97"/>
                  <a:pt x="47" y="95"/>
                  <a:pt x="51" y="94"/>
                </a:cubicBezTo>
                <a:cubicBezTo>
                  <a:pt x="56" y="92"/>
                  <a:pt x="61" y="91"/>
                  <a:pt x="65" y="90"/>
                </a:cubicBezTo>
                <a:cubicBezTo>
                  <a:pt x="70" y="90"/>
                  <a:pt x="76" y="89"/>
                  <a:pt x="81" y="89"/>
                </a:cubicBezTo>
                <a:cubicBezTo>
                  <a:pt x="93" y="89"/>
                  <a:pt x="103" y="91"/>
                  <a:pt x="112" y="94"/>
                </a:cubicBezTo>
                <a:cubicBezTo>
                  <a:pt x="120" y="97"/>
                  <a:pt x="126" y="102"/>
                  <a:pt x="132" y="108"/>
                </a:cubicBezTo>
                <a:cubicBezTo>
                  <a:pt x="137" y="113"/>
                  <a:pt x="140" y="120"/>
                  <a:pt x="142" y="128"/>
                </a:cubicBezTo>
                <a:cubicBezTo>
                  <a:pt x="145" y="136"/>
                  <a:pt x="146" y="144"/>
                  <a:pt x="146" y="154"/>
                </a:cubicBezTo>
                <a:close/>
                <a:moveTo>
                  <a:pt x="116" y="156"/>
                </a:moveTo>
                <a:cubicBezTo>
                  <a:pt x="116" y="150"/>
                  <a:pt x="115" y="144"/>
                  <a:pt x="114" y="138"/>
                </a:cubicBezTo>
                <a:cubicBezTo>
                  <a:pt x="113" y="133"/>
                  <a:pt x="110" y="128"/>
                  <a:pt x="107" y="124"/>
                </a:cubicBezTo>
                <a:cubicBezTo>
                  <a:pt x="104" y="121"/>
                  <a:pt x="100" y="118"/>
                  <a:pt x="95" y="116"/>
                </a:cubicBezTo>
                <a:cubicBezTo>
                  <a:pt x="90" y="114"/>
                  <a:pt x="83" y="113"/>
                  <a:pt x="76" y="113"/>
                </a:cubicBezTo>
                <a:cubicBezTo>
                  <a:pt x="72" y="113"/>
                  <a:pt x="67" y="113"/>
                  <a:pt x="63" y="114"/>
                </a:cubicBezTo>
                <a:cubicBezTo>
                  <a:pt x="59" y="114"/>
                  <a:pt x="55" y="115"/>
                  <a:pt x="51" y="117"/>
                </a:cubicBezTo>
                <a:cubicBezTo>
                  <a:pt x="47" y="118"/>
                  <a:pt x="43" y="120"/>
                  <a:pt x="40" y="121"/>
                </a:cubicBezTo>
                <a:cubicBezTo>
                  <a:pt x="36" y="123"/>
                  <a:pt x="33" y="125"/>
                  <a:pt x="30" y="127"/>
                </a:cubicBezTo>
                <a:cubicBezTo>
                  <a:pt x="30" y="142"/>
                  <a:pt x="31" y="154"/>
                  <a:pt x="33" y="164"/>
                </a:cubicBezTo>
                <a:cubicBezTo>
                  <a:pt x="34" y="174"/>
                  <a:pt x="37" y="182"/>
                  <a:pt x="41" y="188"/>
                </a:cubicBezTo>
                <a:cubicBezTo>
                  <a:pt x="44" y="194"/>
                  <a:pt x="49" y="198"/>
                  <a:pt x="54" y="201"/>
                </a:cubicBezTo>
                <a:cubicBezTo>
                  <a:pt x="60" y="204"/>
                  <a:pt x="66" y="205"/>
                  <a:pt x="73" y="205"/>
                </a:cubicBezTo>
                <a:cubicBezTo>
                  <a:pt x="80" y="205"/>
                  <a:pt x="87" y="203"/>
                  <a:pt x="92" y="201"/>
                </a:cubicBezTo>
                <a:cubicBezTo>
                  <a:pt x="98" y="198"/>
                  <a:pt x="102" y="194"/>
                  <a:pt x="106" y="190"/>
                </a:cubicBezTo>
                <a:cubicBezTo>
                  <a:pt x="109" y="185"/>
                  <a:pt x="112" y="180"/>
                  <a:pt x="113" y="174"/>
                </a:cubicBezTo>
                <a:cubicBezTo>
                  <a:pt x="115" y="168"/>
                  <a:pt x="116" y="162"/>
                  <a:pt x="116" y="15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6" name="Freeform 74"/>
          <p:cNvSpPr>
            <a:spLocks/>
          </p:cNvSpPr>
          <p:nvPr/>
        </p:nvSpPr>
        <p:spPr bwMode="auto">
          <a:xfrm>
            <a:off x="7472363" y="6111875"/>
            <a:ext cx="44450" cy="73025"/>
          </a:xfrm>
          <a:custGeom>
            <a:avLst/>
            <a:gdLst/>
            <a:ahLst/>
            <a:cxnLst>
              <a:cxn ang="0">
                <a:pos x="139" y="213"/>
              </a:cxn>
              <a:cxn ang="0">
                <a:pos x="138" y="218"/>
              </a:cxn>
              <a:cxn ang="0">
                <a:pos x="137" y="222"/>
              </a:cxn>
              <a:cxn ang="0">
                <a:pos x="135" y="225"/>
              </a:cxn>
              <a:cxn ang="0">
                <a:pos x="132" y="225"/>
              </a:cxn>
              <a:cxn ang="0">
                <a:pos x="10" y="225"/>
              </a:cxn>
              <a:cxn ang="0">
                <a:pos x="5" y="225"/>
              </a:cxn>
              <a:cxn ang="0">
                <a:pos x="2" y="223"/>
              </a:cxn>
              <a:cxn ang="0">
                <a:pos x="0" y="219"/>
              </a:cxn>
              <a:cxn ang="0">
                <a:pos x="0" y="213"/>
              </a:cxn>
              <a:cxn ang="0">
                <a:pos x="0" y="207"/>
              </a:cxn>
              <a:cxn ang="0">
                <a:pos x="1" y="202"/>
              </a:cxn>
              <a:cxn ang="0">
                <a:pos x="3" y="198"/>
              </a:cxn>
              <a:cxn ang="0">
                <a:pos x="7" y="194"/>
              </a:cxn>
              <a:cxn ang="0">
                <a:pos x="50" y="148"/>
              </a:cxn>
              <a:cxn ang="0">
                <a:pos x="74" y="120"/>
              </a:cxn>
              <a:cxn ang="0">
                <a:pos x="88" y="97"/>
              </a:cxn>
              <a:cxn ang="0">
                <a:pos x="94" y="78"/>
              </a:cxn>
              <a:cxn ang="0">
                <a:pos x="96" y="63"/>
              </a:cxn>
              <a:cxn ang="0">
                <a:pos x="93" y="49"/>
              </a:cxn>
              <a:cxn ang="0">
                <a:pos x="86" y="37"/>
              </a:cxn>
              <a:cxn ang="0">
                <a:pos x="75" y="29"/>
              </a:cxn>
              <a:cxn ang="0">
                <a:pos x="59" y="26"/>
              </a:cxn>
              <a:cxn ang="0">
                <a:pos x="40" y="29"/>
              </a:cxn>
              <a:cxn ang="0">
                <a:pos x="26" y="35"/>
              </a:cxn>
              <a:cxn ang="0">
                <a:pos x="15" y="42"/>
              </a:cxn>
              <a:cxn ang="0">
                <a:pos x="9" y="45"/>
              </a:cxn>
              <a:cxn ang="0">
                <a:pos x="7" y="44"/>
              </a:cxn>
              <a:cxn ang="0">
                <a:pos x="5" y="42"/>
              </a:cxn>
              <a:cxn ang="0">
                <a:pos x="4" y="38"/>
              </a:cxn>
              <a:cxn ang="0">
                <a:pos x="4" y="32"/>
              </a:cxn>
              <a:cxn ang="0">
                <a:pos x="4" y="27"/>
              </a:cxn>
              <a:cxn ang="0">
                <a:pos x="5" y="24"/>
              </a:cxn>
              <a:cxn ang="0">
                <a:pos x="6" y="21"/>
              </a:cxn>
              <a:cxn ang="0">
                <a:pos x="9" y="18"/>
              </a:cxn>
              <a:cxn ang="0">
                <a:pos x="16" y="13"/>
              </a:cxn>
              <a:cxn ang="0">
                <a:pos x="28" y="7"/>
              </a:cxn>
              <a:cxn ang="0">
                <a:pos x="45" y="2"/>
              </a:cxn>
              <a:cxn ang="0">
                <a:pos x="65" y="0"/>
              </a:cxn>
              <a:cxn ang="0">
                <a:pos x="93" y="5"/>
              </a:cxn>
              <a:cxn ang="0">
                <a:pos x="113" y="17"/>
              </a:cxn>
              <a:cxn ang="0">
                <a:pos x="125" y="35"/>
              </a:cxn>
              <a:cxn ang="0">
                <a:pos x="129" y="58"/>
              </a:cxn>
              <a:cxn ang="0">
                <a:pos x="127" y="79"/>
              </a:cxn>
              <a:cxn ang="0">
                <a:pos x="119" y="102"/>
              </a:cxn>
              <a:cxn ang="0">
                <a:pos x="101" y="129"/>
              </a:cxn>
              <a:cxn ang="0">
                <a:pos x="71" y="164"/>
              </a:cxn>
              <a:cxn ang="0">
                <a:pos x="36" y="200"/>
              </a:cxn>
              <a:cxn ang="0">
                <a:pos x="132" y="200"/>
              </a:cxn>
              <a:cxn ang="0">
                <a:pos x="135" y="201"/>
              </a:cxn>
              <a:cxn ang="0">
                <a:pos x="137" y="203"/>
              </a:cxn>
              <a:cxn ang="0">
                <a:pos x="138" y="207"/>
              </a:cxn>
              <a:cxn ang="0">
                <a:pos x="139" y="213"/>
              </a:cxn>
            </a:cxnLst>
            <a:rect l="0" t="0" r="r" b="b"/>
            <a:pathLst>
              <a:path w="139" h="225">
                <a:moveTo>
                  <a:pt x="139" y="213"/>
                </a:moveTo>
                <a:cubicBezTo>
                  <a:pt x="139" y="215"/>
                  <a:pt x="139" y="217"/>
                  <a:pt x="138" y="218"/>
                </a:cubicBezTo>
                <a:cubicBezTo>
                  <a:pt x="138" y="220"/>
                  <a:pt x="138" y="221"/>
                  <a:pt x="137" y="222"/>
                </a:cubicBezTo>
                <a:cubicBezTo>
                  <a:pt x="137" y="223"/>
                  <a:pt x="136" y="224"/>
                  <a:pt x="135" y="225"/>
                </a:cubicBezTo>
                <a:cubicBezTo>
                  <a:pt x="134" y="225"/>
                  <a:pt x="133" y="225"/>
                  <a:pt x="132" y="225"/>
                </a:cubicBezTo>
                <a:lnTo>
                  <a:pt x="10" y="225"/>
                </a:lnTo>
                <a:cubicBezTo>
                  <a:pt x="8" y="225"/>
                  <a:pt x="7" y="225"/>
                  <a:pt x="5" y="225"/>
                </a:cubicBezTo>
                <a:cubicBezTo>
                  <a:pt x="4" y="224"/>
                  <a:pt x="3" y="224"/>
                  <a:pt x="2" y="223"/>
                </a:cubicBezTo>
                <a:cubicBezTo>
                  <a:pt x="2" y="222"/>
                  <a:pt x="1" y="221"/>
                  <a:pt x="0" y="219"/>
                </a:cubicBezTo>
                <a:cubicBezTo>
                  <a:pt x="0" y="217"/>
                  <a:pt x="0" y="215"/>
                  <a:pt x="0" y="213"/>
                </a:cubicBezTo>
                <a:cubicBezTo>
                  <a:pt x="0" y="210"/>
                  <a:pt x="0" y="208"/>
                  <a:pt x="0" y="207"/>
                </a:cubicBezTo>
                <a:cubicBezTo>
                  <a:pt x="0" y="205"/>
                  <a:pt x="1" y="203"/>
                  <a:pt x="1" y="202"/>
                </a:cubicBezTo>
                <a:cubicBezTo>
                  <a:pt x="2" y="201"/>
                  <a:pt x="3" y="199"/>
                  <a:pt x="3" y="198"/>
                </a:cubicBezTo>
                <a:cubicBezTo>
                  <a:pt x="4" y="197"/>
                  <a:pt x="5" y="195"/>
                  <a:pt x="7" y="194"/>
                </a:cubicBezTo>
                <a:lnTo>
                  <a:pt x="50" y="148"/>
                </a:lnTo>
                <a:cubicBezTo>
                  <a:pt x="60" y="138"/>
                  <a:pt x="68" y="128"/>
                  <a:pt x="74" y="120"/>
                </a:cubicBezTo>
                <a:cubicBezTo>
                  <a:pt x="80" y="112"/>
                  <a:pt x="84" y="104"/>
                  <a:pt x="88" y="97"/>
                </a:cubicBezTo>
                <a:cubicBezTo>
                  <a:pt x="91" y="90"/>
                  <a:pt x="93" y="84"/>
                  <a:pt x="94" y="78"/>
                </a:cubicBezTo>
                <a:cubicBezTo>
                  <a:pt x="95" y="73"/>
                  <a:pt x="96" y="67"/>
                  <a:pt x="96" y="63"/>
                </a:cubicBezTo>
                <a:cubicBezTo>
                  <a:pt x="96" y="58"/>
                  <a:pt x="95" y="53"/>
                  <a:pt x="93" y="49"/>
                </a:cubicBezTo>
                <a:cubicBezTo>
                  <a:pt x="92" y="44"/>
                  <a:pt x="89" y="40"/>
                  <a:pt x="86" y="37"/>
                </a:cubicBezTo>
                <a:cubicBezTo>
                  <a:pt x="83" y="34"/>
                  <a:pt x="79" y="31"/>
                  <a:pt x="75" y="29"/>
                </a:cubicBezTo>
                <a:cubicBezTo>
                  <a:pt x="70" y="27"/>
                  <a:pt x="65" y="26"/>
                  <a:pt x="59" y="26"/>
                </a:cubicBezTo>
                <a:cubicBezTo>
                  <a:pt x="52" y="26"/>
                  <a:pt x="46" y="27"/>
                  <a:pt x="40" y="29"/>
                </a:cubicBezTo>
                <a:cubicBezTo>
                  <a:pt x="35" y="31"/>
                  <a:pt x="30" y="33"/>
                  <a:pt x="26" y="35"/>
                </a:cubicBezTo>
                <a:cubicBezTo>
                  <a:pt x="22" y="38"/>
                  <a:pt x="18" y="40"/>
                  <a:pt x="15" y="42"/>
                </a:cubicBezTo>
                <a:cubicBezTo>
                  <a:pt x="12" y="44"/>
                  <a:pt x="10" y="45"/>
                  <a:pt x="9" y="45"/>
                </a:cubicBezTo>
                <a:cubicBezTo>
                  <a:pt x="8" y="45"/>
                  <a:pt x="7" y="45"/>
                  <a:pt x="7" y="44"/>
                </a:cubicBezTo>
                <a:cubicBezTo>
                  <a:pt x="6" y="44"/>
                  <a:pt x="6" y="43"/>
                  <a:pt x="5" y="42"/>
                </a:cubicBezTo>
                <a:cubicBezTo>
                  <a:pt x="5" y="41"/>
                  <a:pt x="5" y="39"/>
                  <a:pt x="4" y="38"/>
                </a:cubicBezTo>
                <a:cubicBezTo>
                  <a:pt x="4" y="36"/>
                  <a:pt x="4" y="34"/>
                  <a:pt x="4" y="32"/>
                </a:cubicBezTo>
                <a:cubicBezTo>
                  <a:pt x="4" y="30"/>
                  <a:pt x="4" y="28"/>
                  <a:pt x="4" y="27"/>
                </a:cubicBezTo>
                <a:cubicBezTo>
                  <a:pt x="4" y="26"/>
                  <a:pt x="4" y="25"/>
                  <a:pt x="5" y="24"/>
                </a:cubicBezTo>
                <a:cubicBezTo>
                  <a:pt x="5" y="23"/>
                  <a:pt x="5" y="22"/>
                  <a:pt x="6" y="21"/>
                </a:cubicBezTo>
                <a:cubicBezTo>
                  <a:pt x="6" y="20"/>
                  <a:pt x="7" y="19"/>
                  <a:pt x="9" y="18"/>
                </a:cubicBezTo>
                <a:cubicBezTo>
                  <a:pt x="10" y="17"/>
                  <a:pt x="12" y="15"/>
                  <a:pt x="16" y="13"/>
                </a:cubicBezTo>
                <a:cubicBezTo>
                  <a:pt x="19" y="11"/>
                  <a:pt x="23" y="9"/>
                  <a:pt x="28" y="7"/>
                </a:cubicBezTo>
                <a:cubicBezTo>
                  <a:pt x="34" y="5"/>
                  <a:pt x="39" y="4"/>
                  <a:pt x="45" y="2"/>
                </a:cubicBezTo>
                <a:cubicBezTo>
                  <a:pt x="51" y="1"/>
                  <a:pt x="58" y="0"/>
                  <a:pt x="65" y="0"/>
                </a:cubicBezTo>
                <a:cubicBezTo>
                  <a:pt x="75" y="0"/>
                  <a:pt x="85" y="2"/>
                  <a:pt x="93" y="5"/>
                </a:cubicBezTo>
                <a:cubicBezTo>
                  <a:pt x="101" y="8"/>
                  <a:pt x="108" y="12"/>
                  <a:pt x="113" y="17"/>
                </a:cubicBezTo>
                <a:cubicBezTo>
                  <a:pt x="118" y="22"/>
                  <a:pt x="122" y="28"/>
                  <a:pt x="125" y="35"/>
                </a:cubicBezTo>
                <a:cubicBezTo>
                  <a:pt x="127" y="42"/>
                  <a:pt x="129" y="50"/>
                  <a:pt x="129" y="58"/>
                </a:cubicBezTo>
                <a:cubicBezTo>
                  <a:pt x="129" y="65"/>
                  <a:pt x="128" y="72"/>
                  <a:pt x="127" y="79"/>
                </a:cubicBezTo>
                <a:cubicBezTo>
                  <a:pt x="126" y="86"/>
                  <a:pt x="123" y="94"/>
                  <a:pt x="119" y="102"/>
                </a:cubicBezTo>
                <a:cubicBezTo>
                  <a:pt x="115" y="110"/>
                  <a:pt x="109" y="119"/>
                  <a:pt x="101" y="129"/>
                </a:cubicBezTo>
                <a:cubicBezTo>
                  <a:pt x="94" y="139"/>
                  <a:pt x="83" y="151"/>
                  <a:pt x="71" y="164"/>
                </a:cubicBezTo>
                <a:lnTo>
                  <a:pt x="36" y="200"/>
                </a:lnTo>
                <a:lnTo>
                  <a:pt x="132" y="200"/>
                </a:lnTo>
                <a:cubicBezTo>
                  <a:pt x="133" y="200"/>
                  <a:pt x="134" y="201"/>
                  <a:pt x="135" y="201"/>
                </a:cubicBezTo>
                <a:cubicBezTo>
                  <a:pt x="136" y="202"/>
                  <a:pt x="136" y="202"/>
                  <a:pt x="137" y="203"/>
                </a:cubicBezTo>
                <a:cubicBezTo>
                  <a:pt x="138" y="204"/>
                  <a:pt x="138" y="206"/>
                  <a:pt x="138"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7" name="Freeform 75"/>
          <p:cNvSpPr>
            <a:spLocks/>
          </p:cNvSpPr>
          <p:nvPr/>
        </p:nvSpPr>
        <p:spPr bwMode="auto">
          <a:xfrm>
            <a:off x="7527925" y="6111875"/>
            <a:ext cx="47625" cy="73025"/>
          </a:xfrm>
          <a:custGeom>
            <a:avLst/>
            <a:gdLst/>
            <a:ahLst/>
            <a:cxnLst>
              <a:cxn ang="0">
                <a:pos x="145" y="13"/>
              </a:cxn>
              <a:cxn ang="0">
                <a:pos x="145" y="19"/>
              </a:cxn>
              <a:cxn ang="0">
                <a:pos x="144" y="23"/>
              </a:cxn>
              <a:cxn ang="0">
                <a:pos x="143" y="28"/>
              </a:cxn>
              <a:cxn ang="0">
                <a:pos x="141" y="32"/>
              </a:cxn>
              <a:cxn ang="0">
                <a:pos x="61" y="217"/>
              </a:cxn>
              <a:cxn ang="0">
                <a:pos x="59" y="220"/>
              </a:cxn>
              <a:cxn ang="0">
                <a:pos x="56" y="222"/>
              </a:cxn>
              <a:cxn ang="0">
                <a:pos x="51" y="223"/>
              </a:cxn>
              <a:cxn ang="0">
                <a:pos x="43" y="223"/>
              </a:cxn>
              <a:cxn ang="0">
                <a:pos x="34" y="223"/>
              </a:cxn>
              <a:cxn ang="0">
                <a:pos x="29" y="221"/>
              </a:cxn>
              <a:cxn ang="0">
                <a:pos x="28" y="219"/>
              </a:cxn>
              <a:cxn ang="0">
                <a:pos x="29" y="215"/>
              </a:cxn>
              <a:cxn ang="0">
                <a:pos x="113" y="26"/>
              </a:cxn>
              <a:cxn ang="0">
                <a:pos x="7" y="26"/>
              </a:cxn>
              <a:cxn ang="0">
                <a:pos x="2" y="23"/>
              </a:cxn>
              <a:cxn ang="0">
                <a:pos x="0" y="13"/>
              </a:cxn>
              <a:cxn ang="0">
                <a:pos x="1" y="8"/>
              </a:cxn>
              <a:cxn ang="0">
                <a:pos x="2" y="4"/>
              </a:cxn>
              <a:cxn ang="0">
                <a:pos x="4" y="1"/>
              </a:cxn>
              <a:cxn ang="0">
                <a:pos x="7" y="0"/>
              </a:cxn>
              <a:cxn ang="0">
                <a:pos x="136" y="0"/>
              </a:cxn>
              <a:cxn ang="0">
                <a:pos x="140" y="1"/>
              </a:cxn>
              <a:cxn ang="0">
                <a:pos x="143" y="3"/>
              </a:cxn>
              <a:cxn ang="0">
                <a:pos x="144" y="7"/>
              </a:cxn>
              <a:cxn ang="0">
                <a:pos x="145" y="13"/>
              </a:cxn>
            </a:cxnLst>
            <a:rect l="0" t="0" r="r" b="b"/>
            <a:pathLst>
              <a:path w="145" h="223">
                <a:moveTo>
                  <a:pt x="145" y="13"/>
                </a:moveTo>
                <a:cubicBezTo>
                  <a:pt x="145" y="15"/>
                  <a:pt x="145" y="17"/>
                  <a:pt x="145" y="19"/>
                </a:cubicBezTo>
                <a:cubicBezTo>
                  <a:pt x="144" y="20"/>
                  <a:pt x="144" y="22"/>
                  <a:pt x="144" y="23"/>
                </a:cubicBezTo>
                <a:cubicBezTo>
                  <a:pt x="144" y="25"/>
                  <a:pt x="143" y="26"/>
                  <a:pt x="143" y="28"/>
                </a:cubicBezTo>
                <a:cubicBezTo>
                  <a:pt x="142" y="29"/>
                  <a:pt x="142" y="31"/>
                  <a:pt x="141" y="32"/>
                </a:cubicBezTo>
                <a:lnTo>
                  <a:pt x="61" y="217"/>
                </a:lnTo>
                <a:cubicBezTo>
                  <a:pt x="60" y="218"/>
                  <a:pt x="60" y="219"/>
                  <a:pt x="59" y="220"/>
                </a:cubicBezTo>
                <a:cubicBezTo>
                  <a:pt x="58" y="221"/>
                  <a:pt x="57" y="222"/>
                  <a:pt x="56" y="222"/>
                </a:cubicBezTo>
                <a:cubicBezTo>
                  <a:pt x="54" y="223"/>
                  <a:pt x="53" y="223"/>
                  <a:pt x="51" y="223"/>
                </a:cubicBezTo>
                <a:cubicBezTo>
                  <a:pt x="48" y="223"/>
                  <a:pt x="46" y="223"/>
                  <a:pt x="43" y="223"/>
                </a:cubicBezTo>
                <a:cubicBezTo>
                  <a:pt x="39" y="223"/>
                  <a:pt x="36" y="223"/>
                  <a:pt x="34" y="223"/>
                </a:cubicBezTo>
                <a:cubicBezTo>
                  <a:pt x="32" y="223"/>
                  <a:pt x="30" y="222"/>
                  <a:pt x="29" y="221"/>
                </a:cubicBezTo>
                <a:cubicBezTo>
                  <a:pt x="28" y="221"/>
                  <a:pt x="28" y="220"/>
                  <a:pt x="28" y="219"/>
                </a:cubicBezTo>
                <a:cubicBezTo>
                  <a:pt x="28" y="217"/>
                  <a:pt x="28" y="216"/>
                  <a:pt x="29" y="215"/>
                </a:cubicBezTo>
                <a:lnTo>
                  <a:pt x="113" y="26"/>
                </a:lnTo>
                <a:lnTo>
                  <a:pt x="7" y="26"/>
                </a:lnTo>
                <a:cubicBezTo>
                  <a:pt x="4" y="26"/>
                  <a:pt x="3" y="25"/>
                  <a:pt x="2" y="23"/>
                </a:cubicBezTo>
                <a:cubicBezTo>
                  <a:pt x="1" y="21"/>
                  <a:pt x="0" y="17"/>
                  <a:pt x="0" y="13"/>
                </a:cubicBezTo>
                <a:cubicBezTo>
                  <a:pt x="0" y="11"/>
                  <a:pt x="0" y="9"/>
                  <a:pt x="1" y="8"/>
                </a:cubicBezTo>
                <a:cubicBezTo>
                  <a:pt x="1" y="6"/>
                  <a:pt x="1" y="5"/>
                  <a:pt x="2" y="4"/>
                </a:cubicBezTo>
                <a:cubicBezTo>
                  <a:pt x="2" y="2"/>
                  <a:pt x="3" y="2"/>
                  <a:pt x="4" y="1"/>
                </a:cubicBezTo>
                <a:cubicBezTo>
                  <a:pt x="5" y="1"/>
                  <a:pt x="6" y="0"/>
                  <a:pt x="7" y="0"/>
                </a:cubicBezTo>
                <a:lnTo>
                  <a:pt x="136" y="0"/>
                </a:lnTo>
                <a:cubicBezTo>
                  <a:pt x="138" y="0"/>
                  <a:pt x="139" y="1"/>
                  <a:pt x="140" y="1"/>
                </a:cubicBezTo>
                <a:cubicBezTo>
                  <a:pt x="141" y="1"/>
                  <a:pt x="142" y="2"/>
                  <a:pt x="143" y="3"/>
                </a:cubicBezTo>
                <a:cubicBezTo>
                  <a:pt x="144" y="4"/>
                  <a:pt x="144" y="5"/>
                  <a:pt x="144" y="7"/>
                </a:cubicBezTo>
                <a:cubicBezTo>
                  <a:pt x="145" y="9"/>
                  <a:pt x="145" y="11"/>
                  <a:pt x="145" y="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8" name="Freeform 76"/>
          <p:cNvSpPr>
            <a:spLocks/>
          </p:cNvSpPr>
          <p:nvPr/>
        </p:nvSpPr>
        <p:spPr bwMode="auto">
          <a:xfrm>
            <a:off x="7715250" y="6111875"/>
            <a:ext cx="44450" cy="73025"/>
          </a:xfrm>
          <a:custGeom>
            <a:avLst/>
            <a:gdLst/>
            <a:ahLst/>
            <a:cxnLst>
              <a:cxn ang="0">
                <a:pos x="139" y="213"/>
              </a:cxn>
              <a:cxn ang="0">
                <a:pos x="139" y="218"/>
              </a:cxn>
              <a:cxn ang="0">
                <a:pos x="137" y="222"/>
              </a:cxn>
              <a:cxn ang="0">
                <a:pos x="135" y="225"/>
              </a:cxn>
              <a:cxn ang="0">
                <a:pos x="133" y="225"/>
              </a:cxn>
              <a:cxn ang="0">
                <a:pos x="10" y="225"/>
              </a:cxn>
              <a:cxn ang="0">
                <a:pos x="6" y="225"/>
              </a:cxn>
              <a:cxn ang="0">
                <a:pos x="3" y="223"/>
              </a:cxn>
              <a:cxn ang="0">
                <a:pos x="1" y="219"/>
              </a:cxn>
              <a:cxn ang="0">
                <a:pos x="0" y="213"/>
              </a:cxn>
              <a:cxn ang="0">
                <a:pos x="0" y="207"/>
              </a:cxn>
              <a:cxn ang="0">
                <a:pos x="1" y="202"/>
              </a:cxn>
              <a:cxn ang="0">
                <a:pos x="4" y="198"/>
              </a:cxn>
              <a:cxn ang="0">
                <a:pos x="7" y="194"/>
              </a:cxn>
              <a:cxn ang="0">
                <a:pos x="50" y="148"/>
              </a:cxn>
              <a:cxn ang="0">
                <a:pos x="74" y="120"/>
              </a:cxn>
              <a:cxn ang="0">
                <a:pos x="88" y="97"/>
              </a:cxn>
              <a:cxn ang="0">
                <a:pos x="94" y="78"/>
              </a:cxn>
              <a:cxn ang="0">
                <a:pos x="96" y="63"/>
              </a:cxn>
              <a:cxn ang="0">
                <a:pos x="93" y="49"/>
              </a:cxn>
              <a:cxn ang="0">
                <a:pos x="87" y="37"/>
              </a:cxn>
              <a:cxn ang="0">
                <a:pos x="75" y="29"/>
              </a:cxn>
              <a:cxn ang="0">
                <a:pos x="59" y="26"/>
              </a:cxn>
              <a:cxn ang="0">
                <a:pos x="41" y="29"/>
              </a:cxn>
              <a:cxn ang="0">
                <a:pos x="26" y="35"/>
              </a:cxn>
              <a:cxn ang="0">
                <a:pos x="15" y="42"/>
              </a:cxn>
              <a:cxn ang="0">
                <a:pos x="9" y="45"/>
              </a:cxn>
              <a:cxn ang="0">
                <a:pos x="7" y="44"/>
              </a:cxn>
              <a:cxn ang="0">
                <a:pos x="6" y="42"/>
              </a:cxn>
              <a:cxn ang="0">
                <a:pos x="5" y="38"/>
              </a:cxn>
              <a:cxn ang="0">
                <a:pos x="4" y="32"/>
              </a:cxn>
              <a:cxn ang="0">
                <a:pos x="4" y="27"/>
              </a:cxn>
              <a:cxn ang="0">
                <a:pos x="5" y="24"/>
              </a:cxn>
              <a:cxn ang="0">
                <a:pos x="6" y="21"/>
              </a:cxn>
              <a:cxn ang="0">
                <a:pos x="9" y="18"/>
              </a:cxn>
              <a:cxn ang="0">
                <a:pos x="16" y="13"/>
              </a:cxn>
              <a:cxn ang="0">
                <a:pos x="29" y="7"/>
              </a:cxn>
              <a:cxn ang="0">
                <a:pos x="46" y="2"/>
              </a:cxn>
              <a:cxn ang="0">
                <a:pos x="65" y="0"/>
              </a:cxn>
              <a:cxn ang="0">
                <a:pos x="93" y="5"/>
              </a:cxn>
              <a:cxn ang="0">
                <a:pos x="113" y="17"/>
              </a:cxn>
              <a:cxn ang="0">
                <a:pos x="125" y="35"/>
              </a:cxn>
              <a:cxn ang="0">
                <a:pos x="129" y="58"/>
              </a:cxn>
              <a:cxn ang="0">
                <a:pos x="127" y="79"/>
              </a:cxn>
              <a:cxn ang="0">
                <a:pos x="119" y="102"/>
              </a:cxn>
              <a:cxn ang="0">
                <a:pos x="102" y="129"/>
              </a:cxn>
              <a:cxn ang="0">
                <a:pos x="71" y="164"/>
              </a:cxn>
              <a:cxn ang="0">
                <a:pos x="36" y="200"/>
              </a:cxn>
              <a:cxn ang="0">
                <a:pos x="132" y="200"/>
              </a:cxn>
              <a:cxn ang="0">
                <a:pos x="135" y="201"/>
              </a:cxn>
              <a:cxn ang="0">
                <a:pos x="137" y="203"/>
              </a:cxn>
              <a:cxn ang="0">
                <a:pos x="139" y="207"/>
              </a:cxn>
              <a:cxn ang="0">
                <a:pos x="139" y="213"/>
              </a:cxn>
            </a:cxnLst>
            <a:rect l="0" t="0" r="r" b="b"/>
            <a:pathLst>
              <a:path w="139" h="225">
                <a:moveTo>
                  <a:pt x="139" y="213"/>
                </a:moveTo>
                <a:cubicBezTo>
                  <a:pt x="139" y="215"/>
                  <a:pt x="139" y="217"/>
                  <a:pt x="139" y="218"/>
                </a:cubicBezTo>
                <a:cubicBezTo>
                  <a:pt x="138" y="220"/>
                  <a:pt x="138" y="221"/>
                  <a:pt x="137" y="222"/>
                </a:cubicBezTo>
                <a:cubicBezTo>
                  <a:pt x="137" y="223"/>
                  <a:pt x="136" y="224"/>
                  <a:pt x="135" y="225"/>
                </a:cubicBezTo>
                <a:cubicBezTo>
                  <a:pt x="135" y="225"/>
                  <a:pt x="134" y="225"/>
                  <a:pt x="133" y="225"/>
                </a:cubicBezTo>
                <a:lnTo>
                  <a:pt x="10" y="225"/>
                </a:lnTo>
                <a:cubicBezTo>
                  <a:pt x="8" y="225"/>
                  <a:pt x="7" y="225"/>
                  <a:pt x="6" y="225"/>
                </a:cubicBezTo>
                <a:cubicBezTo>
                  <a:pt x="5" y="224"/>
                  <a:pt x="3" y="224"/>
                  <a:pt x="3" y="223"/>
                </a:cubicBezTo>
                <a:cubicBezTo>
                  <a:pt x="2" y="222"/>
                  <a:pt x="1" y="221"/>
                  <a:pt x="1" y="219"/>
                </a:cubicBezTo>
                <a:cubicBezTo>
                  <a:pt x="0" y="217"/>
                  <a:pt x="0" y="215"/>
                  <a:pt x="0" y="213"/>
                </a:cubicBezTo>
                <a:cubicBezTo>
                  <a:pt x="0" y="210"/>
                  <a:pt x="0" y="208"/>
                  <a:pt x="0" y="207"/>
                </a:cubicBezTo>
                <a:cubicBezTo>
                  <a:pt x="1" y="205"/>
                  <a:pt x="1" y="203"/>
                  <a:pt x="1" y="202"/>
                </a:cubicBezTo>
                <a:cubicBezTo>
                  <a:pt x="2" y="201"/>
                  <a:pt x="3" y="199"/>
                  <a:pt x="4" y="198"/>
                </a:cubicBezTo>
                <a:cubicBezTo>
                  <a:pt x="5" y="197"/>
                  <a:pt x="6" y="195"/>
                  <a:pt x="7" y="194"/>
                </a:cubicBezTo>
                <a:lnTo>
                  <a:pt x="50" y="148"/>
                </a:lnTo>
                <a:cubicBezTo>
                  <a:pt x="60" y="138"/>
                  <a:pt x="68" y="128"/>
                  <a:pt x="74" y="120"/>
                </a:cubicBezTo>
                <a:cubicBezTo>
                  <a:pt x="80" y="112"/>
                  <a:pt x="85" y="104"/>
                  <a:pt x="88" y="97"/>
                </a:cubicBezTo>
                <a:cubicBezTo>
                  <a:pt x="91" y="90"/>
                  <a:pt x="93" y="84"/>
                  <a:pt x="94" y="78"/>
                </a:cubicBezTo>
                <a:cubicBezTo>
                  <a:pt x="95" y="73"/>
                  <a:pt x="96" y="67"/>
                  <a:pt x="96" y="63"/>
                </a:cubicBezTo>
                <a:cubicBezTo>
                  <a:pt x="96" y="58"/>
                  <a:pt x="95" y="53"/>
                  <a:pt x="93" y="49"/>
                </a:cubicBezTo>
                <a:cubicBezTo>
                  <a:pt x="92" y="44"/>
                  <a:pt x="90" y="40"/>
                  <a:pt x="87" y="37"/>
                </a:cubicBezTo>
                <a:cubicBezTo>
                  <a:pt x="83" y="34"/>
                  <a:pt x="80" y="31"/>
                  <a:pt x="75" y="29"/>
                </a:cubicBezTo>
                <a:cubicBezTo>
                  <a:pt x="71" y="27"/>
                  <a:pt x="65" y="26"/>
                  <a:pt x="59" y="26"/>
                </a:cubicBezTo>
                <a:cubicBezTo>
                  <a:pt x="52" y="26"/>
                  <a:pt x="46" y="27"/>
                  <a:pt x="41" y="29"/>
                </a:cubicBezTo>
                <a:cubicBezTo>
                  <a:pt x="35" y="31"/>
                  <a:pt x="30" y="33"/>
                  <a:pt x="26" y="35"/>
                </a:cubicBezTo>
                <a:cubicBezTo>
                  <a:pt x="22" y="38"/>
                  <a:pt x="18" y="40"/>
                  <a:pt x="15" y="42"/>
                </a:cubicBezTo>
                <a:cubicBezTo>
                  <a:pt x="13" y="44"/>
                  <a:pt x="11" y="45"/>
                  <a:pt x="9" y="45"/>
                </a:cubicBezTo>
                <a:cubicBezTo>
                  <a:pt x="8" y="45"/>
                  <a:pt x="8" y="45"/>
                  <a:pt x="7" y="44"/>
                </a:cubicBezTo>
                <a:cubicBezTo>
                  <a:pt x="6" y="44"/>
                  <a:pt x="6" y="43"/>
                  <a:pt x="6" y="42"/>
                </a:cubicBezTo>
                <a:cubicBezTo>
                  <a:pt x="5" y="41"/>
                  <a:pt x="5" y="39"/>
                  <a:pt x="5" y="38"/>
                </a:cubicBezTo>
                <a:cubicBezTo>
                  <a:pt x="4" y="36"/>
                  <a:pt x="4" y="34"/>
                  <a:pt x="4" y="32"/>
                </a:cubicBezTo>
                <a:cubicBezTo>
                  <a:pt x="4" y="30"/>
                  <a:pt x="4" y="28"/>
                  <a:pt x="4" y="27"/>
                </a:cubicBezTo>
                <a:cubicBezTo>
                  <a:pt x="5" y="26"/>
                  <a:pt x="5" y="25"/>
                  <a:pt x="5" y="24"/>
                </a:cubicBezTo>
                <a:cubicBezTo>
                  <a:pt x="5" y="23"/>
                  <a:pt x="6" y="22"/>
                  <a:pt x="6" y="21"/>
                </a:cubicBezTo>
                <a:cubicBezTo>
                  <a:pt x="7" y="20"/>
                  <a:pt x="8" y="19"/>
                  <a:pt x="9" y="18"/>
                </a:cubicBezTo>
                <a:cubicBezTo>
                  <a:pt x="10" y="17"/>
                  <a:pt x="13" y="15"/>
                  <a:pt x="16" y="13"/>
                </a:cubicBezTo>
                <a:cubicBezTo>
                  <a:pt x="19" y="11"/>
                  <a:pt x="24" y="9"/>
                  <a:pt x="29" y="7"/>
                </a:cubicBezTo>
                <a:cubicBezTo>
                  <a:pt x="34" y="5"/>
                  <a:pt x="39" y="4"/>
                  <a:pt x="46" y="2"/>
                </a:cubicBezTo>
                <a:cubicBezTo>
                  <a:pt x="52" y="1"/>
                  <a:pt x="58" y="0"/>
                  <a:pt x="65" y="0"/>
                </a:cubicBezTo>
                <a:cubicBezTo>
                  <a:pt x="76" y="0"/>
                  <a:pt x="85" y="2"/>
                  <a:pt x="93" y="5"/>
                </a:cubicBezTo>
                <a:cubicBezTo>
                  <a:pt x="101" y="8"/>
                  <a:pt x="108" y="12"/>
                  <a:pt x="113" y="17"/>
                </a:cubicBezTo>
                <a:cubicBezTo>
                  <a:pt x="118" y="22"/>
                  <a:pt x="122" y="28"/>
                  <a:pt x="125" y="35"/>
                </a:cubicBezTo>
                <a:cubicBezTo>
                  <a:pt x="128" y="42"/>
                  <a:pt x="129" y="50"/>
                  <a:pt x="129" y="58"/>
                </a:cubicBezTo>
                <a:cubicBezTo>
                  <a:pt x="129" y="65"/>
                  <a:pt x="128" y="72"/>
                  <a:pt x="127" y="79"/>
                </a:cubicBezTo>
                <a:cubicBezTo>
                  <a:pt x="126" y="86"/>
                  <a:pt x="123" y="94"/>
                  <a:pt x="119" y="102"/>
                </a:cubicBezTo>
                <a:cubicBezTo>
                  <a:pt x="115" y="110"/>
                  <a:pt x="109" y="119"/>
                  <a:pt x="102" y="129"/>
                </a:cubicBezTo>
                <a:cubicBezTo>
                  <a:pt x="94" y="139"/>
                  <a:pt x="84" y="151"/>
                  <a:pt x="71" y="164"/>
                </a:cubicBezTo>
                <a:lnTo>
                  <a:pt x="36" y="200"/>
                </a:lnTo>
                <a:lnTo>
                  <a:pt x="132" y="200"/>
                </a:lnTo>
                <a:cubicBezTo>
                  <a:pt x="133" y="200"/>
                  <a:pt x="134" y="201"/>
                  <a:pt x="135" y="201"/>
                </a:cubicBezTo>
                <a:cubicBezTo>
                  <a:pt x="136" y="202"/>
                  <a:pt x="137" y="202"/>
                  <a:pt x="137" y="203"/>
                </a:cubicBezTo>
                <a:cubicBezTo>
                  <a:pt x="138" y="204"/>
                  <a:pt x="138" y="206"/>
                  <a:pt x="139" y="207"/>
                </a:cubicBezTo>
                <a:cubicBezTo>
                  <a:pt x="139"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49" name="Freeform 77"/>
          <p:cNvSpPr>
            <a:spLocks noEditPoints="1"/>
          </p:cNvSpPr>
          <p:nvPr/>
        </p:nvSpPr>
        <p:spPr bwMode="auto">
          <a:xfrm>
            <a:off x="7770813" y="6111875"/>
            <a:ext cx="47625" cy="73025"/>
          </a:xfrm>
          <a:custGeom>
            <a:avLst/>
            <a:gdLst/>
            <a:ahLst/>
            <a:cxnLst>
              <a:cxn ang="0">
                <a:pos x="150" y="168"/>
              </a:cxn>
              <a:cxn ang="0">
                <a:pos x="145" y="194"/>
              </a:cxn>
              <a:cxn ang="0">
                <a:pos x="130" y="213"/>
              </a:cxn>
              <a:cxn ang="0">
                <a:pos x="106" y="225"/>
              </a:cxn>
              <a:cxn ang="0">
                <a:pos x="74" y="229"/>
              </a:cxn>
              <a:cxn ang="0">
                <a:pos x="43" y="225"/>
              </a:cxn>
              <a:cxn ang="0">
                <a:pos x="20" y="214"/>
              </a:cxn>
              <a:cxn ang="0">
                <a:pos x="5" y="197"/>
              </a:cxn>
              <a:cxn ang="0">
                <a:pos x="0" y="174"/>
              </a:cxn>
              <a:cxn ang="0">
                <a:pos x="4" y="154"/>
              </a:cxn>
              <a:cxn ang="0">
                <a:pos x="14" y="138"/>
              </a:cxn>
              <a:cxn ang="0">
                <a:pos x="30" y="124"/>
              </a:cxn>
              <a:cxn ang="0">
                <a:pos x="51" y="112"/>
              </a:cxn>
              <a:cxn ang="0">
                <a:pos x="33" y="101"/>
              </a:cxn>
              <a:cxn ang="0">
                <a:pos x="19" y="88"/>
              </a:cxn>
              <a:cxn ang="0">
                <a:pos x="11" y="73"/>
              </a:cxn>
              <a:cxn ang="0">
                <a:pos x="8" y="56"/>
              </a:cxn>
              <a:cxn ang="0">
                <a:pos x="12" y="34"/>
              </a:cxn>
              <a:cxn ang="0">
                <a:pos x="25" y="16"/>
              </a:cxn>
              <a:cxn ang="0">
                <a:pos x="47" y="5"/>
              </a:cxn>
              <a:cxn ang="0">
                <a:pos x="77" y="0"/>
              </a:cxn>
              <a:cxn ang="0">
                <a:pos x="106" y="4"/>
              </a:cxn>
              <a:cxn ang="0">
                <a:pos x="127" y="15"/>
              </a:cxn>
              <a:cxn ang="0">
                <a:pos x="138" y="32"/>
              </a:cxn>
              <a:cxn ang="0">
                <a:pos x="142" y="52"/>
              </a:cxn>
              <a:cxn ang="0">
                <a:pos x="139" y="69"/>
              </a:cxn>
              <a:cxn ang="0">
                <a:pos x="131" y="84"/>
              </a:cxn>
              <a:cxn ang="0">
                <a:pos x="118" y="97"/>
              </a:cxn>
              <a:cxn ang="0">
                <a:pos x="99" y="109"/>
              </a:cxn>
              <a:cxn ang="0">
                <a:pos x="121" y="121"/>
              </a:cxn>
              <a:cxn ang="0">
                <a:pos x="137" y="135"/>
              </a:cxn>
              <a:cxn ang="0">
                <a:pos x="147" y="151"/>
              </a:cxn>
              <a:cxn ang="0">
                <a:pos x="150" y="168"/>
              </a:cxn>
              <a:cxn ang="0">
                <a:pos x="113" y="55"/>
              </a:cxn>
              <a:cxn ang="0">
                <a:pos x="110" y="41"/>
              </a:cxn>
              <a:cxn ang="0">
                <a:pos x="103" y="32"/>
              </a:cxn>
              <a:cxn ang="0">
                <a:pos x="91" y="25"/>
              </a:cxn>
              <a:cxn ang="0">
                <a:pos x="75" y="23"/>
              </a:cxn>
              <a:cxn ang="0">
                <a:pos x="47" y="32"/>
              </a:cxn>
              <a:cxn ang="0">
                <a:pos x="37" y="55"/>
              </a:cxn>
              <a:cxn ang="0">
                <a:pos x="40" y="67"/>
              </a:cxn>
              <a:cxn ang="0">
                <a:pos x="47" y="78"/>
              </a:cxn>
              <a:cxn ang="0">
                <a:pos x="59" y="88"/>
              </a:cxn>
              <a:cxn ang="0">
                <a:pos x="77" y="98"/>
              </a:cxn>
              <a:cxn ang="0">
                <a:pos x="104" y="78"/>
              </a:cxn>
              <a:cxn ang="0">
                <a:pos x="113" y="55"/>
              </a:cxn>
              <a:cxn ang="0">
                <a:pos x="120" y="172"/>
              </a:cxn>
              <a:cxn ang="0">
                <a:pos x="117" y="157"/>
              </a:cxn>
              <a:cxn ang="0">
                <a:pos x="108" y="145"/>
              </a:cxn>
              <a:cxn ang="0">
                <a:pos x="94" y="134"/>
              </a:cxn>
              <a:cxn ang="0">
                <a:pos x="73" y="123"/>
              </a:cxn>
              <a:cxn ang="0">
                <a:pos x="54" y="134"/>
              </a:cxn>
              <a:cxn ang="0">
                <a:pos x="41" y="145"/>
              </a:cxn>
              <a:cxn ang="0">
                <a:pos x="33" y="157"/>
              </a:cxn>
              <a:cxn ang="0">
                <a:pos x="30" y="171"/>
              </a:cxn>
              <a:cxn ang="0">
                <a:pos x="42" y="197"/>
              </a:cxn>
              <a:cxn ang="0">
                <a:pos x="76" y="206"/>
              </a:cxn>
              <a:cxn ang="0">
                <a:pos x="109" y="196"/>
              </a:cxn>
              <a:cxn ang="0">
                <a:pos x="120" y="172"/>
              </a:cxn>
            </a:cxnLst>
            <a:rect l="0" t="0" r="r" b="b"/>
            <a:pathLst>
              <a:path w="150" h="229">
                <a:moveTo>
                  <a:pt x="150" y="168"/>
                </a:moveTo>
                <a:cubicBezTo>
                  <a:pt x="150" y="178"/>
                  <a:pt x="148" y="187"/>
                  <a:pt x="145" y="194"/>
                </a:cubicBezTo>
                <a:cubicBezTo>
                  <a:pt x="141" y="202"/>
                  <a:pt x="137" y="208"/>
                  <a:pt x="130" y="213"/>
                </a:cubicBezTo>
                <a:cubicBezTo>
                  <a:pt x="124" y="218"/>
                  <a:pt x="116" y="222"/>
                  <a:pt x="106" y="225"/>
                </a:cubicBezTo>
                <a:cubicBezTo>
                  <a:pt x="97" y="227"/>
                  <a:pt x="86" y="229"/>
                  <a:pt x="74" y="229"/>
                </a:cubicBezTo>
                <a:cubicBezTo>
                  <a:pt x="62" y="229"/>
                  <a:pt x="52" y="227"/>
                  <a:pt x="43" y="225"/>
                </a:cubicBezTo>
                <a:cubicBezTo>
                  <a:pt x="34" y="223"/>
                  <a:pt x="26" y="219"/>
                  <a:pt x="20" y="214"/>
                </a:cubicBezTo>
                <a:cubicBezTo>
                  <a:pt x="14" y="210"/>
                  <a:pt x="9" y="204"/>
                  <a:pt x="5" y="197"/>
                </a:cubicBezTo>
                <a:cubicBezTo>
                  <a:pt x="2" y="190"/>
                  <a:pt x="0" y="182"/>
                  <a:pt x="0" y="174"/>
                </a:cubicBezTo>
                <a:cubicBezTo>
                  <a:pt x="0" y="167"/>
                  <a:pt x="2" y="160"/>
                  <a:pt x="4" y="154"/>
                </a:cubicBezTo>
                <a:cubicBezTo>
                  <a:pt x="6" y="149"/>
                  <a:pt x="9" y="143"/>
                  <a:pt x="14" y="138"/>
                </a:cubicBezTo>
                <a:cubicBezTo>
                  <a:pt x="18" y="133"/>
                  <a:pt x="23" y="129"/>
                  <a:pt x="30" y="124"/>
                </a:cubicBezTo>
                <a:cubicBezTo>
                  <a:pt x="36" y="120"/>
                  <a:pt x="43" y="116"/>
                  <a:pt x="51" y="112"/>
                </a:cubicBezTo>
                <a:cubicBezTo>
                  <a:pt x="44" y="109"/>
                  <a:pt x="38" y="105"/>
                  <a:pt x="33" y="101"/>
                </a:cubicBezTo>
                <a:cubicBezTo>
                  <a:pt x="27" y="97"/>
                  <a:pt x="23" y="93"/>
                  <a:pt x="19" y="88"/>
                </a:cubicBezTo>
                <a:cubicBezTo>
                  <a:pt x="16" y="83"/>
                  <a:pt x="13" y="78"/>
                  <a:pt x="11" y="73"/>
                </a:cubicBezTo>
                <a:cubicBezTo>
                  <a:pt x="9" y="68"/>
                  <a:pt x="8" y="62"/>
                  <a:pt x="8" y="56"/>
                </a:cubicBezTo>
                <a:cubicBezTo>
                  <a:pt x="8" y="48"/>
                  <a:pt x="10" y="41"/>
                  <a:pt x="12" y="34"/>
                </a:cubicBezTo>
                <a:cubicBezTo>
                  <a:pt x="15" y="27"/>
                  <a:pt x="19" y="21"/>
                  <a:pt x="25" y="16"/>
                </a:cubicBezTo>
                <a:cubicBezTo>
                  <a:pt x="31" y="11"/>
                  <a:pt x="38" y="7"/>
                  <a:pt x="47" y="5"/>
                </a:cubicBezTo>
                <a:cubicBezTo>
                  <a:pt x="55" y="2"/>
                  <a:pt x="66" y="0"/>
                  <a:pt x="77" y="0"/>
                </a:cubicBezTo>
                <a:cubicBezTo>
                  <a:pt x="89" y="0"/>
                  <a:pt x="98" y="1"/>
                  <a:pt x="106" y="4"/>
                </a:cubicBezTo>
                <a:cubicBezTo>
                  <a:pt x="115" y="7"/>
                  <a:pt x="121" y="11"/>
                  <a:pt x="127" y="15"/>
                </a:cubicBezTo>
                <a:cubicBezTo>
                  <a:pt x="132" y="20"/>
                  <a:pt x="136" y="25"/>
                  <a:pt x="138" y="32"/>
                </a:cubicBezTo>
                <a:cubicBezTo>
                  <a:pt x="141" y="38"/>
                  <a:pt x="142" y="45"/>
                  <a:pt x="142" y="52"/>
                </a:cubicBezTo>
                <a:cubicBezTo>
                  <a:pt x="142" y="58"/>
                  <a:pt x="141" y="63"/>
                  <a:pt x="139" y="69"/>
                </a:cubicBezTo>
                <a:cubicBezTo>
                  <a:pt x="137" y="74"/>
                  <a:pt x="135" y="79"/>
                  <a:pt x="131" y="84"/>
                </a:cubicBezTo>
                <a:cubicBezTo>
                  <a:pt x="127" y="89"/>
                  <a:pt x="123" y="93"/>
                  <a:pt x="118" y="97"/>
                </a:cubicBezTo>
                <a:cubicBezTo>
                  <a:pt x="112" y="101"/>
                  <a:pt x="106" y="105"/>
                  <a:pt x="99" y="109"/>
                </a:cubicBezTo>
                <a:cubicBezTo>
                  <a:pt x="107" y="113"/>
                  <a:pt x="115" y="117"/>
                  <a:pt x="121" y="121"/>
                </a:cubicBezTo>
                <a:cubicBezTo>
                  <a:pt x="127" y="126"/>
                  <a:pt x="133" y="130"/>
                  <a:pt x="137" y="135"/>
                </a:cubicBezTo>
                <a:cubicBezTo>
                  <a:pt x="141" y="140"/>
                  <a:pt x="144" y="145"/>
                  <a:pt x="147" y="151"/>
                </a:cubicBezTo>
                <a:cubicBezTo>
                  <a:pt x="149" y="156"/>
                  <a:pt x="150" y="162"/>
                  <a:pt x="150" y="168"/>
                </a:cubicBezTo>
                <a:close/>
                <a:moveTo>
                  <a:pt x="113" y="55"/>
                </a:moveTo>
                <a:cubicBezTo>
                  <a:pt x="113" y="50"/>
                  <a:pt x="112" y="45"/>
                  <a:pt x="110" y="41"/>
                </a:cubicBezTo>
                <a:cubicBezTo>
                  <a:pt x="109" y="38"/>
                  <a:pt x="106" y="34"/>
                  <a:pt x="103" y="32"/>
                </a:cubicBezTo>
                <a:cubicBezTo>
                  <a:pt x="100" y="29"/>
                  <a:pt x="96" y="27"/>
                  <a:pt x="91" y="25"/>
                </a:cubicBezTo>
                <a:cubicBezTo>
                  <a:pt x="87" y="24"/>
                  <a:pt x="81" y="23"/>
                  <a:pt x="75" y="23"/>
                </a:cubicBezTo>
                <a:cubicBezTo>
                  <a:pt x="63" y="23"/>
                  <a:pt x="53" y="26"/>
                  <a:pt x="47" y="32"/>
                </a:cubicBezTo>
                <a:cubicBezTo>
                  <a:pt x="41" y="37"/>
                  <a:pt x="37" y="45"/>
                  <a:pt x="37" y="55"/>
                </a:cubicBezTo>
                <a:cubicBezTo>
                  <a:pt x="37" y="59"/>
                  <a:pt x="38" y="63"/>
                  <a:pt x="40" y="67"/>
                </a:cubicBezTo>
                <a:cubicBezTo>
                  <a:pt x="41" y="71"/>
                  <a:pt x="44" y="74"/>
                  <a:pt x="47" y="78"/>
                </a:cubicBezTo>
                <a:cubicBezTo>
                  <a:pt x="50" y="81"/>
                  <a:pt x="54" y="85"/>
                  <a:pt x="59" y="88"/>
                </a:cubicBezTo>
                <a:cubicBezTo>
                  <a:pt x="64" y="91"/>
                  <a:pt x="70" y="95"/>
                  <a:pt x="77" y="98"/>
                </a:cubicBezTo>
                <a:cubicBezTo>
                  <a:pt x="89" y="92"/>
                  <a:pt x="98" y="86"/>
                  <a:pt x="104" y="78"/>
                </a:cubicBezTo>
                <a:cubicBezTo>
                  <a:pt x="110" y="71"/>
                  <a:pt x="113" y="63"/>
                  <a:pt x="113" y="55"/>
                </a:cubicBezTo>
                <a:close/>
                <a:moveTo>
                  <a:pt x="120" y="172"/>
                </a:moveTo>
                <a:cubicBezTo>
                  <a:pt x="120" y="166"/>
                  <a:pt x="119" y="161"/>
                  <a:pt x="117" y="157"/>
                </a:cubicBezTo>
                <a:cubicBezTo>
                  <a:pt x="115" y="153"/>
                  <a:pt x="112" y="149"/>
                  <a:pt x="108" y="145"/>
                </a:cubicBezTo>
                <a:cubicBezTo>
                  <a:pt x="104" y="141"/>
                  <a:pt x="100" y="138"/>
                  <a:pt x="94" y="134"/>
                </a:cubicBezTo>
                <a:cubicBezTo>
                  <a:pt x="88" y="131"/>
                  <a:pt x="81" y="127"/>
                  <a:pt x="73" y="123"/>
                </a:cubicBezTo>
                <a:cubicBezTo>
                  <a:pt x="66" y="127"/>
                  <a:pt x="60" y="131"/>
                  <a:pt x="54" y="134"/>
                </a:cubicBezTo>
                <a:cubicBezTo>
                  <a:pt x="49" y="138"/>
                  <a:pt x="44" y="141"/>
                  <a:pt x="41" y="145"/>
                </a:cubicBezTo>
                <a:cubicBezTo>
                  <a:pt x="37" y="149"/>
                  <a:pt x="35" y="153"/>
                  <a:pt x="33" y="157"/>
                </a:cubicBezTo>
                <a:cubicBezTo>
                  <a:pt x="31" y="161"/>
                  <a:pt x="30" y="166"/>
                  <a:pt x="30" y="171"/>
                </a:cubicBezTo>
                <a:cubicBezTo>
                  <a:pt x="30" y="182"/>
                  <a:pt x="34" y="191"/>
                  <a:pt x="42" y="197"/>
                </a:cubicBezTo>
                <a:cubicBezTo>
                  <a:pt x="49" y="203"/>
                  <a:pt x="61" y="206"/>
                  <a:pt x="76" y="206"/>
                </a:cubicBezTo>
                <a:cubicBezTo>
                  <a:pt x="90" y="206"/>
                  <a:pt x="101" y="203"/>
                  <a:pt x="109" y="196"/>
                </a:cubicBezTo>
                <a:cubicBezTo>
                  <a:pt x="116" y="190"/>
                  <a:pt x="120" y="182"/>
                  <a:pt x="120" y="17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50" name="Freeform 78"/>
          <p:cNvSpPr>
            <a:spLocks/>
          </p:cNvSpPr>
          <p:nvPr/>
        </p:nvSpPr>
        <p:spPr bwMode="auto">
          <a:xfrm>
            <a:off x="7958138" y="6111875"/>
            <a:ext cx="44450" cy="73025"/>
          </a:xfrm>
          <a:custGeom>
            <a:avLst/>
            <a:gdLst/>
            <a:ahLst/>
            <a:cxnLst>
              <a:cxn ang="0">
                <a:pos x="139" y="213"/>
              </a:cxn>
              <a:cxn ang="0">
                <a:pos x="138" y="218"/>
              </a:cxn>
              <a:cxn ang="0">
                <a:pos x="137" y="222"/>
              </a:cxn>
              <a:cxn ang="0">
                <a:pos x="135" y="225"/>
              </a:cxn>
              <a:cxn ang="0">
                <a:pos x="132" y="225"/>
              </a:cxn>
              <a:cxn ang="0">
                <a:pos x="9" y="225"/>
              </a:cxn>
              <a:cxn ang="0">
                <a:pos x="5" y="225"/>
              </a:cxn>
              <a:cxn ang="0">
                <a:pos x="2" y="223"/>
              </a:cxn>
              <a:cxn ang="0">
                <a:pos x="0" y="219"/>
              </a:cxn>
              <a:cxn ang="0">
                <a:pos x="0" y="213"/>
              </a:cxn>
              <a:cxn ang="0">
                <a:pos x="0" y="207"/>
              </a:cxn>
              <a:cxn ang="0">
                <a:pos x="1" y="202"/>
              </a:cxn>
              <a:cxn ang="0">
                <a:pos x="3" y="198"/>
              </a:cxn>
              <a:cxn ang="0">
                <a:pos x="7" y="194"/>
              </a:cxn>
              <a:cxn ang="0">
                <a:pos x="50" y="148"/>
              </a:cxn>
              <a:cxn ang="0">
                <a:pos x="74" y="120"/>
              </a:cxn>
              <a:cxn ang="0">
                <a:pos x="87" y="97"/>
              </a:cxn>
              <a:cxn ang="0">
                <a:pos x="94" y="78"/>
              </a:cxn>
              <a:cxn ang="0">
                <a:pos x="95" y="63"/>
              </a:cxn>
              <a:cxn ang="0">
                <a:pos x="93" y="49"/>
              </a:cxn>
              <a:cxn ang="0">
                <a:pos x="86" y="37"/>
              </a:cxn>
              <a:cxn ang="0">
                <a:pos x="75" y="29"/>
              </a:cxn>
              <a:cxn ang="0">
                <a:pos x="59" y="26"/>
              </a:cxn>
              <a:cxn ang="0">
                <a:pos x="40" y="29"/>
              </a:cxn>
              <a:cxn ang="0">
                <a:pos x="25" y="35"/>
              </a:cxn>
              <a:cxn ang="0">
                <a:pos x="15" y="42"/>
              </a:cxn>
              <a:cxn ang="0">
                <a:pos x="9" y="45"/>
              </a:cxn>
              <a:cxn ang="0">
                <a:pos x="7" y="44"/>
              </a:cxn>
              <a:cxn ang="0">
                <a:pos x="5" y="42"/>
              </a:cxn>
              <a:cxn ang="0">
                <a:pos x="4" y="38"/>
              </a:cxn>
              <a:cxn ang="0">
                <a:pos x="4" y="32"/>
              </a:cxn>
              <a:cxn ang="0">
                <a:pos x="4" y="27"/>
              </a:cxn>
              <a:cxn ang="0">
                <a:pos x="5" y="24"/>
              </a:cxn>
              <a:cxn ang="0">
                <a:pos x="6" y="21"/>
              </a:cxn>
              <a:cxn ang="0">
                <a:pos x="8" y="18"/>
              </a:cxn>
              <a:cxn ang="0">
                <a:pos x="16" y="13"/>
              </a:cxn>
              <a:cxn ang="0">
                <a:pos x="28" y="7"/>
              </a:cxn>
              <a:cxn ang="0">
                <a:pos x="45" y="2"/>
              </a:cxn>
              <a:cxn ang="0">
                <a:pos x="64" y="0"/>
              </a:cxn>
              <a:cxn ang="0">
                <a:pos x="93" y="5"/>
              </a:cxn>
              <a:cxn ang="0">
                <a:pos x="113" y="17"/>
              </a:cxn>
              <a:cxn ang="0">
                <a:pos x="125" y="35"/>
              </a:cxn>
              <a:cxn ang="0">
                <a:pos x="129" y="58"/>
              </a:cxn>
              <a:cxn ang="0">
                <a:pos x="127" y="79"/>
              </a:cxn>
              <a:cxn ang="0">
                <a:pos x="119" y="102"/>
              </a:cxn>
              <a:cxn ang="0">
                <a:pos x="101" y="129"/>
              </a:cxn>
              <a:cxn ang="0">
                <a:pos x="71" y="164"/>
              </a:cxn>
              <a:cxn ang="0">
                <a:pos x="35" y="200"/>
              </a:cxn>
              <a:cxn ang="0">
                <a:pos x="132" y="200"/>
              </a:cxn>
              <a:cxn ang="0">
                <a:pos x="135" y="201"/>
              </a:cxn>
              <a:cxn ang="0">
                <a:pos x="137" y="203"/>
              </a:cxn>
              <a:cxn ang="0">
                <a:pos x="138" y="207"/>
              </a:cxn>
              <a:cxn ang="0">
                <a:pos x="139" y="213"/>
              </a:cxn>
            </a:cxnLst>
            <a:rect l="0" t="0" r="r" b="b"/>
            <a:pathLst>
              <a:path w="139" h="225">
                <a:moveTo>
                  <a:pt x="139" y="213"/>
                </a:moveTo>
                <a:cubicBezTo>
                  <a:pt x="139" y="215"/>
                  <a:pt x="138" y="217"/>
                  <a:pt x="138" y="218"/>
                </a:cubicBezTo>
                <a:cubicBezTo>
                  <a:pt x="138" y="220"/>
                  <a:pt x="138" y="221"/>
                  <a:pt x="137" y="222"/>
                </a:cubicBezTo>
                <a:cubicBezTo>
                  <a:pt x="136" y="223"/>
                  <a:pt x="136" y="224"/>
                  <a:pt x="135" y="225"/>
                </a:cubicBezTo>
                <a:cubicBezTo>
                  <a:pt x="134" y="225"/>
                  <a:pt x="133" y="225"/>
                  <a:pt x="132" y="225"/>
                </a:cubicBezTo>
                <a:lnTo>
                  <a:pt x="9" y="225"/>
                </a:lnTo>
                <a:cubicBezTo>
                  <a:pt x="8" y="225"/>
                  <a:pt x="6" y="225"/>
                  <a:pt x="5" y="225"/>
                </a:cubicBezTo>
                <a:cubicBezTo>
                  <a:pt x="4" y="224"/>
                  <a:pt x="3" y="224"/>
                  <a:pt x="2" y="223"/>
                </a:cubicBezTo>
                <a:cubicBezTo>
                  <a:pt x="1" y="222"/>
                  <a:pt x="1" y="221"/>
                  <a:pt x="0" y="219"/>
                </a:cubicBezTo>
                <a:cubicBezTo>
                  <a:pt x="0" y="217"/>
                  <a:pt x="0" y="215"/>
                  <a:pt x="0" y="213"/>
                </a:cubicBezTo>
                <a:cubicBezTo>
                  <a:pt x="0" y="210"/>
                  <a:pt x="0" y="208"/>
                  <a:pt x="0" y="207"/>
                </a:cubicBezTo>
                <a:cubicBezTo>
                  <a:pt x="0" y="205"/>
                  <a:pt x="0" y="203"/>
                  <a:pt x="1" y="202"/>
                </a:cubicBezTo>
                <a:cubicBezTo>
                  <a:pt x="2" y="201"/>
                  <a:pt x="2" y="199"/>
                  <a:pt x="3" y="198"/>
                </a:cubicBezTo>
                <a:cubicBezTo>
                  <a:pt x="4" y="197"/>
                  <a:pt x="5" y="195"/>
                  <a:pt x="7" y="194"/>
                </a:cubicBezTo>
                <a:lnTo>
                  <a:pt x="50" y="148"/>
                </a:lnTo>
                <a:cubicBezTo>
                  <a:pt x="60" y="138"/>
                  <a:pt x="68" y="128"/>
                  <a:pt x="74" y="120"/>
                </a:cubicBezTo>
                <a:cubicBezTo>
                  <a:pt x="80" y="112"/>
                  <a:pt x="84" y="104"/>
                  <a:pt x="87" y="97"/>
                </a:cubicBezTo>
                <a:cubicBezTo>
                  <a:pt x="91" y="90"/>
                  <a:pt x="93" y="84"/>
                  <a:pt x="94" y="78"/>
                </a:cubicBezTo>
                <a:cubicBezTo>
                  <a:pt x="95" y="73"/>
                  <a:pt x="95" y="67"/>
                  <a:pt x="95" y="63"/>
                </a:cubicBezTo>
                <a:cubicBezTo>
                  <a:pt x="95" y="58"/>
                  <a:pt x="95" y="53"/>
                  <a:pt x="93" y="49"/>
                </a:cubicBezTo>
                <a:cubicBezTo>
                  <a:pt x="91" y="44"/>
                  <a:pt x="89" y="40"/>
                  <a:pt x="86" y="37"/>
                </a:cubicBezTo>
                <a:cubicBezTo>
                  <a:pt x="83" y="34"/>
                  <a:pt x="79" y="31"/>
                  <a:pt x="75" y="29"/>
                </a:cubicBezTo>
                <a:cubicBezTo>
                  <a:pt x="70" y="27"/>
                  <a:pt x="65" y="26"/>
                  <a:pt x="59" y="26"/>
                </a:cubicBezTo>
                <a:cubicBezTo>
                  <a:pt x="52" y="26"/>
                  <a:pt x="46" y="27"/>
                  <a:pt x="40" y="29"/>
                </a:cubicBezTo>
                <a:cubicBezTo>
                  <a:pt x="35" y="31"/>
                  <a:pt x="30" y="33"/>
                  <a:pt x="25" y="35"/>
                </a:cubicBezTo>
                <a:cubicBezTo>
                  <a:pt x="21" y="38"/>
                  <a:pt x="18" y="40"/>
                  <a:pt x="15" y="42"/>
                </a:cubicBezTo>
                <a:cubicBezTo>
                  <a:pt x="12" y="44"/>
                  <a:pt x="10" y="45"/>
                  <a:pt x="9" y="45"/>
                </a:cubicBezTo>
                <a:cubicBezTo>
                  <a:pt x="8" y="45"/>
                  <a:pt x="7" y="45"/>
                  <a:pt x="7" y="44"/>
                </a:cubicBezTo>
                <a:cubicBezTo>
                  <a:pt x="6" y="44"/>
                  <a:pt x="5" y="43"/>
                  <a:pt x="5" y="42"/>
                </a:cubicBezTo>
                <a:cubicBezTo>
                  <a:pt x="5" y="41"/>
                  <a:pt x="4" y="39"/>
                  <a:pt x="4" y="38"/>
                </a:cubicBezTo>
                <a:cubicBezTo>
                  <a:pt x="4" y="36"/>
                  <a:pt x="4" y="34"/>
                  <a:pt x="4" y="32"/>
                </a:cubicBezTo>
                <a:cubicBezTo>
                  <a:pt x="4" y="30"/>
                  <a:pt x="4" y="28"/>
                  <a:pt x="4" y="27"/>
                </a:cubicBezTo>
                <a:cubicBezTo>
                  <a:pt x="4" y="26"/>
                  <a:pt x="4" y="25"/>
                  <a:pt x="5" y="24"/>
                </a:cubicBezTo>
                <a:cubicBezTo>
                  <a:pt x="5" y="23"/>
                  <a:pt x="5" y="22"/>
                  <a:pt x="6" y="21"/>
                </a:cubicBezTo>
                <a:cubicBezTo>
                  <a:pt x="6" y="20"/>
                  <a:pt x="7" y="19"/>
                  <a:pt x="8" y="18"/>
                </a:cubicBezTo>
                <a:cubicBezTo>
                  <a:pt x="10" y="17"/>
                  <a:pt x="12" y="15"/>
                  <a:pt x="16" y="13"/>
                </a:cubicBezTo>
                <a:cubicBezTo>
                  <a:pt x="19" y="11"/>
                  <a:pt x="23" y="9"/>
                  <a:pt x="28" y="7"/>
                </a:cubicBezTo>
                <a:cubicBezTo>
                  <a:pt x="33" y="5"/>
                  <a:pt x="39" y="4"/>
                  <a:pt x="45" y="2"/>
                </a:cubicBezTo>
                <a:cubicBezTo>
                  <a:pt x="51" y="1"/>
                  <a:pt x="58" y="0"/>
                  <a:pt x="64" y="0"/>
                </a:cubicBezTo>
                <a:cubicBezTo>
                  <a:pt x="75" y="0"/>
                  <a:pt x="84" y="2"/>
                  <a:pt x="93" y="5"/>
                </a:cubicBezTo>
                <a:cubicBezTo>
                  <a:pt x="101" y="8"/>
                  <a:pt x="107" y="12"/>
                  <a:pt x="113" y="17"/>
                </a:cubicBezTo>
                <a:cubicBezTo>
                  <a:pt x="118" y="22"/>
                  <a:pt x="122" y="28"/>
                  <a:pt x="125" y="35"/>
                </a:cubicBezTo>
                <a:cubicBezTo>
                  <a:pt x="127" y="42"/>
                  <a:pt x="129" y="50"/>
                  <a:pt x="129" y="58"/>
                </a:cubicBezTo>
                <a:cubicBezTo>
                  <a:pt x="129" y="65"/>
                  <a:pt x="128" y="72"/>
                  <a:pt x="127" y="79"/>
                </a:cubicBezTo>
                <a:cubicBezTo>
                  <a:pt x="125" y="86"/>
                  <a:pt x="123" y="94"/>
                  <a:pt x="119" y="102"/>
                </a:cubicBezTo>
                <a:cubicBezTo>
                  <a:pt x="115" y="110"/>
                  <a:pt x="109" y="119"/>
                  <a:pt x="101" y="129"/>
                </a:cubicBezTo>
                <a:cubicBezTo>
                  <a:pt x="93" y="139"/>
                  <a:pt x="83" y="151"/>
                  <a:pt x="71" y="164"/>
                </a:cubicBezTo>
                <a:lnTo>
                  <a:pt x="35" y="200"/>
                </a:lnTo>
                <a:lnTo>
                  <a:pt x="132" y="200"/>
                </a:lnTo>
                <a:cubicBezTo>
                  <a:pt x="133" y="200"/>
                  <a:pt x="134" y="201"/>
                  <a:pt x="135" y="201"/>
                </a:cubicBezTo>
                <a:cubicBezTo>
                  <a:pt x="135" y="202"/>
                  <a:pt x="136" y="202"/>
                  <a:pt x="137" y="203"/>
                </a:cubicBezTo>
                <a:cubicBezTo>
                  <a:pt x="137" y="204"/>
                  <a:pt x="138" y="206"/>
                  <a:pt x="138" y="207"/>
                </a:cubicBezTo>
                <a:cubicBezTo>
                  <a:pt x="138" y="209"/>
                  <a:pt x="139" y="211"/>
                  <a:pt x="139" y="21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51" name="Freeform 79"/>
          <p:cNvSpPr>
            <a:spLocks noEditPoints="1"/>
          </p:cNvSpPr>
          <p:nvPr/>
        </p:nvSpPr>
        <p:spPr bwMode="auto">
          <a:xfrm>
            <a:off x="8013700" y="6111875"/>
            <a:ext cx="47625" cy="73025"/>
          </a:xfrm>
          <a:custGeom>
            <a:avLst/>
            <a:gdLst/>
            <a:ahLst/>
            <a:cxnLst>
              <a:cxn ang="0">
                <a:pos x="146" y="106"/>
              </a:cxn>
              <a:cxn ang="0">
                <a:pos x="144" y="135"/>
              </a:cxn>
              <a:cxn ang="0">
                <a:pos x="139" y="163"/>
              </a:cxn>
              <a:cxn ang="0">
                <a:pos x="128" y="189"/>
              </a:cxn>
              <a:cxn ang="0">
                <a:pos x="110" y="210"/>
              </a:cxn>
              <a:cxn ang="0">
                <a:pos x="85" y="224"/>
              </a:cxn>
              <a:cxn ang="0">
                <a:pos x="51" y="229"/>
              </a:cxn>
              <a:cxn ang="0">
                <a:pos x="37" y="228"/>
              </a:cxn>
              <a:cxn ang="0">
                <a:pos x="24" y="225"/>
              </a:cxn>
              <a:cxn ang="0">
                <a:pos x="15" y="222"/>
              </a:cxn>
              <a:cxn ang="0">
                <a:pos x="10" y="219"/>
              </a:cxn>
              <a:cxn ang="0">
                <a:pos x="7" y="215"/>
              </a:cxn>
              <a:cxn ang="0">
                <a:pos x="6" y="208"/>
              </a:cxn>
              <a:cxn ang="0">
                <a:pos x="7" y="202"/>
              </a:cxn>
              <a:cxn ang="0">
                <a:pos x="7" y="199"/>
              </a:cxn>
              <a:cxn ang="0">
                <a:pos x="9" y="197"/>
              </a:cxn>
              <a:cxn ang="0">
                <a:pos x="11" y="197"/>
              </a:cxn>
              <a:cxn ang="0">
                <a:pos x="16" y="198"/>
              </a:cxn>
              <a:cxn ang="0">
                <a:pos x="25" y="201"/>
              </a:cxn>
              <a:cxn ang="0">
                <a:pos x="37" y="204"/>
              </a:cxn>
              <a:cxn ang="0">
                <a:pos x="53" y="205"/>
              </a:cxn>
              <a:cxn ang="0">
                <a:pos x="82" y="198"/>
              </a:cxn>
              <a:cxn ang="0">
                <a:pos x="101" y="181"/>
              </a:cxn>
              <a:cxn ang="0">
                <a:pos x="113" y="156"/>
              </a:cxn>
              <a:cxn ang="0">
                <a:pos x="117" y="126"/>
              </a:cxn>
              <a:cxn ang="0">
                <a:pos x="95" y="135"/>
              </a:cxn>
              <a:cxn ang="0">
                <a:pos x="66" y="140"/>
              </a:cxn>
              <a:cxn ang="0">
                <a:pos x="35" y="135"/>
              </a:cxn>
              <a:cxn ang="0">
                <a:pos x="14" y="121"/>
              </a:cxn>
              <a:cxn ang="0">
                <a:pos x="3" y="100"/>
              </a:cxn>
              <a:cxn ang="0">
                <a:pos x="0" y="74"/>
              </a:cxn>
              <a:cxn ang="0">
                <a:pos x="4" y="46"/>
              </a:cxn>
              <a:cxn ang="0">
                <a:pos x="18" y="22"/>
              </a:cxn>
              <a:cxn ang="0">
                <a:pos x="41" y="6"/>
              </a:cxn>
              <a:cxn ang="0">
                <a:pos x="74" y="0"/>
              </a:cxn>
              <a:cxn ang="0">
                <a:pos x="99" y="4"/>
              </a:cxn>
              <a:cxn ang="0">
                <a:pos x="118" y="14"/>
              </a:cxn>
              <a:cxn ang="0">
                <a:pos x="131" y="30"/>
              </a:cxn>
              <a:cxn ang="0">
                <a:pos x="140" y="51"/>
              </a:cxn>
              <a:cxn ang="0">
                <a:pos x="145" y="77"/>
              </a:cxn>
              <a:cxn ang="0">
                <a:pos x="146" y="106"/>
              </a:cxn>
              <a:cxn ang="0">
                <a:pos x="116" y="102"/>
              </a:cxn>
              <a:cxn ang="0">
                <a:pos x="113" y="65"/>
              </a:cxn>
              <a:cxn ang="0">
                <a:pos x="105" y="41"/>
              </a:cxn>
              <a:cxn ang="0">
                <a:pos x="91" y="28"/>
              </a:cxn>
              <a:cxn ang="0">
                <a:pos x="72" y="24"/>
              </a:cxn>
              <a:cxn ang="0">
                <a:pos x="53" y="28"/>
              </a:cxn>
              <a:cxn ang="0">
                <a:pos x="40" y="38"/>
              </a:cxn>
              <a:cxn ang="0">
                <a:pos x="32" y="54"/>
              </a:cxn>
              <a:cxn ang="0">
                <a:pos x="30" y="71"/>
              </a:cxn>
              <a:cxn ang="0">
                <a:pos x="32" y="90"/>
              </a:cxn>
              <a:cxn ang="0">
                <a:pos x="39" y="104"/>
              </a:cxn>
              <a:cxn ang="0">
                <a:pos x="51" y="113"/>
              </a:cxn>
              <a:cxn ang="0">
                <a:pos x="70" y="116"/>
              </a:cxn>
              <a:cxn ang="0">
                <a:pos x="95" y="113"/>
              </a:cxn>
              <a:cxn ang="0">
                <a:pos x="116" y="102"/>
              </a:cxn>
            </a:cxnLst>
            <a:rect l="0" t="0" r="r" b="b"/>
            <a:pathLst>
              <a:path w="146" h="229">
                <a:moveTo>
                  <a:pt x="146" y="106"/>
                </a:moveTo>
                <a:cubicBezTo>
                  <a:pt x="146" y="115"/>
                  <a:pt x="146" y="125"/>
                  <a:pt x="144" y="135"/>
                </a:cubicBezTo>
                <a:cubicBezTo>
                  <a:pt x="143" y="145"/>
                  <a:pt x="141" y="154"/>
                  <a:pt x="139" y="163"/>
                </a:cubicBezTo>
                <a:cubicBezTo>
                  <a:pt x="136" y="172"/>
                  <a:pt x="132" y="181"/>
                  <a:pt x="128" y="189"/>
                </a:cubicBezTo>
                <a:cubicBezTo>
                  <a:pt x="123" y="197"/>
                  <a:pt x="117" y="204"/>
                  <a:pt x="110" y="210"/>
                </a:cubicBezTo>
                <a:cubicBezTo>
                  <a:pt x="103" y="216"/>
                  <a:pt x="95" y="220"/>
                  <a:pt x="85" y="224"/>
                </a:cubicBezTo>
                <a:cubicBezTo>
                  <a:pt x="75" y="227"/>
                  <a:pt x="64" y="229"/>
                  <a:pt x="51" y="229"/>
                </a:cubicBezTo>
                <a:cubicBezTo>
                  <a:pt x="46" y="229"/>
                  <a:pt x="42" y="228"/>
                  <a:pt x="37" y="228"/>
                </a:cubicBezTo>
                <a:cubicBezTo>
                  <a:pt x="32" y="227"/>
                  <a:pt x="28" y="226"/>
                  <a:pt x="24" y="225"/>
                </a:cubicBezTo>
                <a:cubicBezTo>
                  <a:pt x="21" y="224"/>
                  <a:pt x="18" y="224"/>
                  <a:pt x="15" y="222"/>
                </a:cubicBezTo>
                <a:cubicBezTo>
                  <a:pt x="13" y="221"/>
                  <a:pt x="11" y="220"/>
                  <a:pt x="10" y="219"/>
                </a:cubicBezTo>
                <a:cubicBezTo>
                  <a:pt x="8" y="218"/>
                  <a:pt x="8" y="217"/>
                  <a:pt x="7" y="215"/>
                </a:cubicBezTo>
                <a:cubicBezTo>
                  <a:pt x="7" y="213"/>
                  <a:pt x="6" y="211"/>
                  <a:pt x="6" y="208"/>
                </a:cubicBezTo>
                <a:cubicBezTo>
                  <a:pt x="6" y="206"/>
                  <a:pt x="6" y="204"/>
                  <a:pt x="7" y="202"/>
                </a:cubicBezTo>
                <a:cubicBezTo>
                  <a:pt x="7" y="201"/>
                  <a:pt x="7" y="199"/>
                  <a:pt x="7" y="199"/>
                </a:cubicBezTo>
                <a:cubicBezTo>
                  <a:pt x="8" y="198"/>
                  <a:pt x="8" y="197"/>
                  <a:pt x="9" y="197"/>
                </a:cubicBezTo>
                <a:cubicBezTo>
                  <a:pt x="9" y="197"/>
                  <a:pt x="10" y="197"/>
                  <a:pt x="11" y="197"/>
                </a:cubicBezTo>
                <a:cubicBezTo>
                  <a:pt x="12" y="197"/>
                  <a:pt x="14" y="197"/>
                  <a:pt x="16" y="198"/>
                </a:cubicBezTo>
                <a:cubicBezTo>
                  <a:pt x="19" y="199"/>
                  <a:pt x="22" y="200"/>
                  <a:pt x="25" y="201"/>
                </a:cubicBezTo>
                <a:cubicBezTo>
                  <a:pt x="29" y="202"/>
                  <a:pt x="33" y="203"/>
                  <a:pt x="37" y="204"/>
                </a:cubicBezTo>
                <a:cubicBezTo>
                  <a:pt x="42" y="204"/>
                  <a:pt x="47" y="205"/>
                  <a:pt x="53" y="205"/>
                </a:cubicBezTo>
                <a:cubicBezTo>
                  <a:pt x="64" y="205"/>
                  <a:pt x="74" y="203"/>
                  <a:pt x="82" y="198"/>
                </a:cubicBezTo>
                <a:cubicBezTo>
                  <a:pt x="90" y="194"/>
                  <a:pt x="96" y="188"/>
                  <a:pt x="101" y="181"/>
                </a:cubicBezTo>
                <a:cubicBezTo>
                  <a:pt x="106" y="174"/>
                  <a:pt x="110" y="166"/>
                  <a:pt x="113" y="156"/>
                </a:cubicBezTo>
                <a:cubicBezTo>
                  <a:pt x="115" y="147"/>
                  <a:pt x="116" y="137"/>
                  <a:pt x="117" y="126"/>
                </a:cubicBezTo>
                <a:cubicBezTo>
                  <a:pt x="111" y="130"/>
                  <a:pt x="103" y="133"/>
                  <a:pt x="95" y="135"/>
                </a:cubicBezTo>
                <a:cubicBezTo>
                  <a:pt x="86" y="138"/>
                  <a:pt x="77" y="140"/>
                  <a:pt x="66" y="140"/>
                </a:cubicBezTo>
                <a:cubicBezTo>
                  <a:pt x="53" y="140"/>
                  <a:pt x="43" y="138"/>
                  <a:pt x="35" y="135"/>
                </a:cubicBezTo>
                <a:cubicBezTo>
                  <a:pt x="26" y="131"/>
                  <a:pt x="19" y="127"/>
                  <a:pt x="14" y="121"/>
                </a:cubicBezTo>
                <a:cubicBezTo>
                  <a:pt x="9" y="115"/>
                  <a:pt x="6" y="108"/>
                  <a:pt x="3" y="100"/>
                </a:cubicBezTo>
                <a:cubicBezTo>
                  <a:pt x="1" y="92"/>
                  <a:pt x="0" y="83"/>
                  <a:pt x="0" y="74"/>
                </a:cubicBezTo>
                <a:cubicBezTo>
                  <a:pt x="0" y="64"/>
                  <a:pt x="1" y="55"/>
                  <a:pt x="4" y="46"/>
                </a:cubicBezTo>
                <a:cubicBezTo>
                  <a:pt x="7" y="37"/>
                  <a:pt x="12" y="29"/>
                  <a:pt x="18" y="22"/>
                </a:cubicBezTo>
                <a:cubicBezTo>
                  <a:pt x="24" y="16"/>
                  <a:pt x="31" y="10"/>
                  <a:pt x="41" y="6"/>
                </a:cubicBezTo>
                <a:cubicBezTo>
                  <a:pt x="50" y="2"/>
                  <a:pt x="61" y="0"/>
                  <a:pt x="74" y="0"/>
                </a:cubicBezTo>
                <a:cubicBezTo>
                  <a:pt x="84" y="0"/>
                  <a:pt x="92" y="1"/>
                  <a:pt x="99" y="4"/>
                </a:cubicBezTo>
                <a:cubicBezTo>
                  <a:pt x="106" y="6"/>
                  <a:pt x="112" y="9"/>
                  <a:pt x="118" y="14"/>
                </a:cubicBezTo>
                <a:cubicBezTo>
                  <a:pt x="123" y="18"/>
                  <a:pt x="127" y="23"/>
                  <a:pt x="131" y="30"/>
                </a:cubicBezTo>
                <a:cubicBezTo>
                  <a:pt x="135" y="36"/>
                  <a:pt x="138" y="43"/>
                  <a:pt x="140" y="51"/>
                </a:cubicBezTo>
                <a:cubicBezTo>
                  <a:pt x="142" y="59"/>
                  <a:pt x="144" y="67"/>
                  <a:pt x="145" y="77"/>
                </a:cubicBezTo>
                <a:cubicBezTo>
                  <a:pt x="146" y="86"/>
                  <a:pt x="146" y="95"/>
                  <a:pt x="146" y="106"/>
                </a:cubicBezTo>
                <a:close/>
                <a:moveTo>
                  <a:pt x="116" y="102"/>
                </a:moveTo>
                <a:cubicBezTo>
                  <a:pt x="116" y="88"/>
                  <a:pt x="115" y="75"/>
                  <a:pt x="113" y="65"/>
                </a:cubicBezTo>
                <a:cubicBezTo>
                  <a:pt x="111" y="55"/>
                  <a:pt x="108" y="47"/>
                  <a:pt x="105" y="41"/>
                </a:cubicBezTo>
                <a:cubicBezTo>
                  <a:pt x="101" y="35"/>
                  <a:pt x="96" y="30"/>
                  <a:pt x="91" y="28"/>
                </a:cubicBezTo>
                <a:cubicBezTo>
                  <a:pt x="85" y="25"/>
                  <a:pt x="79" y="24"/>
                  <a:pt x="72" y="24"/>
                </a:cubicBezTo>
                <a:cubicBezTo>
                  <a:pt x="64" y="24"/>
                  <a:pt x="58" y="25"/>
                  <a:pt x="53" y="28"/>
                </a:cubicBezTo>
                <a:cubicBezTo>
                  <a:pt x="47" y="30"/>
                  <a:pt x="43" y="34"/>
                  <a:pt x="40" y="38"/>
                </a:cubicBezTo>
                <a:cubicBezTo>
                  <a:pt x="36" y="43"/>
                  <a:pt x="34" y="48"/>
                  <a:pt x="32" y="54"/>
                </a:cubicBezTo>
                <a:cubicBezTo>
                  <a:pt x="31" y="60"/>
                  <a:pt x="30" y="65"/>
                  <a:pt x="30" y="71"/>
                </a:cubicBezTo>
                <a:cubicBezTo>
                  <a:pt x="30" y="78"/>
                  <a:pt x="31" y="84"/>
                  <a:pt x="32" y="90"/>
                </a:cubicBezTo>
                <a:cubicBezTo>
                  <a:pt x="33" y="96"/>
                  <a:pt x="36" y="100"/>
                  <a:pt x="39" y="104"/>
                </a:cubicBezTo>
                <a:cubicBezTo>
                  <a:pt x="42" y="108"/>
                  <a:pt x="46" y="111"/>
                  <a:pt x="51" y="113"/>
                </a:cubicBezTo>
                <a:cubicBezTo>
                  <a:pt x="57" y="115"/>
                  <a:pt x="63" y="116"/>
                  <a:pt x="70" y="116"/>
                </a:cubicBezTo>
                <a:cubicBezTo>
                  <a:pt x="79" y="116"/>
                  <a:pt x="87" y="115"/>
                  <a:pt x="95" y="113"/>
                </a:cubicBezTo>
                <a:cubicBezTo>
                  <a:pt x="103" y="110"/>
                  <a:pt x="110" y="107"/>
                  <a:pt x="116" y="10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52" name="Freeform 80"/>
          <p:cNvSpPr>
            <a:spLocks/>
          </p:cNvSpPr>
          <p:nvPr/>
        </p:nvSpPr>
        <p:spPr bwMode="auto">
          <a:xfrm>
            <a:off x="8201025" y="6111875"/>
            <a:ext cx="44450" cy="73025"/>
          </a:xfrm>
          <a:custGeom>
            <a:avLst/>
            <a:gdLst/>
            <a:ahLst/>
            <a:cxnLst>
              <a:cxn ang="0">
                <a:pos x="134" y="189"/>
              </a:cxn>
              <a:cxn ang="0">
                <a:pos x="94" y="224"/>
              </a:cxn>
              <a:cxn ang="0">
                <a:pos x="40" y="227"/>
              </a:cxn>
              <a:cxn ang="0">
                <a:pos x="10" y="217"/>
              </a:cxn>
              <a:cxn ang="0">
                <a:pos x="2" y="211"/>
              </a:cxn>
              <a:cxn ang="0">
                <a:pos x="0" y="204"/>
              </a:cxn>
              <a:cxn ang="0">
                <a:pos x="1" y="189"/>
              </a:cxn>
              <a:cxn ang="0">
                <a:pos x="11" y="190"/>
              </a:cxn>
              <a:cxn ang="0">
                <a:pos x="39" y="202"/>
              </a:cxn>
              <a:cxn ang="0">
                <a:pos x="80" y="201"/>
              </a:cxn>
              <a:cxn ang="0">
                <a:pos x="103" y="181"/>
              </a:cxn>
              <a:cxn ang="0">
                <a:pos x="103" y="148"/>
              </a:cxn>
              <a:cxn ang="0">
                <a:pos x="74" y="126"/>
              </a:cxn>
              <a:cxn ang="0">
                <a:pos x="30" y="123"/>
              </a:cxn>
              <a:cxn ang="0">
                <a:pos x="25" y="121"/>
              </a:cxn>
              <a:cxn ang="0">
                <a:pos x="22" y="111"/>
              </a:cxn>
              <a:cxn ang="0">
                <a:pos x="24" y="102"/>
              </a:cxn>
              <a:cxn ang="0">
                <a:pos x="29" y="100"/>
              </a:cxn>
              <a:cxn ang="0">
                <a:pos x="69" y="97"/>
              </a:cxn>
              <a:cxn ang="0">
                <a:pos x="94" y="76"/>
              </a:cxn>
              <a:cxn ang="0">
                <a:pos x="95" y="45"/>
              </a:cxn>
              <a:cxn ang="0">
                <a:pos x="77" y="27"/>
              </a:cxn>
              <a:cxn ang="0">
                <a:pos x="43" y="27"/>
              </a:cxn>
              <a:cxn ang="0">
                <a:pos x="17" y="40"/>
              </a:cxn>
              <a:cxn ang="0">
                <a:pos x="9" y="43"/>
              </a:cxn>
              <a:cxn ang="0">
                <a:pos x="6" y="38"/>
              </a:cxn>
              <a:cxn ang="0">
                <a:pos x="6" y="27"/>
              </a:cxn>
              <a:cxn ang="0">
                <a:pos x="8" y="21"/>
              </a:cxn>
              <a:cxn ang="0">
                <a:pos x="17" y="13"/>
              </a:cxn>
              <a:cxn ang="0">
                <a:pos x="46" y="2"/>
              </a:cxn>
              <a:cxn ang="0">
                <a:pos x="94" y="4"/>
              </a:cxn>
              <a:cxn ang="0">
                <a:pos x="125" y="32"/>
              </a:cxn>
              <a:cxn ang="0">
                <a:pos x="126" y="74"/>
              </a:cxn>
              <a:cxn ang="0">
                <a:pos x="105" y="102"/>
              </a:cxn>
              <a:cxn ang="0">
                <a:pos x="87" y="109"/>
              </a:cxn>
              <a:cxn ang="0">
                <a:pos x="125" y="126"/>
              </a:cxn>
              <a:cxn ang="0">
                <a:pos x="139" y="162"/>
              </a:cxn>
            </a:cxnLst>
            <a:rect l="0" t="0" r="r" b="b"/>
            <a:pathLst>
              <a:path w="139" h="229">
                <a:moveTo>
                  <a:pt x="139" y="162"/>
                </a:moveTo>
                <a:cubicBezTo>
                  <a:pt x="139" y="172"/>
                  <a:pt x="137" y="181"/>
                  <a:pt x="134" y="189"/>
                </a:cubicBezTo>
                <a:cubicBezTo>
                  <a:pt x="130" y="198"/>
                  <a:pt x="125" y="205"/>
                  <a:pt x="119" y="210"/>
                </a:cubicBezTo>
                <a:cubicBezTo>
                  <a:pt x="112" y="216"/>
                  <a:pt x="104" y="221"/>
                  <a:pt x="94" y="224"/>
                </a:cubicBezTo>
                <a:cubicBezTo>
                  <a:pt x="84" y="227"/>
                  <a:pt x="73" y="229"/>
                  <a:pt x="61" y="229"/>
                </a:cubicBezTo>
                <a:cubicBezTo>
                  <a:pt x="54" y="229"/>
                  <a:pt x="47" y="228"/>
                  <a:pt x="40" y="227"/>
                </a:cubicBezTo>
                <a:cubicBezTo>
                  <a:pt x="34" y="226"/>
                  <a:pt x="28" y="224"/>
                  <a:pt x="23" y="223"/>
                </a:cubicBezTo>
                <a:cubicBezTo>
                  <a:pt x="18" y="221"/>
                  <a:pt x="14" y="219"/>
                  <a:pt x="10" y="217"/>
                </a:cubicBezTo>
                <a:cubicBezTo>
                  <a:pt x="7" y="216"/>
                  <a:pt x="5" y="214"/>
                  <a:pt x="4" y="214"/>
                </a:cubicBezTo>
                <a:cubicBezTo>
                  <a:pt x="3" y="213"/>
                  <a:pt x="3" y="212"/>
                  <a:pt x="2" y="211"/>
                </a:cubicBezTo>
                <a:cubicBezTo>
                  <a:pt x="2" y="210"/>
                  <a:pt x="1" y="209"/>
                  <a:pt x="1" y="208"/>
                </a:cubicBezTo>
                <a:cubicBezTo>
                  <a:pt x="1" y="207"/>
                  <a:pt x="0" y="206"/>
                  <a:pt x="0" y="204"/>
                </a:cubicBezTo>
                <a:cubicBezTo>
                  <a:pt x="0" y="202"/>
                  <a:pt x="0" y="200"/>
                  <a:pt x="0" y="198"/>
                </a:cubicBezTo>
                <a:cubicBezTo>
                  <a:pt x="0" y="194"/>
                  <a:pt x="0" y="191"/>
                  <a:pt x="1" y="189"/>
                </a:cubicBezTo>
                <a:cubicBezTo>
                  <a:pt x="2" y="188"/>
                  <a:pt x="3" y="187"/>
                  <a:pt x="5" y="187"/>
                </a:cubicBezTo>
                <a:cubicBezTo>
                  <a:pt x="6" y="187"/>
                  <a:pt x="8" y="188"/>
                  <a:pt x="11" y="190"/>
                </a:cubicBezTo>
                <a:cubicBezTo>
                  <a:pt x="14" y="192"/>
                  <a:pt x="18" y="194"/>
                  <a:pt x="22" y="196"/>
                </a:cubicBezTo>
                <a:cubicBezTo>
                  <a:pt x="27" y="198"/>
                  <a:pt x="33" y="200"/>
                  <a:pt x="39" y="202"/>
                </a:cubicBezTo>
                <a:cubicBezTo>
                  <a:pt x="45" y="203"/>
                  <a:pt x="52" y="204"/>
                  <a:pt x="60" y="204"/>
                </a:cubicBezTo>
                <a:cubicBezTo>
                  <a:pt x="68" y="204"/>
                  <a:pt x="74" y="203"/>
                  <a:pt x="80" y="201"/>
                </a:cubicBezTo>
                <a:cubicBezTo>
                  <a:pt x="86" y="199"/>
                  <a:pt x="91" y="197"/>
                  <a:pt x="95" y="193"/>
                </a:cubicBezTo>
                <a:cubicBezTo>
                  <a:pt x="98" y="190"/>
                  <a:pt x="101" y="185"/>
                  <a:pt x="103" y="181"/>
                </a:cubicBezTo>
                <a:cubicBezTo>
                  <a:pt x="105" y="176"/>
                  <a:pt x="106" y="170"/>
                  <a:pt x="106" y="165"/>
                </a:cubicBezTo>
                <a:cubicBezTo>
                  <a:pt x="106" y="158"/>
                  <a:pt x="105" y="153"/>
                  <a:pt x="103" y="148"/>
                </a:cubicBezTo>
                <a:cubicBezTo>
                  <a:pt x="100" y="143"/>
                  <a:pt x="96" y="138"/>
                  <a:pt x="92" y="135"/>
                </a:cubicBezTo>
                <a:cubicBezTo>
                  <a:pt x="87" y="131"/>
                  <a:pt x="81" y="128"/>
                  <a:pt x="74" y="126"/>
                </a:cubicBezTo>
                <a:cubicBezTo>
                  <a:pt x="67" y="124"/>
                  <a:pt x="59" y="123"/>
                  <a:pt x="51" y="123"/>
                </a:cubicBezTo>
                <a:lnTo>
                  <a:pt x="30" y="123"/>
                </a:lnTo>
                <a:cubicBezTo>
                  <a:pt x="29" y="123"/>
                  <a:pt x="28" y="123"/>
                  <a:pt x="27" y="123"/>
                </a:cubicBezTo>
                <a:cubicBezTo>
                  <a:pt x="26" y="122"/>
                  <a:pt x="25" y="122"/>
                  <a:pt x="25" y="121"/>
                </a:cubicBezTo>
                <a:cubicBezTo>
                  <a:pt x="24" y="120"/>
                  <a:pt x="23" y="119"/>
                  <a:pt x="23" y="117"/>
                </a:cubicBezTo>
                <a:cubicBezTo>
                  <a:pt x="23" y="116"/>
                  <a:pt x="22" y="114"/>
                  <a:pt x="22" y="111"/>
                </a:cubicBezTo>
                <a:cubicBezTo>
                  <a:pt x="22" y="109"/>
                  <a:pt x="23" y="107"/>
                  <a:pt x="23" y="106"/>
                </a:cubicBezTo>
                <a:cubicBezTo>
                  <a:pt x="23" y="104"/>
                  <a:pt x="24" y="103"/>
                  <a:pt x="24" y="102"/>
                </a:cubicBezTo>
                <a:cubicBezTo>
                  <a:pt x="25" y="102"/>
                  <a:pt x="26" y="101"/>
                  <a:pt x="27" y="101"/>
                </a:cubicBezTo>
                <a:cubicBezTo>
                  <a:pt x="27" y="100"/>
                  <a:pt x="28" y="100"/>
                  <a:pt x="29" y="100"/>
                </a:cubicBezTo>
                <a:lnTo>
                  <a:pt x="49" y="100"/>
                </a:lnTo>
                <a:cubicBezTo>
                  <a:pt x="56" y="100"/>
                  <a:pt x="63" y="99"/>
                  <a:pt x="69" y="97"/>
                </a:cubicBezTo>
                <a:cubicBezTo>
                  <a:pt x="75" y="95"/>
                  <a:pt x="80" y="92"/>
                  <a:pt x="84" y="89"/>
                </a:cubicBezTo>
                <a:cubicBezTo>
                  <a:pt x="89" y="85"/>
                  <a:pt x="92" y="81"/>
                  <a:pt x="94" y="76"/>
                </a:cubicBezTo>
                <a:cubicBezTo>
                  <a:pt x="96" y="70"/>
                  <a:pt x="97" y="65"/>
                  <a:pt x="97" y="58"/>
                </a:cubicBezTo>
                <a:cubicBezTo>
                  <a:pt x="97" y="54"/>
                  <a:pt x="97" y="50"/>
                  <a:pt x="95" y="45"/>
                </a:cubicBezTo>
                <a:cubicBezTo>
                  <a:pt x="94" y="41"/>
                  <a:pt x="91" y="38"/>
                  <a:pt x="88" y="34"/>
                </a:cubicBezTo>
                <a:cubicBezTo>
                  <a:pt x="85" y="31"/>
                  <a:pt x="82" y="29"/>
                  <a:pt x="77" y="27"/>
                </a:cubicBezTo>
                <a:cubicBezTo>
                  <a:pt x="72" y="25"/>
                  <a:pt x="67" y="24"/>
                  <a:pt x="61" y="24"/>
                </a:cubicBezTo>
                <a:cubicBezTo>
                  <a:pt x="54" y="24"/>
                  <a:pt x="48" y="25"/>
                  <a:pt x="43" y="27"/>
                </a:cubicBezTo>
                <a:cubicBezTo>
                  <a:pt x="37" y="29"/>
                  <a:pt x="32" y="32"/>
                  <a:pt x="28" y="34"/>
                </a:cubicBezTo>
                <a:cubicBezTo>
                  <a:pt x="23" y="36"/>
                  <a:pt x="20" y="38"/>
                  <a:pt x="17" y="40"/>
                </a:cubicBezTo>
                <a:cubicBezTo>
                  <a:pt x="14" y="42"/>
                  <a:pt x="12" y="43"/>
                  <a:pt x="11" y="43"/>
                </a:cubicBezTo>
                <a:cubicBezTo>
                  <a:pt x="10" y="43"/>
                  <a:pt x="9" y="43"/>
                  <a:pt x="9" y="43"/>
                </a:cubicBezTo>
                <a:cubicBezTo>
                  <a:pt x="8" y="43"/>
                  <a:pt x="8" y="42"/>
                  <a:pt x="7" y="41"/>
                </a:cubicBezTo>
                <a:cubicBezTo>
                  <a:pt x="7" y="40"/>
                  <a:pt x="7" y="39"/>
                  <a:pt x="6" y="38"/>
                </a:cubicBezTo>
                <a:cubicBezTo>
                  <a:pt x="6" y="36"/>
                  <a:pt x="6" y="34"/>
                  <a:pt x="6" y="32"/>
                </a:cubicBezTo>
                <a:cubicBezTo>
                  <a:pt x="6" y="30"/>
                  <a:pt x="6" y="28"/>
                  <a:pt x="6" y="27"/>
                </a:cubicBezTo>
                <a:cubicBezTo>
                  <a:pt x="6" y="26"/>
                  <a:pt x="7" y="25"/>
                  <a:pt x="7" y="24"/>
                </a:cubicBezTo>
                <a:cubicBezTo>
                  <a:pt x="7" y="23"/>
                  <a:pt x="8" y="22"/>
                  <a:pt x="8" y="21"/>
                </a:cubicBezTo>
                <a:cubicBezTo>
                  <a:pt x="9" y="20"/>
                  <a:pt x="9" y="19"/>
                  <a:pt x="11" y="18"/>
                </a:cubicBezTo>
                <a:cubicBezTo>
                  <a:pt x="12" y="17"/>
                  <a:pt x="14" y="15"/>
                  <a:pt x="17" y="13"/>
                </a:cubicBezTo>
                <a:cubicBezTo>
                  <a:pt x="20" y="11"/>
                  <a:pt x="25" y="9"/>
                  <a:pt x="29" y="7"/>
                </a:cubicBezTo>
                <a:cubicBezTo>
                  <a:pt x="34" y="5"/>
                  <a:pt x="40" y="4"/>
                  <a:pt x="46" y="2"/>
                </a:cubicBezTo>
                <a:cubicBezTo>
                  <a:pt x="53" y="1"/>
                  <a:pt x="59" y="0"/>
                  <a:pt x="67" y="0"/>
                </a:cubicBezTo>
                <a:cubicBezTo>
                  <a:pt x="77" y="0"/>
                  <a:pt x="86" y="1"/>
                  <a:pt x="94" y="4"/>
                </a:cubicBezTo>
                <a:cubicBezTo>
                  <a:pt x="102" y="7"/>
                  <a:pt x="108" y="10"/>
                  <a:pt x="113" y="15"/>
                </a:cubicBezTo>
                <a:cubicBezTo>
                  <a:pt x="119" y="20"/>
                  <a:pt x="122" y="26"/>
                  <a:pt x="125" y="32"/>
                </a:cubicBezTo>
                <a:cubicBezTo>
                  <a:pt x="128" y="39"/>
                  <a:pt x="129" y="47"/>
                  <a:pt x="129" y="55"/>
                </a:cubicBezTo>
                <a:cubicBezTo>
                  <a:pt x="129" y="62"/>
                  <a:pt x="128" y="68"/>
                  <a:pt x="126" y="74"/>
                </a:cubicBezTo>
                <a:cubicBezTo>
                  <a:pt x="124" y="80"/>
                  <a:pt x="122" y="85"/>
                  <a:pt x="118" y="90"/>
                </a:cubicBezTo>
                <a:cubicBezTo>
                  <a:pt x="115" y="95"/>
                  <a:pt x="110" y="99"/>
                  <a:pt x="105" y="102"/>
                </a:cubicBezTo>
                <a:cubicBezTo>
                  <a:pt x="100" y="105"/>
                  <a:pt x="94" y="107"/>
                  <a:pt x="87" y="109"/>
                </a:cubicBezTo>
                <a:lnTo>
                  <a:pt x="87" y="109"/>
                </a:lnTo>
                <a:cubicBezTo>
                  <a:pt x="95" y="110"/>
                  <a:pt x="102" y="112"/>
                  <a:pt x="108" y="115"/>
                </a:cubicBezTo>
                <a:cubicBezTo>
                  <a:pt x="115" y="118"/>
                  <a:pt x="120" y="122"/>
                  <a:pt x="125" y="126"/>
                </a:cubicBezTo>
                <a:cubicBezTo>
                  <a:pt x="129" y="131"/>
                  <a:pt x="133" y="136"/>
                  <a:pt x="135" y="142"/>
                </a:cubicBezTo>
                <a:cubicBezTo>
                  <a:pt x="138" y="148"/>
                  <a:pt x="139" y="155"/>
                  <a:pt x="139" y="16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3153" name="Freeform 81"/>
          <p:cNvSpPr>
            <a:spLocks noEditPoints="1"/>
          </p:cNvSpPr>
          <p:nvPr/>
        </p:nvSpPr>
        <p:spPr bwMode="auto">
          <a:xfrm>
            <a:off x="8256588" y="6111875"/>
            <a:ext cx="49213" cy="73025"/>
          </a:xfrm>
          <a:custGeom>
            <a:avLst/>
            <a:gdLst/>
            <a:ahLst/>
            <a:cxnLst>
              <a:cxn ang="0">
                <a:pos x="154" y="114"/>
              </a:cxn>
              <a:cxn ang="0">
                <a:pos x="150" y="161"/>
              </a:cxn>
              <a:cxn ang="0">
                <a:pos x="137" y="197"/>
              </a:cxn>
              <a:cxn ang="0">
                <a:pos x="112" y="220"/>
              </a:cxn>
              <a:cxn ang="0">
                <a:pos x="75" y="229"/>
              </a:cxn>
              <a:cxn ang="0">
                <a:pos x="40" y="221"/>
              </a:cxn>
              <a:cxn ang="0">
                <a:pos x="17" y="199"/>
              </a:cxn>
              <a:cxn ang="0">
                <a:pos x="4" y="164"/>
              </a:cxn>
              <a:cxn ang="0">
                <a:pos x="0" y="115"/>
              </a:cxn>
              <a:cxn ang="0">
                <a:pos x="5" y="68"/>
              </a:cxn>
              <a:cxn ang="0">
                <a:pos x="18" y="32"/>
              </a:cxn>
              <a:cxn ang="0">
                <a:pos x="42" y="8"/>
              </a:cxn>
              <a:cxn ang="0">
                <a:pos x="79" y="0"/>
              </a:cxn>
              <a:cxn ang="0">
                <a:pos x="115" y="8"/>
              </a:cxn>
              <a:cxn ang="0">
                <a:pos x="138" y="30"/>
              </a:cxn>
              <a:cxn ang="0">
                <a:pos x="150" y="65"/>
              </a:cxn>
              <a:cxn ang="0">
                <a:pos x="154" y="114"/>
              </a:cxn>
              <a:cxn ang="0">
                <a:pos x="124" y="116"/>
              </a:cxn>
              <a:cxn ang="0">
                <a:pos x="123" y="86"/>
              </a:cxn>
              <a:cxn ang="0">
                <a:pos x="119" y="63"/>
              </a:cxn>
              <a:cxn ang="0">
                <a:pos x="113" y="45"/>
              </a:cxn>
              <a:cxn ang="0">
                <a:pos x="104" y="33"/>
              </a:cxn>
              <a:cxn ang="0">
                <a:pos x="93" y="26"/>
              </a:cxn>
              <a:cxn ang="0">
                <a:pos x="78" y="24"/>
              </a:cxn>
              <a:cxn ang="0">
                <a:pos x="54" y="31"/>
              </a:cxn>
              <a:cxn ang="0">
                <a:pos x="40" y="50"/>
              </a:cxn>
              <a:cxn ang="0">
                <a:pos x="33" y="78"/>
              </a:cxn>
              <a:cxn ang="0">
                <a:pos x="31" y="113"/>
              </a:cxn>
              <a:cxn ang="0">
                <a:pos x="33" y="155"/>
              </a:cxn>
              <a:cxn ang="0">
                <a:pos x="41" y="184"/>
              </a:cxn>
              <a:cxn ang="0">
                <a:pos x="56" y="199"/>
              </a:cxn>
              <a:cxn ang="0">
                <a:pos x="77" y="204"/>
              </a:cxn>
              <a:cxn ang="0">
                <a:pos x="94" y="201"/>
              </a:cxn>
              <a:cxn ang="0">
                <a:pos x="106" y="193"/>
              </a:cxn>
              <a:cxn ang="0">
                <a:pos x="115" y="179"/>
              </a:cxn>
              <a:cxn ang="0">
                <a:pos x="120" y="161"/>
              </a:cxn>
              <a:cxn ang="0">
                <a:pos x="123" y="140"/>
              </a:cxn>
              <a:cxn ang="0">
                <a:pos x="124" y="116"/>
              </a:cxn>
            </a:cxnLst>
            <a:rect l="0" t="0" r="r" b="b"/>
            <a:pathLst>
              <a:path w="154" h="229">
                <a:moveTo>
                  <a:pt x="154" y="114"/>
                </a:moveTo>
                <a:cubicBezTo>
                  <a:pt x="154" y="131"/>
                  <a:pt x="153" y="146"/>
                  <a:pt x="150" y="161"/>
                </a:cubicBezTo>
                <a:cubicBezTo>
                  <a:pt x="147" y="175"/>
                  <a:pt x="143" y="187"/>
                  <a:pt x="137" y="197"/>
                </a:cubicBezTo>
                <a:cubicBezTo>
                  <a:pt x="130" y="207"/>
                  <a:pt x="122" y="215"/>
                  <a:pt x="112" y="220"/>
                </a:cubicBezTo>
                <a:cubicBezTo>
                  <a:pt x="102" y="226"/>
                  <a:pt x="90" y="229"/>
                  <a:pt x="75" y="229"/>
                </a:cubicBezTo>
                <a:cubicBezTo>
                  <a:pt x="61" y="229"/>
                  <a:pt x="49" y="226"/>
                  <a:pt x="40" y="221"/>
                </a:cubicBezTo>
                <a:cubicBezTo>
                  <a:pt x="30" y="216"/>
                  <a:pt x="22" y="209"/>
                  <a:pt x="17" y="199"/>
                </a:cubicBezTo>
                <a:cubicBezTo>
                  <a:pt x="11" y="190"/>
                  <a:pt x="7" y="178"/>
                  <a:pt x="4" y="164"/>
                </a:cubicBezTo>
                <a:cubicBezTo>
                  <a:pt x="2" y="149"/>
                  <a:pt x="0" y="133"/>
                  <a:pt x="0" y="115"/>
                </a:cubicBezTo>
                <a:cubicBezTo>
                  <a:pt x="0" y="98"/>
                  <a:pt x="2" y="82"/>
                  <a:pt x="5" y="68"/>
                </a:cubicBezTo>
                <a:cubicBezTo>
                  <a:pt x="7" y="54"/>
                  <a:pt x="12" y="42"/>
                  <a:pt x="18" y="32"/>
                </a:cubicBezTo>
                <a:cubicBezTo>
                  <a:pt x="24" y="22"/>
                  <a:pt x="32" y="14"/>
                  <a:pt x="42" y="8"/>
                </a:cubicBezTo>
                <a:cubicBezTo>
                  <a:pt x="52" y="3"/>
                  <a:pt x="65" y="0"/>
                  <a:pt x="79" y="0"/>
                </a:cubicBezTo>
                <a:cubicBezTo>
                  <a:pt x="93" y="0"/>
                  <a:pt x="105" y="3"/>
                  <a:pt x="115" y="8"/>
                </a:cubicBezTo>
                <a:cubicBezTo>
                  <a:pt x="124" y="13"/>
                  <a:pt x="132" y="20"/>
                  <a:pt x="138" y="30"/>
                </a:cubicBezTo>
                <a:cubicBezTo>
                  <a:pt x="144" y="39"/>
                  <a:pt x="148" y="51"/>
                  <a:pt x="150" y="65"/>
                </a:cubicBezTo>
                <a:cubicBezTo>
                  <a:pt x="153" y="79"/>
                  <a:pt x="154" y="96"/>
                  <a:pt x="154" y="114"/>
                </a:cubicBezTo>
                <a:close/>
                <a:moveTo>
                  <a:pt x="124" y="116"/>
                </a:moveTo>
                <a:cubicBezTo>
                  <a:pt x="124" y="105"/>
                  <a:pt x="123" y="95"/>
                  <a:pt x="123" y="86"/>
                </a:cubicBezTo>
                <a:cubicBezTo>
                  <a:pt x="122" y="77"/>
                  <a:pt x="121" y="69"/>
                  <a:pt x="119" y="63"/>
                </a:cubicBezTo>
                <a:cubicBezTo>
                  <a:pt x="118" y="56"/>
                  <a:pt x="116" y="50"/>
                  <a:pt x="113" y="45"/>
                </a:cubicBezTo>
                <a:cubicBezTo>
                  <a:pt x="111" y="40"/>
                  <a:pt x="108" y="36"/>
                  <a:pt x="104" y="33"/>
                </a:cubicBezTo>
                <a:cubicBezTo>
                  <a:pt x="101" y="30"/>
                  <a:pt x="97" y="28"/>
                  <a:pt x="93" y="26"/>
                </a:cubicBezTo>
                <a:cubicBezTo>
                  <a:pt x="88" y="25"/>
                  <a:pt x="83" y="24"/>
                  <a:pt x="78" y="24"/>
                </a:cubicBezTo>
                <a:cubicBezTo>
                  <a:pt x="68" y="24"/>
                  <a:pt x="60" y="27"/>
                  <a:pt x="54" y="31"/>
                </a:cubicBezTo>
                <a:cubicBezTo>
                  <a:pt x="48" y="36"/>
                  <a:pt x="43" y="42"/>
                  <a:pt x="40" y="50"/>
                </a:cubicBezTo>
                <a:cubicBezTo>
                  <a:pt x="36" y="58"/>
                  <a:pt x="34" y="67"/>
                  <a:pt x="33" y="78"/>
                </a:cubicBezTo>
                <a:cubicBezTo>
                  <a:pt x="31" y="89"/>
                  <a:pt x="31" y="100"/>
                  <a:pt x="31" y="113"/>
                </a:cubicBezTo>
                <a:cubicBezTo>
                  <a:pt x="31" y="129"/>
                  <a:pt x="32" y="144"/>
                  <a:pt x="33" y="155"/>
                </a:cubicBezTo>
                <a:cubicBezTo>
                  <a:pt x="35" y="167"/>
                  <a:pt x="38" y="176"/>
                  <a:pt x="41" y="184"/>
                </a:cubicBezTo>
                <a:cubicBezTo>
                  <a:pt x="45" y="191"/>
                  <a:pt x="50" y="196"/>
                  <a:pt x="56" y="199"/>
                </a:cubicBezTo>
                <a:cubicBezTo>
                  <a:pt x="61" y="203"/>
                  <a:pt x="68" y="204"/>
                  <a:pt x="77" y="204"/>
                </a:cubicBezTo>
                <a:cubicBezTo>
                  <a:pt x="83" y="204"/>
                  <a:pt x="89" y="203"/>
                  <a:pt x="94" y="201"/>
                </a:cubicBezTo>
                <a:cubicBezTo>
                  <a:pt x="98" y="199"/>
                  <a:pt x="103" y="196"/>
                  <a:pt x="106" y="193"/>
                </a:cubicBezTo>
                <a:cubicBezTo>
                  <a:pt x="110" y="189"/>
                  <a:pt x="112" y="184"/>
                  <a:pt x="115" y="179"/>
                </a:cubicBezTo>
                <a:cubicBezTo>
                  <a:pt x="117" y="173"/>
                  <a:pt x="119" y="167"/>
                  <a:pt x="120" y="161"/>
                </a:cubicBezTo>
                <a:cubicBezTo>
                  <a:pt x="122" y="154"/>
                  <a:pt x="123" y="147"/>
                  <a:pt x="123" y="140"/>
                </a:cubicBezTo>
                <a:cubicBezTo>
                  <a:pt x="124" y="132"/>
                  <a:pt x="124" y="124"/>
                  <a:pt x="124" y="11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sp>
        <p:nvSpPr>
          <p:cNvPr id="80" name="Rectangle 11"/>
          <p:cNvSpPr>
            <a:spLocks/>
          </p:cNvSpPr>
          <p:nvPr/>
        </p:nvSpPr>
        <p:spPr bwMode="auto">
          <a:xfrm>
            <a:off x="6685081" y="1064181"/>
            <a:ext cx="1808108" cy="276999"/>
          </a:xfrm>
          <a:prstGeom prst="rect">
            <a:avLst/>
          </a:prstGeom>
          <a:noFill/>
          <a:ln w="12700">
            <a:noFill/>
            <a:miter lim="800000"/>
            <a:headEnd type="none" w="med" len="med"/>
            <a:tailEnd type="none" w="med" len="med"/>
          </a:ln>
        </p:spPr>
        <p:txBody>
          <a:bodyPr wrap="none" lIns="0" tIns="0" rIns="0" bIns="0" anchor="b">
            <a:spAutoFit/>
          </a:bodyPr>
          <a:lstStyle/>
          <a:p>
            <a:r>
              <a:rPr lang="en-US" dirty="0" smtClean="0">
                <a:solidFill>
                  <a:srgbClr val="0070C0"/>
                </a:solidFill>
                <a:latin typeface="Frutiger LT Std 45 Light"/>
                <a:ea typeface="Helvetica Neue Light" charset="0"/>
                <a:cs typeface="Helvetica Neue Light" charset="0"/>
              </a:rPr>
              <a:t>Mini-Grid installed</a:t>
            </a:r>
            <a:endParaRPr lang="en-US" sz="1800" dirty="0">
              <a:solidFill>
                <a:srgbClr val="0070C0"/>
              </a:solidFill>
              <a:latin typeface="Frutiger LT Std 45 Light"/>
              <a:ea typeface="Helvetica Neue Light" charset="0"/>
              <a:cs typeface="Helvetica Neue Light" charset="0"/>
            </a:endParaRPr>
          </a:p>
        </p:txBody>
      </p:sp>
      <p:sp>
        <p:nvSpPr>
          <p:cNvPr id="81" name="Rectangle 11"/>
          <p:cNvSpPr>
            <a:spLocks/>
          </p:cNvSpPr>
          <p:nvPr/>
        </p:nvSpPr>
        <p:spPr bwMode="auto">
          <a:xfrm>
            <a:off x="6992875" y="4165640"/>
            <a:ext cx="1628651" cy="553998"/>
          </a:xfrm>
          <a:prstGeom prst="rect">
            <a:avLst/>
          </a:prstGeom>
          <a:noFill/>
          <a:ln w="12700">
            <a:noFill/>
            <a:miter lim="800000"/>
            <a:headEnd type="none" w="med" len="med"/>
            <a:tailEnd type="none" w="med" len="med"/>
          </a:ln>
        </p:spPr>
        <p:txBody>
          <a:bodyPr wrap="none" lIns="0" tIns="0" rIns="0" bIns="0" anchor="b">
            <a:spAutoFit/>
          </a:bodyPr>
          <a:lstStyle/>
          <a:p>
            <a:r>
              <a:rPr lang="en-US" dirty="0" smtClean="0">
                <a:solidFill>
                  <a:srgbClr val="C00000"/>
                </a:solidFill>
                <a:latin typeface="Frutiger LT Std 45 Light"/>
                <a:ea typeface="Helvetica Neue Light" charset="0"/>
                <a:cs typeface="Helvetica Neue Light" charset="0"/>
              </a:rPr>
              <a:t>AVG Computers </a:t>
            </a:r>
            <a:br>
              <a:rPr lang="en-US" dirty="0" smtClean="0">
                <a:solidFill>
                  <a:srgbClr val="C00000"/>
                </a:solidFill>
                <a:latin typeface="Frutiger LT Std 45 Light"/>
                <a:ea typeface="Helvetica Neue Light" charset="0"/>
                <a:cs typeface="Helvetica Neue Light" charset="0"/>
              </a:rPr>
            </a:br>
            <a:r>
              <a:rPr lang="en-US" dirty="0" smtClean="0">
                <a:solidFill>
                  <a:srgbClr val="C00000"/>
                </a:solidFill>
                <a:latin typeface="Frutiger LT Std 45 Light"/>
                <a:ea typeface="Helvetica Neue Light" charset="0"/>
                <a:cs typeface="Helvetica Neue Light" charset="0"/>
              </a:rPr>
              <a:t>Contributing</a:t>
            </a:r>
            <a:endParaRPr lang="en-US" sz="1800" dirty="0">
              <a:solidFill>
                <a:srgbClr val="C00000"/>
              </a:solidFill>
              <a:latin typeface="Frutiger LT Std 45 Light"/>
              <a:ea typeface="Helvetica Neue Light" charset="0"/>
              <a:cs typeface="Helvetica Neue Light" charset="0"/>
            </a:endParaRPr>
          </a:p>
        </p:txBody>
      </p:sp>
      <p:sp>
        <p:nvSpPr>
          <p:cNvPr id="93" name="Rectangle 11"/>
          <p:cNvSpPr>
            <a:spLocks/>
          </p:cNvSpPr>
          <p:nvPr/>
        </p:nvSpPr>
        <p:spPr bwMode="auto">
          <a:xfrm>
            <a:off x="6415231" y="387073"/>
            <a:ext cx="1973193" cy="677108"/>
          </a:xfrm>
          <a:prstGeom prst="rect">
            <a:avLst/>
          </a:prstGeom>
          <a:noFill/>
          <a:ln w="12700">
            <a:noFill/>
            <a:miter lim="800000"/>
            <a:headEnd type="none" w="med" len="med"/>
            <a:tailEnd type="none" w="med" len="med"/>
          </a:ln>
        </p:spPr>
        <p:txBody>
          <a:bodyPr wrap="square" lIns="0" tIns="0" rIns="0" bIns="0" anchor="b">
            <a:spAutoFit/>
          </a:bodyPr>
          <a:lstStyle/>
          <a:p>
            <a:r>
              <a:rPr lang="en-US" sz="4400" dirty="0" smtClean="0">
                <a:solidFill>
                  <a:srgbClr val="0070C0"/>
                </a:solidFill>
                <a:latin typeface="Frutiger LT Std 45 Light"/>
                <a:ea typeface="Helvetica Neue Light" charset="0"/>
                <a:cs typeface="Helvetica Neue Light" charset="0"/>
              </a:rPr>
              <a:t>+133%</a:t>
            </a:r>
          </a:p>
        </p:txBody>
      </p:sp>
      <p:sp>
        <p:nvSpPr>
          <p:cNvPr id="94" name="Rectangle 11"/>
          <p:cNvSpPr>
            <a:spLocks/>
          </p:cNvSpPr>
          <p:nvPr/>
        </p:nvSpPr>
        <p:spPr bwMode="auto">
          <a:xfrm>
            <a:off x="7086600" y="3529103"/>
            <a:ext cx="1530265" cy="677108"/>
          </a:xfrm>
          <a:prstGeom prst="rect">
            <a:avLst/>
          </a:prstGeom>
          <a:noFill/>
          <a:ln w="12700">
            <a:noFill/>
            <a:miter lim="800000"/>
            <a:headEnd type="none" w="med" len="med"/>
            <a:tailEnd type="none" w="med" len="med"/>
          </a:ln>
        </p:spPr>
        <p:txBody>
          <a:bodyPr wrap="none" lIns="0" tIns="0" rIns="0" bIns="0" anchor="b">
            <a:spAutoFit/>
          </a:bodyPr>
          <a:lstStyle/>
          <a:p>
            <a:r>
              <a:rPr lang="en-US" sz="4400" dirty="0" smtClean="0">
                <a:solidFill>
                  <a:srgbClr val="C00000"/>
                </a:solidFill>
                <a:latin typeface="Frutiger LT Std 45 Light"/>
                <a:ea typeface="Helvetica Neue Light" charset="0"/>
                <a:cs typeface="Helvetica Neue Light" charset="0"/>
              </a:rPr>
              <a:t>+51%</a:t>
            </a:r>
          </a:p>
        </p:txBody>
      </p:sp>
      <p:grpSp>
        <p:nvGrpSpPr>
          <p:cNvPr id="2" name="Group 95"/>
          <p:cNvGrpSpPr/>
          <p:nvPr/>
        </p:nvGrpSpPr>
        <p:grpSpPr>
          <a:xfrm>
            <a:off x="1195387" y="3586240"/>
            <a:ext cx="2670022" cy="1227063"/>
            <a:chOff x="1195387" y="3586240"/>
            <a:chExt cx="2670022" cy="1227063"/>
          </a:xfrm>
        </p:grpSpPr>
        <p:sp>
          <p:nvSpPr>
            <p:cNvPr id="82" name="Rectangle 11"/>
            <p:cNvSpPr>
              <a:spLocks/>
            </p:cNvSpPr>
            <p:nvPr/>
          </p:nvSpPr>
          <p:spPr bwMode="auto">
            <a:xfrm>
              <a:off x="3523162" y="3586240"/>
              <a:ext cx="342247" cy="369332"/>
            </a:xfrm>
            <a:prstGeom prst="rect">
              <a:avLst/>
            </a:prstGeom>
            <a:noFill/>
            <a:ln w="12700">
              <a:noFill/>
              <a:miter lim="800000"/>
              <a:headEnd type="none" w="med" len="med"/>
              <a:tailEnd type="none" w="med" len="med"/>
            </a:ln>
          </p:spPr>
          <p:txBody>
            <a:bodyPr wrap="none" lIns="0" tIns="0" rIns="0" bIns="0" anchor="b">
              <a:spAutoFit/>
            </a:bodyPr>
            <a:lstStyle/>
            <a:p>
              <a:r>
                <a:rPr lang="en-US" sz="2400" dirty="0" smtClean="0">
                  <a:solidFill>
                    <a:srgbClr val="0070C0"/>
                  </a:solidFill>
                  <a:latin typeface="Frutiger LT Std 45 Light"/>
                  <a:ea typeface="Helvetica Neue Light" charset="0"/>
                  <a:cs typeface="Helvetica Neue Light" charset="0"/>
                </a:rPr>
                <a:t>15</a:t>
              </a:r>
            </a:p>
          </p:txBody>
        </p:sp>
        <p:sp>
          <p:nvSpPr>
            <p:cNvPr id="95" name="Freeform 13"/>
            <p:cNvSpPr>
              <a:spLocks/>
            </p:cNvSpPr>
            <p:nvPr/>
          </p:nvSpPr>
          <p:spPr bwMode="auto">
            <a:xfrm>
              <a:off x="1195387" y="4042257"/>
              <a:ext cx="2656779" cy="771046"/>
            </a:xfrm>
            <a:custGeom>
              <a:avLst/>
              <a:gdLst>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0358 w 21865"/>
                <a:gd name="connsiteY26" fmla="*/ 0 h 10761"/>
                <a:gd name="connsiteX27" fmla="*/ 21112 w 21865"/>
                <a:gd name="connsiteY27" fmla="*/ 0 h 10761"/>
                <a:gd name="connsiteX28" fmla="*/ 21865 w 21865"/>
                <a:gd name="connsiteY28" fmla="*/ 0 h 10761"/>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1112 w 21865"/>
                <a:gd name="connsiteY26" fmla="*/ 0 h 10761"/>
                <a:gd name="connsiteX27" fmla="*/ 21865 w 21865"/>
                <a:gd name="connsiteY27" fmla="*/ 0 h 10761"/>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1865 w 21865"/>
                <a:gd name="connsiteY26" fmla="*/ 0 h 10761"/>
                <a:gd name="connsiteX0" fmla="*/ 0 w 21850"/>
                <a:gd name="connsiteY0" fmla="*/ 10485 h 10485"/>
                <a:gd name="connsiteX1" fmla="*/ 754 w 21850"/>
                <a:gd name="connsiteY1" fmla="*/ 10485 h 10485"/>
                <a:gd name="connsiteX2" fmla="*/ 1507 w 21850"/>
                <a:gd name="connsiteY2" fmla="*/ 10485 h 10485"/>
                <a:gd name="connsiteX3" fmla="*/ 2261 w 21850"/>
                <a:gd name="connsiteY3" fmla="*/ 10485 h 10485"/>
                <a:gd name="connsiteX4" fmla="*/ 3014 w 21850"/>
                <a:gd name="connsiteY4" fmla="*/ 9689 h 10485"/>
                <a:gd name="connsiteX5" fmla="*/ 3768 w 21850"/>
                <a:gd name="connsiteY5" fmla="*/ 8093 h 10485"/>
                <a:gd name="connsiteX6" fmla="*/ 4521 w 21850"/>
                <a:gd name="connsiteY6" fmla="*/ 6501 h 10485"/>
                <a:gd name="connsiteX7" fmla="*/ 5275 w 21850"/>
                <a:gd name="connsiteY7" fmla="*/ 6501 h 10485"/>
                <a:gd name="connsiteX8" fmla="*/ 6033 w 21850"/>
                <a:gd name="connsiteY8" fmla="*/ 6501 h 10485"/>
                <a:gd name="connsiteX9" fmla="*/ 6786 w 21850"/>
                <a:gd name="connsiteY9" fmla="*/ 6501 h 10485"/>
                <a:gd name="connsiteX10" fmla="*/ 7540 w 21850"/>
                <a:gd name="connsiteY10" fmla="*/ 6501 h 10485"/>
                <a:gd name="connsiteX11" fmla="*/ 8293 w 21850"/>
                <a:gd name="connsiteY11" fmla="*/ 6501 h 10485"/>
                <a:gd name="connsiteX12" fmla="*/ 9047 w 21850"/>
                <a:gd name="connsiteY12" fmla="*/ 6501 h 10485"/>
                <a:gd name="connsiteX13" fmla="*/ 9800 w 21850"/>
                <a:gd name="connsiteY13" fmla="*/ 6501 h 10485"/>
                <a:gd name="connsiteX14" fmla="*/ 10554 w 21850"/>
                <a:gd name="connsiteY14" fmla="*/ 6501 h 10485"/>
                <a:gd name="connsiteX15" fmla="*/ 11312 w 21850"/>
                <a:gd name="connsiteY15" fmla="*/ 4507 h 10485"/>
                <a:gd name="connsiteX16" fmla="*/ 12065 w 21850"/>
                <a:gd name="connsiteY16" fmla="*/ 4507 h 10485"/>
                <a:gd name="connsiteX17" fmla="*/ 12819 w 21850"/>
                <a:gd name="connsiteY17" fmla="*/ 4507 h 10485"/>
                <a:gd name="connsiteX18" fmla="*/ 13572 w 21850"/>
                <a:gd name="connsiteY18" fmla="*/ 4507 h 10485"/>
                <a:gd name="connsiteX19" fmla="*/ 14326 w 21850"/>
                <a:gd name="connsiteY19" fmla="*/ 519 h 10485"/>
                <a:gd name="connsiteX20" fmla="*/ 15079 w 21850"/>
                <a:gd name="connsiteY20" fmla="*/ 122 h 10485"/>
                <a:gd name="connsiteX21" fmla="*/ 15833 w 21850"/>
                <a:gd name="connsiteY21" fmla="*/ 122 h 10485"/>
                <a:gd name="connsiteX22" fmla="*/ 16586 w 21850"/>
                <a:gd name="connsiteY22" fmla="*/ 122 h 10485"/>
                <a:gd name="connsiteX23" fmla="*/ 17344 w 21850"/>
                <a:gd name="connsiteY23" fmla="*/ 122 h 10485"/>
                <a:gd name="connsiteX24" fmla="*/ 18098 w 21850"/>
                <a:gd name="connsiteY24" fmla="*/ 122 h 10485"/>
                <a:gd name="connsiteX25" fmla="*/ 18851 w 21850"/>
                <a:gd name="connsiteY25" fmla="*/ 122 h 10485"/>
                <a:gd name="connsiteX26" fmla="*/ 21850 w 21850"/>
                <a:gd name="connsiteY26" fmla="*/ 0 h 10485"/>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9047 w 21847"/>
                <a:gd name="connsiteY12" fmla="*/ 6379 h 10363"/>
                <a:gd name="connsiteX13" fmla="*/ 9800 w 21847"/>
                <a:gd name="connsiteY13" fmla="*/ 6379 h 10363"/>
                <a:gd name="connsiteX14" fmla="*/ 10554 w 21847"/>
                <a:gd name="connsiteY14" fmla="*/ 6379 h 10363"/>
                <a:gd name="connsiteX15" fmla="*/ 11312 w 21847"/>
                <a:gd name="connsiteY15" fmla="*/ 4385 h 10363"/>
                <a:gd name="connsiteX16" fmla="*/ 12065 w 21847"/>
                <a:gd name="connsiteY16" fmla="*/ 4385 h 10363"/>
                <a:gd name="connsiteX17" fmla="*/ 12819 w 21847"/>
                <a:gd name="connsiteY17" fmla="*/ 4385 h 10363"/>
                <a:gd name="connsiteX18" fmla="*/ 13572 w 21847"/>
                <a:gd name="connsiteY18" fmla="*/ 4385 h 10363"/>
                <a:gd name="connsiteX19" fmla="*/ 14326 w 21847"/>
                <a:gd name="connsiteY19" fmla="*/ 397 h 10363"/>
                <a:gd name="connsiteX20" fmla="*/ 15079 w 21847"/>
                <a:gd name="connsiteY20" fmla="*/ 0 h 10363"/>
                <a:gd name="connsiteX21" fmla="*/ 15833 w 21847"/>
                <a:gd name="connsiteY21" fmla="*/ 0 h 10363"/>
                <a:gd name="connsiteX22" fmla="*/ 16586 w 21847"/>
                <a:gd name="connsiteY22" fmla="*/ 0 h 10363"/>
                <a:gd name="connsiteX23" fmla="*/ 17344 w 21847"/>
                <a:gd name="connsiteY23" fmla="*/ 0 h 10363"/>
                <a:gd name="connsiteX24" fmla="*/ 18098 w 21847"/>
                <a:gd name="connsiteY24" fmla="*/ 0 h 10363"/>
                <a:gd name="connsiteX25" fmla="*/ 18851 w 21847"/>
                <a:gd name="connsiteY25" fmla="*/ 0 h 10363"/>
                <a:gd name="connsiteX26" fmla="*/ 21847 w 21847"/>
                <a:gd name="connsiteY26"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9047 w 21847"/>
                <a:gd name="connsiteY12" fmla="*/ 6379 h 10363"/>
                <a:gd name="connsiteX13" fmla="*/ 9800 w 21847"/>
                <a:gd name="connsiteY13" fmla="*/ 6379 h 10363"/>
                <a:gd name="connsiteX14" fmla="*/ 10554 w 21847"/>
                <a:gd name="connsiteY14" fmla="*/ 6379 h 10363"/>
                <a:gd name="connsiteX15" fmla="*/ 11312 w 21847"/>
                <a:gd name="connsiteY15" fmla="*/ 4385 h 10363"/>
                <a:gd name="connsiteX16" fmla="*/ 12065 w 21847"/>
                <a:gd name="connsiteY16" fmla="*/ 4385 h 10363"/>
                <a:gd name="connsiteX17" fmla="*/ 12819 w 21847"/>
                <a:gd name="connsiteY17" fmla="*/ 4385 h 10363"/>
                <a:gd name="connsiteX18" fmla="*/ 13572 w 21847"/>
                <a:gd name="connsiteY18" fmla="*/ 4385 h 10363"/>
                <a:gd name="connsiteX19" fmla="*/ 14326 w 21847"/>
                <a:gd name="connsiteY19" fmla="*/ 397 h 10363"/>
                <a:gd name="connsiteX20" fmla="*/ 15079 w 21847"/>
                <a:gd name="connsiteY20" fmla="*/ 0 h 10363"/>
                <a:gd name="connsiteX21" fmla="*/ 15833 w 21847"/>
                <a:gd name="connsiteY21" fmla="*/ 0 h 10363"/>
                <a:gd name="connsiteX22" fmla="*/ 16586 w 21847"/>
                <a:gd name="connsiteY22" fmla="*/ 0 h 10363"/>
                <a:gd name="connsiteX23" fmla="*/ 17344 w 21847"/>
                <a:gd name="connsiteY23" fmla="*/ 0 h 10363"/>
                <a:gd name="connsiteX24" fmla="*/ 18098 w 21847"/>
                <a:gd name="connsiteY24" fmla="*/ 0 h 10363"/>
                <a:gd name="connsiteX25" fmla="*/ 18851 w 21847"/>
                <a:gd name="connsiteY25" fmla="*/ 0 h 10363"/>
                <a:gd name="connsiteX26" fmla="*/ 21847 w 21847"/>
                <a:gd name="connsiteY26"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9800 w 21847"/>
                <a:gd name="connsiteY12" fmla="*/ 6379 h 10363"/>
                <a:gd name="connsiteX13" fmla="*/ 10554 w 21847"/>
                <a:gd name="connsiteY13" fmla="*/ 6379 h 10363"/>
                <a:gd name="connsiteX14" fmla="*/ 11312 w 21847"/>
                <a:gd name="connsiteY14" fmla="*/ 4385 h 10363"/>
                <a:gd name="connsiteX15" fmla="*/ 12065 w 21847"/>
                <a:gd name="connsiteY15" fmla="*/ 4385 h 10363"/>
                <a:gd name="connsiteX16" fmla="*/ 12819 w 21847"/>
                <a:gd name="connsiteY16" fmla="*/ 4385 h 10363"/>
                <a:gd name="connsiteX17" fmla="*/ 13572 w 21847"/>
                <a:gd name="connsiteY17" fmla="*/ 4385 h 10363"/>
                <a:gd name="connsiteX18" fmla="*/ 14326 w 21847"/>
                <a:gd name="connsiteY18" fmla="*/ 397 h 10363"/>
                <a:gd name="connsiteX19" fmla="*/ 15079 w 21847"/>
                <a:gd name="connsiteY19" fmla="*/ 0 h 10363"/>
                <a:gd name="connsiteX20" fmla="*/ 15833 w 21847"/>
                <a:gd name="connsiteY20" fmla="*/ 0 h 10363"/>
                <a:gd name="connsiteX21" fmla="*/ 16586 w 21847"/>
                <a:gd name="connsiteY21" fmla="*/ 0 h 10363"/>
                <a:gd name="connsiteX22" fmla="*/ 17344 w 21847"/>
                <a:gd name="connsiteY22" fmla="*/ 0 h 10363"/>
                <a:gd name="connsiteX23" fmla="*/ 18098 w 21847"/>
                <a:gd name="connsiteY23" fmla="*/ 0 h 10363"/>
                <a:gd name="connsiteX24" fmla="*/ 18851 w 21847"/>
                <a:gd name="connsiteY24" fmla="*/ 0 h 10363"/>
                <a:gd name="connsiteX25" fmla="*/ 21847 w 21847"/>
                <a:gd name="connsiteY25"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0554 w 21847"/>
                <a:gd name="connsiteY12" fmla="*/ 6379 h 10363"/>
                <a:gd name="connsiteX13" fmla="*/ 11312 w 21847"/>
                <a:gd name="connsiteY13" fmla="*/ 4385 h 10363"/>
                <a:gd name="connsiteX14" fmla="*/ 12065 w 21847"/>
                <a:gd name="connsiteY14" fmla="*/ 4385 h 10363"/>
                <a:gd name="connsiteX15" fmla="*/ 12819 w 21847"/>
                <a:gd name="connsiteY15" fmla="*/ 4385 h 10363"/>
                <a:gd name="connsiteX16" fmla="*/ 13572 w 21847"/>
                <a:gd name="connsiteY16" fmla="*/ 4385 h 10363"/>
                <a:gd name="connsiteX17" fmla="*/ 14326 w 21847"/>
                <a:gd name="connsiteY17" fmla="*/ 397 h 10363"/>
                <a:gd name="connsiteX18" fmla="*/ 15079 w 21847"/>
                <a:gd name="connsiteY18" fmla="*/ 0 h 10363"/>
                <a:gd name="connsiteX19" fmla="*/ 15833 w 21847"/>
                <a:gd name="connsiteY19" fmla="*/ 0 h 10363"/>
                <a:gd name="connsiteX20" fmla="*/ 16586 w 21847"/>
                <a:gd name="connsiteY20" fmla="*/ 0 h 10363"/>
                <a:gd name="connsiteX21" fmla="*/ 17344 w 21847"/>
                <a:gd name="connsiteY21" fmla="*/ 0 h 10363"/>
                <a:gd name="connsiteX22" fmla="*/ 18098 w 21847"/>
                <a:gd name="connsiteY22" fmla="*/ 0 h 10363"/>
                <a:gd name="connsiteX23" fmla="*/ 18851 w 21847"/>
                <a:gd name="connsiteY23" fmla="*/ 0 h 10363"/>
                <a:gd name="connsiteX24" fmla="*/ 21847 w 21847"/>
                <a:gd name="connsiteY24"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1312 w 21847"/>
                <a:gd name="connsiteY12" fmla="*/ 4385 h 10363"/>
                <a:gd name="connsiteX13" fmla="*/ 12065 w 21847"/>
                <a:gd name="connsiteY13" fmla="*/ 4385 h 10363"/>
                <a:gd name="connsiteX14" fmla="*/ 12819 w 21847"/>
                <a:gd name="connsiteY14" fmla="*/ 4385 h 10363"/>
                <a:gd name="connsiteX15" fmla="*/ 13572 w 21847"/>
                <a:gd name="connsiteY15" fmla="*/ 4385 h 10363"/>
                <a:gd name="connsiteX16" fmla="*/ 14326 w 21847"/>
                <a:gd name="connsiteY16" fmla="*/ 397 h 10363"/>
                <a:gd name="connsiteX17" fmla="*/ 15079 w 21847"/>
                <a:gd name="connsiteY17" fmla="*/ 0 h 10363"/>
                <a:gd name="connsiteX18" fmla="*/ 15833 w 21847"/>
                <a:gd name="connsiteY18" fmla="*/ 0 h 10363"/>
                <a:gd name="connsiteX19" fmla="*/ 16586 w 21847"/>
                <a:gd name="connsiteY19" fmla="*/ 0 h 10363"/>
                <a:gd name="connsiteX20" fmla="*/ 17344 w 21847"/>
                <a:gd name="connsiteY20" fmla="*/ 0 h 10363"/>
                <a:gd name="connsiteX21" fmla="*/ 18098 w 21847"/>
                <a:gd name="connsiteY21" fmla="*/ 0 h 10363"/>
                <a:gd name="connsiteX22" fmla="*/ 18851 w 21847"/>
                <a:gd name="connsiteY22" fmla="*/ 0 h 10363"/>
                <a:gd name="connsiteX23" fmla="*/ 21847 w 21847"/>
                <a:gd name="connsiteY23"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2065 w 21847"/>
                <a:gd name="connsiteY12" fmla="*/ 4385 h 10363"/>
                <a:gd name="connsiteX13" fmla="*/ 12819 w 21847"/>
                <a:gd name="connsiteY13" fmla="*/ 4385 h 10363"/>
                <a:gd name="connsiteX14" fmla="*/ 13572 w 21847"/>
                <a:gd name="connsiteY14" fmla="*/ 4385 h 10363"/>
                <a:gd name="connsiteX15" fmla="*/ 14326 w 21847"/>
                <a:gd name="connsiteY15" fmla="*/ 397 h 10363"/>
                <a:gd name="connsiteX16" fmla="*/ 15079 w 21847"/>
                <a:gd name="connsiteY16" fmla="*/ 0 h 10363"/>
                <a:gd name="connsiteX17" fmla="*/ 15833 w 21847"/>
                <a:gd name="connsiteY17" fmla="*/ 0 h 10363"/>
                <a:gd name="connsiteX18" fmla="*/ 16586 w 21847"/>
                <a:gd name="connsiteY18" fmla="*/ 0 h 10363"/>
                <a:gd name="connsiteX19" fmla="*/ 17344 w 21847"/>
                <a:gd name="connsiteY19" fmla="*/ 0 h 10363"/>
                <a:gd name="connsiteX20" fmla="*/ 18098 w 21847"/>
                <a:gd name="connsiteY20" fmla="*/ 0 h 10363"/>
                <a:gd name="connsiteX21" fmla="*/ 18851 w 21847"/>
                <a:gd name="connsiteY21" fmla="*/ 0 h 10363"/>
                <a:gd name="connsiteX22" fmla="*/ 21847 w 21847"/>
                <a:gd name="connsiteY22"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2819 w 21847"/>
                <a:gd name="connsiteY12" fmla="*/ 4385 h 10363"/>
                <a:gd name="connsiteX13" fmla="*/ 13572 w 21847"/>
                <a:gd name="connsiteY13" fmla="*/ 4385 h 10363"/>
                <a:gd name="connsiteX14" fmla="*/ 14326 w 21847"/>
                <a:gd name="connsiteY14" fmla="*/ 397 h 10363"/>
                <a:gd name="connsiteX15" fmla="*/ 15079 w 21847"/>
                <a:gd name="connsiteY15" fmla="*/ 0 h 10363"/>
                <a:gd name="connsiteX16" fmla="*/ 15833 w 21847"/>
                <a:gd name="connsiteY16" fmla="*/ 0 h 10363"/>
                <a:gd name="connsiteX17" fmla="*/ 16586 w 21847"/>
                <a:gd name="connsiteY17" fmla="*/ 0 h 10363"/>
                <a:gd name="connsiteX18" fmla="*/ 17344 w 21847"/>
                <a:gd name="connsiteY18" fmla="*/ 0 h 10363"/>
                <a:gd name="connsiteX19" fmla="*/ 18098 w 21847"/>
                <a:gd name="connsiteY19" fmla="*/ 0 h 10363"/>
                <a:gd name="connsiteX20" fmla="*/ 18851 w 21847"/>
                <a:gd name="connsiteY20" fmla="*/ 0 h 10363"/>
                <a:gd name="connsiteX21" fmla="*/ 21847 w 21847"/>
                <a:gd name="connsiteY21"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3572 w 21847"/>
                <a:gd name="connsiteY12" fmla="*/ 4385 h 10363"/>
                <a:gd name="connsiteX13" fmla="*/ 14326 w 21847"/>
                <a:gd name="connsiteY13" fmla="*/ 397 h 10363"/>
                <a:gd name="connsiteX14" fmla="*/ 15079 w 21847"/>
                <a:gd name="connsiteY14" fmla="*/ 0 h 10363"/>
                <a:gd name="connsiteX15" fmla="*/ 15833 w 21847"/>
                <a:gd name="connsiteY15" fmla="*/ 0 h 10363"/>
                <a:gd name="connsiteX16" fmla="*/ 16586 w 21847"/>
                <a:gd name="connsiteY16" fmla="*/ 0 h 10363"/>
                <a:gd name="connsiteX17" fmla="*/ 17344 w 21847"/>
                <a:gd name="connsiteY17" fmla="*/ 0 h 10363"/>
                <a:gd name="connsiteX18" fmla="*/ 18098 w 21847"/>
                <a:gd name="connsiteY18" fmla="*/ 0 h 10363"/>
                <a:gd name="connsiteX19" fmla="*/ 18851 w 21847"/>
                <a:gd name="connsiteY19" fmla="*/ 0 h 10363"/>
                <a:gd name="connsiteX20" fmla="*/ 21847 w 21847"/>
                <a:gd name="connsiteY20"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4326 w 21847"/>
                <a:gd name="connsiteY12" fmla="*/ 397 h 10363"/>
                <a:gd name="connsiteX13" fmla="*/ 15079 w 21847"/>
                <a:gd name="connsiteY13" fmla="*/ 0 h 10363"/>
                <a:gd name="connsiteX14" fmla="*/ 15833 w 21847"/>
                <a:gd name="connsiteY14" fmla="*/ 0 h 10363"/>
                <a:gd name="connsiteX15" fmla="*/ 16586 w 21847"/>
                <a:gd name="connsiteY15" fmla="*/ 0 h 10363"/>
                <a:gd name="connsiteX16" fmla="*/ 17344 w 21847"/>
                <a:gd name="connsiteY16" fmla="*/ 0 h 10363"/>
                <a:gd name="connsiteX17" fmla="*/ 18098 w 21847"/>
                <a:gd name="connsiteY17" fmla="*/ 0 h 10363"/>
                <a:gd name="connsiteX18" fmla="*/ 18851 w 21847"/>
                <a:gd name="connsiteY18" fmla="*/ 0 h 10363"/>
                <a:gd name="connsiteX19" fmla="*/ 21847 w 21847"/>
                <a:gd name="connsiteY19"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5079 w 21847"/>
                <a:gd name="connsiteY12" fmla="*/ 0 h 10363"/>
                <a:gd name="connsiteX13" fmla="*/ 15833 w 21847"/>
                <a:gd name="connsiteY13" fmla="*/ 0 h 10363"/>
                <a:gd name="connsiteX14" fmla="*/ 16586 w 21847"/>
                <a:gd name="connsiteY14" fmla="*/ 0 h 10363"/>
                <a:gd name="connsiteX15" fmla="*/ 17344 w 21847"/>
                <a:gd name="connsiteY15" fmla="*/ 0 h 10363"/>
                <a:gd name="connsiteX16" fmla="*/ 18098 w 21847"/>
                <a:gd name="connsiteY16" fmla="*/ 0 h 10363"/>
                <a:gd name="connsiteX17" fmla="*/ 18851 w 21847"/>
                <a:gd name="connsiteY17" fmla="*/ 0 h 10363"/>
                <a:gd name="connsiteX18" fmla="*/ 21847 w 21847"/>
                <a:gd name="connsiteY18"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5833 w 21847"/>
                <a:gd name="connsiteY12" fmla="*/ 0 h 10363"/>
                <a:gd name="connsiteX13" fmla="*/ 16586 w 21847"/>
                <a:gd name="connsiteY13" fmla="*/ 0 h 10363"/>
                <a:gd name="connsiteX14" fmla="*/ 17344 w 21847"/>
                <a:gd name="connsiteY14" fmla="*/ 0 h 10363"/>
                <a:gd name="connsiteX15" fmla="*/ 18098 w 21847"/>
                <a:gd name="connsiteY15" fmla="*/ 0 h 10363"/>
                <a:gd name="connsiteX16" fmla="*/ 18851 w 21847"/>
                <a:gd name="connsiteY16" fmla="*/ 0 h 10363"/>
                <a:gd name="connsiteX17" fmla="*/ 21847 w 21847"/>
                <a:gd name="connsiteY17"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6586 w 21847"/>
                <a:gd name="connsiteY12" fmla="*/ 0 h 10363"/>
                <a:gd name="connsiteX13" fmla="*/ 17344 w 21847"/>
                <a:gd name="connsiteY13" fmla="*/ 0 h 10363"/>
                <a:gd name="connsiteX14" fmla="*/ 18098 w 21847"/>
                <a:gd name="connsiteY14" fmla="*/ 0 h 10363"/>
                <a:gd name="connsiteX15" fmla="*/ 18851 w 21847"/>
                <a:gd name="connsiteY15" fmla="*/ 0 h 10363"/>
                <a:gd name="connsiteX16" fmla="*/ 21847 w 21847"/>
                <a:gd name="connsiteY16"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7344 w 21847"/>
                <a:gd name="connsiteY12" fmla="*/ 0 h 10363"/>
                <a:gd name="connsiteX13" fmla="*/ 18098 w 21847"/>
                <a:gd name="connsiteY13" fmla="*/ 0 h 10363"/>
                <a:gd name="connsiteX14" fmla="*/ 18851 w 21847"/>
                <a:gd name="connsiteY14" fmla="*/ 0 h 10363"/>
                <a:gd name="connsiteX15" fmla="*/ 21847 w 21847"/>
                <a:gd name="connsiteY15"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8098 w 21847"/>
                <a:gd name="connsiteY12" fmla="*/ 0 h 10363"/>
                <a:gd name="connsiteX13" fmla="*/ 18851 w 21847"/>
                <a:gd name="connsiteY13" fmla="*/ 0 h 10363"/>
                <a:gd name="connsiteX14" fmla="*/ 21847 w 21847"/>
                <a:gd name="connsiteY14"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18851 w 21847"/>
                <a:gd name="connsiteY12" fmla="*/ 0 h 10363"/>
                <a:gd name="connsiteX13" fmla="*/ 21847 w 21847"/>
                <a:gd name="connsiteY13" fmla="*/ 37 h 10363"/>
                <a:gd name="connsiteX0" fmla="*/ 0 w 21847"/>
                <a:gd name="connsiteY0" fmla="*/ 10326 h 10326"/>
                <a:gd name="connsiteX1" fmla="*/ 754 w 21847"/>
                <a:gd name="connsiteY1" fmla="*/ 10326 h 10326"/>
                <a:gd name="connsiteX2" fmla="*/ 1507 w 21847"/>
                <a:gd name="connsiteY2" fmla="*/ 10326 h 10326"/>
                <a:gd name="connsiteX3" fmla="*/ 2261 w 21847"/>
                <a:gd name="connsiteY3" fmla="*/ 10326 h 10326"/>
                <a:gd name="connsiteX4" fmla="*/ 3014 w 21847"/>
                <a:gd name="connsiteY4" fmla="*/ 9530 h 10326"/>
                <a:gd name="connsiteX5" fmla="*/ 3768 w 21847"/>
                <a:gd name="connsiteY5" fmla="*/ 7934 h 10326"/>
                <a:gd name="connsiteX6" fmla="*/ 4521 w 21847"/>
                <a:gd name="connsiteY6" fmla="*/ 6342 h 10326"/>
                <a:gd name="connsiteX7" fmla="*/ 5275 w 21847"/>
                <a:gd name="connsiteY7" fmla="*/ 6342 h 10326"/>
                <a:gd name="connsiteX8" fmla="*/ 6033 w 21847"/>
                <a:gd name="connsiteY8" fmla="*/ 6342 h 10326"/>
                <a:gd name="connsiteX9" fmla="*/ 6786 w 21847"/>
                <a:gd name="connsiteY9" fmla="*/ 6342 h 10326"/>
                <a:gd name="connsiteX10" fmla="*/ 7540 w 21847"/>
                <a:gd name="connsiteY10" fmla="*/ 6342 h 10326"/>
                <a:gd name="connsiteX11" fmla="*/ 8293 w 21847"/>
                <a:gd name="connsiteY11" fmla="*/ 6342 h 10326"/>
                <a:gd name="connsiteX12" fmla="*/ 21847 w 21847"/>
                <a:gd name="connsiteY12" fmla="*/ 0 h 10326"/>
                <a:gd name="connsiteX0" fmla="*/ 0 w 8293"/>
                <a:gd name="connsiteY0" fmla="*/ 3984 h 3984"/>
                <a:gd name="connsiteX1" fmla="*/ 754 w 8293"/>
                <a:gd name="connsiteY1" fmla="*/ 3984 h 3984"/>
                <a:gd name="connsiteX2" fmla="*/ 1507 w 8293"/>
                <a:gd name="connsiteY2" fmla="*/ 3984 h 3984"/>
                <a:gd name="connsiteX3" fmla="*/ 2261 w 8293"/>
                <a:gd name="connsiteY3" fmla="*/ 3984 h 3984"/>
                <a:gd name="connsiteX4" fmla="*/ 3014 w 8293"/>
                <a:gd name="connsiteY4" fmla="*/ 3188 h 3984"/>
                <a:gd name="connsiteX5" fmla="*/ 3768 w 8293"/>
                <a:gd name="connsiteY5" fmla="*/ 1592 h 3984"/>
                <a:gd name="connsiteX6" fmla="*/ 4521 w 8293"/>
                <a:gd name="connsiteY6" fmla="*/ 0 h 3984"/>
                <a:gd name="connsiteX7" fmla="*/ 5275 w 8293"/>
                <a:gd name="connsiteY7" fmla="*/ 0 h 3984"/>
                <a:gd name="connsiteX8" fmla="*/ 6033 w 8293"/>
                <a:gd name="connsiteY8" fmla="*/ 0 h 3984"/>
                <a:gd name="connsiteX9" fmla="*/ 6786 w 8293"/>
                <a:gd name="connsiteY9" fmla="*/ 0 h 3984"/>
                <a:gd name="connsiteX10" fmla="*/ 7540 w 8293"/>
                <a:gd name="connsiteY10" fmla="*/ 0 h 3984"/>
                <a:gd name="connsiteX11" fmla="*/ 8293 w 8293"/>
                <a:gd name="connsiteY11" fmla="*/ 0 h 3984"/>
                <a:gd name="connsiteX0" fmla="*/ 0 w 10000"/>
                <a:gd name="connsiteY0" fmla="*/ 10000 h 10000"/>
                <a:gd name="connsiteX1" fmla="*/ 909 w 10000"/>
                <a:gd name="connsiteY1" fmla="*/ 10000 h 10000"/>
                <a:gd name="connsiteX2" fmla="*/ 1817 w 10000"/>
                <a:gd name="connsiteY2" fmla="*/ 10000 h 10000"/>
                <a:gd name="connsiteX3" fmla="*/ 2726 w 10000"/>
                <a:gd name="connsiteY3" fmla="*/ 10000 h 10000"/>
                <a:gd name="connsiteX4" fmla="*/ 3634 w 10000"/>
                <a:gd name="connsiteY4" fmla="*/ 8002 h 10000"/>
                <a:gd name="connsiteX5" fmla="*/ 4544 w 10000"/>
                <a:gd name="connsiteY5" fmla="*/ 3996 h 10000"/>
                <a:gd name="connsiteX6" fmla="*/ 5286 w 10000"/>
                <a:gd name="connsiteY6" fmla="*/ 4005 h 10000"/>
                <a:gd name="connsiteX7" fmla="*/ 6361 w 10000"/>
                <a:gd name="connsiteY7" fmla="*/ 0 h 10000"/>
                <a:gd name="connsiteX8" fmla="*/ 7275 w 10000"/>
                <a:gd name="connsiteY8" fmla="*/ 0 h 10000"/>
                <a:gd name="connsiteX9" fmla="*/ 8183 w 10000"/>
                <a:gd name="connsiteY9" fmla="*/ 0 h 10000"/>
                <a:gd name="connsiteX10" fmla="*/ 9092 w 10000"/>
                <a:gd name="connsiteY10" fmla="*/ 0 h 10000"/>
                <a:gd name="connsiteX11" fmla="*/ 10000 w 10000"/>
                <a:gd name="connsiteY11" fmla="*/ 0 h 10000"/>
                <a:gd name="connsiteX0" fmla="*/ 0 w 10000"/>
                <a:gd name="connsiteY0" fmla="*/ 10000 h 10000"/>
                <a:gd name="connsiteX1" fmla="*/ 909 w 10000"/>
                <a:gd name="connsiteY1" fmla="*/ 10000 h 10000"/>
                <a:gd name="connsiteX2" fmla="*/ 1817 w 10000"/>
                <a:gd name="connsiteY2" fmla="*/ 10000 h 10000"/>
                <a:gd name="connsiteX3" fmla="*/ 2726 w 10000"/>
                <a:gd name="connsiteY3" fmla="*/ 10000 h 10000"/>
                <a:gd name="connsiteX4" fmla="*/ 3634 w 10000"/>
                <a:gd name="connsiteY4" fmla="*/ 8002 h 10000"/>
                <a:gd name="connsiteX5" fmla="*/ 4544 w 10000"/>
                <a:gd name="connsiteY5" fmla="*/ 3996 h 10000"/>
                <a:gd name="connsiteX6" fmla="*/ 5286 w 10000"/>
                <a:gd name="connsiteY6" fmla="*/ 4005 h 10000"/>
                <a:gd name="connsiteX7" fmla="*/ 6242 w 10000"/>
                <a:gd name="connsiteY7" fmla="*/ 4005 h 10000"/>
                <a:gd name="connsiteX8" fmla="*/ 7275 w 10000"/>
                <a:gd name="connsiteY8" fmla="*/ 0 h 10000"/>
                <a:gd name="connsiteX9" fmla="*/ 8183 w 10000"/>
                <a:gd name="connsiteY9" fmla="*/ 0 h 10000"/>
                <a:gd name="connsiteX10" fmla="*/ 9092 w 10000"/>
                <a:gd name="connsiteY10" fmla="*/ 0 h 10000"/>
                <a:gd name="connsiteX11" fmla="*/ 10000 w 10000"/>
                <a:gd name="connsiteY11" fmla="*/ 0 h 10000"/>
                <a:gd name="connsiteX0" fmla="*/ 0 w 10000"/>
                <a:gd name="connsiteY0" fmla="*/ 10000 h 10000"/>
                <a:gd name="connsiteX1" fmla="*/ 909 w 10000"/>
                <a:gd name="connsiteY1" fmla="*/ 10000 h 10000"/>
                <a:gd name="connsiteX2" fmla="*/ 1817 w 10000"/>
                <a:gd name="connsiteY2" fmla="*/ 10000 h 10000"/>
                <a:gd name="connsiteX3" fmla="*/ 2726 w 10000"/>
                <a:gd name="connsiteY3" fmla="*/ 10000 h 10000"/>
                <a:gd name="connsiteX4" fmla="*/ 3634 w 10000"/>
                <a:gd name="connsiteY4" fmla="*/ 8002 h 10000"/>
                <a:gd name="connsiteX5" fmla="*/ 4544 w 10000"/>
                <a:gd name="connsiteY5" fmla="*/ 3996 h 10000"/>
                <a:gd name="connsiteX6" fmla="*/ 5286 w 10000"/>
                <a:gd name="connsiteY6" fmla="*/ 4005 h 10000"/>
                <a:gd name="connsiteX7" fmla="*/ 6242 w 10000"/>
                <a:gd name="connsiteY7" fmla="*/ 4005 h 10000"/>
                <a:gd name="connsiteX8" fmla="*/ 7085 w 10000"/>
                <a:gd name="connsiteY8" fmla="*/ 4055 h 10000"/>
                <a:gd name="connsiteX9" fmla="*/ 8183 w 10000"/>
                <a:gd name="connsiteY9" fmla="*/ 0 h 10000"/>
                <a:gd name="connsiteX10" fmla="*/ 9092 w 10000"/>
                <a:gd name="connsiteY10" fmla="*/ 0 h 10000"/>
                <a:gd name="connsiteX11" fmla="*/ 10000 w 10000"/>
                <a:gd name="connsiteY11" fmla="*/ 0 h 10000"/>
                <a:gd name="connsiteX0" fmla="*/ 0 w 10000"/>
                <a:gd name="connsiteY0" fmla="*/ 10000 h 10000"/>
                <a:gd name="connsiteX1" fmla="*/ 909 w 10000"/>
                <a:gd name="connsiteY1" fmla="*/ 10000 h 10000"/>
                <a:gd name="connsiteX2" fmla="*/ 1817 w 10000"/>
                <a:gd name="connsiteY2" fmla="*/ 10000 h 10000"/>
                <a:gd name="connsiteX3" fmla="*/ 2726 w 10000"/>
                <a:gd name="connsiteY3" fmla="*/ 10000 h 10000"/>
                <a:gd name="connsiteX4" fmla="*/ 3634 w 10000"/>
                <a:gd name="connsiteY4" fmla="*/ 8002 h 10000"/>
                <a:gd name="connsiteX5" fmla="*/ 4544 w 10000"/>
                <a:gd name="connsiteY5" fmla="*/ 3996 h 10000"/>
                <a:gd name="connsiteX6" fmla="*/ 5286 w 10000"/>
                <a:gd name="connsiteY6" fmla="*/ 4005 h 10000"/>
                <a:gd name="connsiteX7" fmla="*/ 6242 w 10000"/>
                <a:gd name="connsiteY7" fmla="*/ 4005 h 10000"/>
                <a:gd name="connsiteX8" fmla="*/ 7085 w 10000"/>
                <a:gd name="connsiteY8" fmla="*/ 4055 h 10000"/>
                <a:gd name="connsiteX9" fmla="*/ 8183 w 10000"/>
                <a:gd name="connsiteY9" fmla="*/ 4055 h 10000"/>
                <a:gd name="connsiteX10" fmla="*/ 9092 w 10000"/>
                <a:gd name="connsiteY10" fmla="*/ 0 h 10000"/>
                <a:gd name="connsiteX11" fmla="*/ 10000 w 10000"/>
                <a:gd name="connsiteY11" fmla="*/ 0 h 10000"/>
                <a:gd name="connsiteX0" fmla="*/ 0 w 10000"/>
                <a:gd name="connsiteY0" fmla="*/ 10000 h 10000"/>
                <a:gd name="connsiteX1" fmla="*/ 909 w 10000"/>
                <a:gd name="connsiteY1" fmla="*/ 10000 h 10000"/>
                <a:gd name="connsiteX2" fmla="*/ 1817 w 10000"/>
                <a:gd name="connsiteY2" fmla="*/ 10000 h 10000"/>
                <a:gd name="connsiteX3" fmla="*/ 2726 w 10000"/>
                <a:gd name="connsiteY3" fmla="*/ 10000 h 10000"/>
                <a:gd name="connsiteX4" fmla="*/ 3634 w 10000"/>
                <a:gd name="connsiteY4" fmla="*/ 8002 h 10000"/>
                <a:gd name="connsiteX5" fmla="*/ 4544 w 10000"/>
                <a:gd name="connsiteY5" fmla="*/ 3996 h 10000"/>
                <a:gd name="connsiteX6" fmla="*/ 5286 w 10000"/>
                <a:gd name="connsiteY6" fmla="*/ 4005 h 10000"/>
                <a:gd name="connsiteX7" fmla="*/ 6242 w 10000"/>
                <a:gd name="connsiteY7" fmla="*/ 4005 h 10000"/>
                <a:gd name="connsiteX8" fmla="*/ 7085 w 10000"/>
                <a:gd name="connsiteY8" fmla="*/ 4055 h 10000"/>
                <a:gd name="connsiteX9" fmla="*/ 8183 w 10000"/>
                <a:gd name="connsiteY9" fmla="*/ 4055 h 10000"/>
                <a:gd name="connsiteX10" fmla="*/ 9116 w 10000"/>
                <a:gd name="connsiteY10" fmla="*/ 3956 h 10000"/>
                <a:gd name="connsiteX11" fmla="*/ 10000 w 10000"/>
                <a:gd name="connsiteY11" fmla="*/ 0 h 10000"/>
                <a:gd name="connsiteX0" fmla="*/ 0 w 9929"/>
                <a:gd name="connsiteY0" fmla="*/ 6044 h 6044"/>
                <a:gd name="connsiteX1" fmla="*/ 909 w 9929"/>
                <a:gd name="connsiteY1" fmla="*/ 6044 h 6044"/>
                <a:gd name="connsiteX2" fmla="*/ 1817 w 9929"/>
                <a:gd name="connsiteY2" fmla="*/ 6044 h 6044"/>
                <a:gd name="connsiteX3" fmla="*/ 2726 w 9929"/>
                <a:gd name="connsiteY3" fmla="*/ 6044 h 6044"/>
                <a:gd name="connsiteX4" fmla="*/ 3634 w 9929"/>
                <a:gd name="connsiteY4" fmla="*/ 4046 h 6044"/>
                <a:gd name="connsiteX5" fmla="*/ 4544 w 9929"/>
                <a:gd name="connsiteY5" fmla="*/ 40 h 6044"/>
                <a:gd name="connsiteX6" fmla="*/ 5286 w 9929"/>
                <a:gd name="connsiteY6" fmla="*/ 49 h 6044"/>
                <a:gd name="connsiteX7" fmla="*/ 6242 w 9929"/>
                <a:gd name="connsiteY7" fmla="*/ 49 h 6044"/>
                <a:gd name="connsiteX8" fmla="*/ 7085 w 9929"/>
                <a:gd name="connsiteY8" fmla="*/ 99 h 6044"/>
                <a:gd name="connsiteX9" fmla="*/ 8183 w 9929"/>
                <a:gd name="connsiteY9" fmla="*/ 99 h 6044"/>
                <a:gd name="connsiteX10" fmla="*/ 9116 w 9929"/>
                <a:gd name="connsiteY10" fmla="*/ 0 h 6044"/>
                <a:gd name="connsiteX11" fmla="*/ 9929 w 9929"/>
                <a:gd name="connsiteY11" fmla="*/ 49 h 6044"/>
                <a:gd name="connsiteX0" fmla="*/ 0 w 10000"/>
                <a:gd name="connsiteY0" fmla="*/ 9934 h 9934"/>
                <a:gd name="connsiteX1" fmla="*/ 916 w 10000"/>
                <a:gd name="connsiteY1" fmla="*/ 9934 h 9934"/>
                <a:gd name="connsiteX2" fmla="*/ 1830 w 10000"/>
                <a:gd name="connsiteY2" fmla="*/ 9934 h 9934"/>
                <a:gd name="connsiteX3" fmla="*/ 2745 w 10000"/>
                <a:gd name="connsiteY3" fmla="*/ 9934 h 9934"/>
                <a:gd name="connsiteX4" fmla="*/ 3660 w 10000"/>
                <a:gd name="connsiteY4" fmla="*/ 6628 h 9934"/>
                <a:gd name="connsiteX5" fmla="*/ 4576 w 10000"/>
                <a:gd name="connsiteY5" fmla="*/ 0 h 9934"/>
                <a:gd name="connsiteX6" fmla="*/ 5324 w 10000"/>
                <a:gd name="connsiteY6" fmla="*/ 15 h 9934"/>
                <a:gd name="connsiteX7" fmla="*/ 6287 w 10000"/>
                <a:gd name="connsiteY7" fmla="*/ 15 h 9934"/>
                <a:gd name="connsiteX8" fmla="*/ 7136 w 10000"/>
                <a:gd name="connsiteY8" fmla="*/ 98 h 9934"/>
                <a:gd name="connsiteX9" fmla="*/ 8242 w 10000"/>
                <a:gd name="connsiteY9" fmla="*/ 98 h 9934"/>
                <a:gd name="connsiteX10" fmla="*/ 9181 w 10000"/>
                <a:gd name="connsiteY10" fmla="*/ 179 h 9934"/>
                <a:gd name="connsiteX11" fmla="*/ 10000 w 10000"/>
                <a:gd name="connsiteY11" fmla="*/ 15 h 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9934">
                  <a:moveTo>
                    <a:pt x="0" y="9934"/>
                  </a:moveTo>
                  <a:lnTo>
                    <a:pt x="916" y="9934"/>
                  </a:lnTo>
                  <a:lnTo>
                    <a:pt x="1830" y="9934"/>
                  </a:lnTo>
                  <a:lnTo>
                    <a:pt x="2745" y="9934"/>
                  </a:lnTo>
                  <a:lnTo>
                    <a:pt x="3660" y="6628"/>
                  </a:lnTo>
                  <a:lnTo>
                    <a:pt x="4576" y="0"/>
                  </a:lnTo>
                  <a:lnTo>
                    <a:pt x="5324" y="15"/>
                  </a:lnTo>
                  <a:lnTo>
                    <a:pt x="6287" y="15"/>
                  </a:lnTo>
                  <a:lnTo>
                    <a:pt x="7136" y="98"/>
                  </a:lnTo>
                  <a:lnTo>
                    <a:pt x="8242" y="98"/>
                  </a:lnTo>
                  <a:lnTo>
                    <a:pt x="9181" y="179"/>
                  </a:lnTo>
                  <a:lnTo>
                    <a:pt x="10000" y="15"/>
                  </a:lnTo>
                </a:path>
              </a:pathLst>
            </a:custGeom>
            <a:noFill/>
            <a:ln w="57150" cap="rnd">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grpSp>
      <p:grpSp>
        <p:nvGrpSpPr>
          <p:cNvPr id="4" name="Group 96"/>
          <p:cNvGrpSpPr/>
          <p:nvPr/>
        </p:nvGrpSpPr>
        <p:grpSpPr>
          <a:xfrm>
            <a:off x="3865409" y="1064181"/>
            <a:ext cx="4379021" cy="2979178"/>
            <a:chOff x="3865409" y="1064181"/>
            <a:chExt cx="4379021" cy="2979178"/>
          </a:xfrm>
        </p:grpSpPr>
        <p:sp>
          <p:nvSpPr>
            <p:cNvPr id="83" name="Rectangle 11"/>
            <p:cNvSpPr>
              <a:spLocks/>
            </p:cNvSpPr>
            <p:nvPr/>
          </p:nvSpPr>
          <p:spPr bwMode="auto">
            <a:xfrm>
              <a:off x="6072188" y="1064181"/>
              <a:ext cx="343043" cy="369332"/>
            </a:xfrm>
            <a:prstGeom prst="rect">
              <a:avLst/>
            </a:prstGeom>
            <a:noFill/>
            <a:ln w="12700">
              <a:noFill/>
              <a:miter lim="800000"/>
              <a:headEnd type="none" w="med" len="med"/>
              <a:tailEnd type="none" w="med" len="med"/>
            </a:ln>
          </p:spPr>
          <p:txBody>
            <a:bodyPr wrap="none" lIns="0" tIns="0" rIns="0" bIns="0" anchor="b">
              <a:spAutoFit/>
            </a:bodyPr>
            <a:lstStyle/>
            <a:p>
              <a:r>
                <a:rPr lang="en-US" sz="2400" dirty="0" smtClean="0">
                  <a:solidFill>
                    <a:srgbClr val="0070C0"/>
                  </a:solidFill>
                  <a:latin typeface="Frutiger LT Std 45 Light"/>
                  <a:ea typeface="Helvetica Neue Light" charset="0"/>
                  <a:cs typeface="Helvetica Neue Light" charset="0"/>
                </a:rPr>
                <a:t>35</a:t>
              </a:r>
            </a:p>
          </p:txBody>
        </p:sp>
        <p:sp>
          <p:nvSpPr>
            <p:cNvPr id="3085" name="Freeform 13"/>
            <p:cNvSpPr>
              <a:spLocks/>
            </p:cNvSpPr>
            <p:nvPr/>
          </p:nvSpPr>
          <p:spPr bwMode="auto">
            <a:xfrm>
              <a:off x="3865409" y="1472905"/>
              <a:ext cx="4379021" cy="2570454"/>
            </a:xfrm>
            <a:custGeom>
              <a:avLst/>
              <a:gdLst>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0358 w 21865"/>
                <a:gd name="connsiteY26" fmla="*/ 0 h 10761"/>
                <a:gd name="connsiteX27" fmla="*/ 21112 w 21865"/>
                <a:gd name="connsiteY27" fmla="*/ 0 h 10761"/>
                <a:gd name="connsiteX28" fmla="*/ 21865 w 21865"/>
                <a:gd name="connsiteY28" fmla="*/ 0 h 10761"/>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1112 w 21865"/>
                <a:gd name="connsiteY26" fmla="*/ 0 h 10761"/>
                <a:gd name="connsiteX27" fmla="*/ 21865 w 21865"/>
                <a:gd name="connsiteY27" fmla="*/ 0 h 10761"/>
                <a:gd name="connsiteX0" fmla="*/ 0 w 21865"/>
                <a:gd name="connsiteY0" fmla="*/ 10761 h 10761"/>
                <a:gd name="connsiteX1" fmla="*/ 754 w 21865"/>
                <a:gd name="connsiteY1" fmla="*/ 10761 h 10761"/>
                <a:gd name="connsiteX2" fmla="*/ 1507 w 21865"/>
                <a:gd name="connsiteY2" fmla="*/ 10761 h 10761"/>
                <a:gd name="connsiteX3" fmla="*/ 2261 w 21865"/>
                <a:gd name="connsiteY3" fmla="*/ 10761 h 10761"/>
                <a:gd name="connsiteX4" fmla="*/ 3014 w 21865"/>
                <a:gd name="connsiteY4" fmla="*/ 9965 h 10761"/>
                <a:gd name="connsiteX5" fmla="*/ 3768 w 21865"/>
                <a:gd name="connsiteY5" fmla="*/ 8369 h 10761"/>
                <a:gd name="connsiteX6" fmla="*/ 4521 w 21865"/>
                <a:gd name="connsiteY6" fmla="*/ 6777 h 10761"/>
                <a:gd name="connsiteX7" fmla="*/ 5275 w 21865"/>
                <a:gd name="connsiteY7" fmla="*/ 6777 h 10761"/>
                <a:gd name="connsiteX8" fmla="*/ 6033 w 21865"/>
                <a:gd name="connsiteY8" fmla="*/ 6777 h 10761"/>
                <a:gd name="connsiteX9" fmla="*/ 6786 w 21865"/>
                <a:gd name="connsiteY9" fmla="*/ 6777 h 10761"/>
                <a:gd name="connsiteX10" fmla="*/ 7540 w 21865"/>
                <a:gd name="connsiteY10" fmla="*/ 6777 h 10761"/>
                <a:gd name="connsiteX11" fmla="*/ 8293 w 21865"/>
                <a:gd name="connsiteY11" fmla="*/ 6777 h 10761"/>
                <a:gd name="connsiteX12" fmla="*/ 9047 w 21865"/>
                <a:gd name="connsiteY12" fmla="*/ 6777 h 10761"/>
                <a:gd name="connsiteX13" fmla="*/ 9800 w 21865"/>
                <a:gd name="connsiteY13" fmla="*/ 6777 h 10761"/>
                <a:gd name="connsiteX14" fmla="*/ 10554 w 21865"/>
                <a:gd name="connsiteY14" fmla="*/ 6777 h 10761"/>
                <a:gd name="connsiteX15" fmla="*/ 11312 w 21865"/>
                <a:gd name="connsiteY15" fmla="*/ 4783 h 10761"/>
                <a:gd name="connsiteX16" fmla="*/ 12065 w 21865"/>
                <a:gd name="connsiteY16" fmla="*/ 4783 h 10761"/>
                <a:gd name="connsiteX17" fmla="*/ 12819 w 21865"/>
                <a:gd name="connsiteY17" fmla="*/ 4783 h 10761"/>
                <a:gd name="connsiteX18" fmla="*/ 13572 w 21865"/>
                <a:gd name="connsiteY18" fmla="*/ 4783 h 10761"/>
                <a:gd name="connsiteX19" fmla="*/ 14326 w 21865"/>
                <a:gd name="connsiteY19" fmla="*/ 795 h 10761"/>
                <a:gd name="connsiteX20" fmla="*/ 15079 w 21865"/>
                <a:gd name="connsiteY20" fmla="*/ 398 h 10761"/>
                <a:gd name="connsiteX21" fmla="*/ 15833 w 21865"/>
                <a:gd name="connsiteY21" fmla="*/ 398 h 10761"/>
                <a:gd name="connsiteX22" fmla="*/ 16586 w 21865"/>
                <a:gd name="connsiteY22" fmla="*/ 398 h 10761"/>
                <a:gd name="connsiteX23" fmla="*/ 17344 w 21865"/>
                <a:gd name="connsiteY23" fmla="*/ 398 h 10761"/>
                <a:gd name="connsiteX24" fmla="*/ 18098 w 21865"/>
                <a:gd name="connsiteY24" fmla="*/ 398 h 10761"/>
                <a:gd name="connsiteX25" fmla="*/ 18851 w 21865"/>
                <a:gd name="connsiteY25" fmla="*/ 398 h 10761"/>
                <a:gd name="connsiteX26" fmla="*/ 21865 w 21865"/>
                <a:gd name="connsiteY26" fmla="*/ 0 h 10761"/>
                <a:gd name="connsiteX0" fmla="*/ 0 w 21850"/>
                <a:gd name="connsiteY0" fmla="*/ 10485 h 10485"/>
                <a:gd name="connsiteX1" fmla="*/ 754 w 21850"/>
                <a:gd name="connsiteY1" fmla="*/ 10485 h 10485"/>
                <a:gd name="connsiteX2" fmla="*/ 1507 w 21850"/>
                <a:gd name="connsiteY2" fmla="*/ 10485 h 10485"/>
                <a:gd name="connsiteX3" fmla="*/ 2261 w 21850"/>
                <a:gd name="connsiteY3" fmla="*/ 10485 h 10485"/>
                <a:gd name="connsiteX4" fmla="*/ 3014 w 21850"/>
                <a:gd name="connsiteY4" fmla="*/ 9689 h 10485"/>
                <a:gd name="connsiteX5" fmla="*/ 3768 w 21850"/>
                <a:gd name="connsiteY5" fmla="*/ 8093 h 10485"/>
                <a:gd name="connsiteX6" fmla="*/ 4521 w 21850"/>
                <a:gd name="connsiteY6" fmla="*/ 6501 h 10485"/>
                <a:gd name="connsiteX7" fmla="*/ 5275 w 21850"/>
                <a:gd name="connsiteY7" fmla="*/ 6501 h 10485"/>
                <a:gd name="connsiteX8" fmla="*/ 6033 w 21850"/>
                <a:gd name="connsiteY8" fmla="*/ 6501 h 10485"/>
                <a:gd name="connsiteX9" fmla="*/ 6786 w 21850"/>
                <a:gd name="connsiteY9" fmla="*/ 6501 h 10485"/>
                <a:gd name="connsiteX10" fmla="*/ 7540 w 21850"/>
                <a:gd name="connsiteY10" fmla="*/ 6501 h 10485"/>
                <a:gd name="connsiteX11" fmla="*/ 8293 w 21850"/>
                <a:gd name="connsiteY11" fmla="*/ 6501 h 10485"/>
                <a:gd name="connsiteX12" fmla="*/ 9047 w 21850"/>
                <a:gd name="connsiteY12" fmla="*/ 6501 h 10485"/>
                <a:gd name="connsiteX13" fmla="*/ 9800 w 21850"/>
                <a:gd name="connsiteY13" fmla="*/ 6501 h 10485"/>
                <a:gd name="connsiteX14" fmla="*/ 10554 w 21850"/>
                <a:gd name="connsiteY14" fmla="*/ 6501 h 10485"/>
                <a:gd name="connsiteX15" fmla="*/ 11312 w 21850"/>
                <a:gd name="connsiteY15" fmla="*/ 4507 h 10485"/>
                <a:gd name="connsiteX16" fmla="*/ 12065 w 21850"/>
                <a:gd name="connsiteY16" fmla="*/ 4507 h 10485"/>
                <a:gd name="connsiteX17" fmla="*/ 12819 w 21850"/>
                <a:gd name="connsiteY17" fmla="*/ 4507 h 10485"/>
                <a:gd name="connsiteX18" fmla="*/ 13572 w 21850"/>
                <a:gd name="connsiteY18" fmla="*/ 4507 h 10485"/>
                <a:gd name="connsiteX19" fmla="*/ 14326 w 21850"/>
                <a:gd name="connsiteY19" fmla="*/ 519 h 10485"/>
                <a:gd name="connsiteX20" fmla="*/ 15079 w 21850"/>
                <a:gd name="connsiteY20" fmla="*/ 122 h 10485"/>
                <a:gd name="connsiteX21" fmla="*/ 15833 w 21850"/>
                <a:gd name="connsiteY21" fmla="*/ 122 h 10485"/>
                <a:gd name="connsiteX22" fmla="*/ 16586 w 21850"/>
                <a:gd name="connsiteY22" fmla="*/ 122 h 10485"/>
                <a:gd name="connsiteX23" fmla="*/ 17344 w 21850"/>
                <a:gd name="connsiteY23" fmla="*/ 122 h 10485"/>
                <a:gd name="connsiteX24" fmla="*/ 18098 w 21850"/>
                <a:gd name="connsiteY24" fmla="*/ 122 h 10485"/>
                <a:gd name="connsiteX25" fmla="*/ 18851 w 21850"/>
                <a:gd name="connsiteY25" fmla="*/ 122 h 10485"/>
                <a:gd name="connsiteX26" fmla="*/ 21850 w 21850"/>
                <a:gd name="connsiteY26" fmla="*/ 0 h 10485"/>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9047 w 21847"/>
                <a:gd name="connsiteY12" fmla="*/ 6379 h 10363"/>
                <a:gd name="connsiteX13" fmla="*/ 9800 w 21847"/>
                <a:gd name="connsiteY13" fmla="*/ 6379 h 10363"/>
                <a:gd name="connsiteX14" fmla="*/ 10554 w 21847"/>
                <a:gd name="connsiteY14" fmla="*/ 6379 h 10363"/>
                <a:gd name="connsiteX15" fmla="*/ 11312 w 21847"/>
                <a:gd name="connsiteY15" fmla="*/ 4385 h 10363"/>
                <a:gd name="connsiteX16" fmla="*/ 12065 w 21847"/>
                <a:gd name="connsiteY16" fmla="*/ 4385 h 10363"/>
                <a:gd name="connsiteX17" fmla="*/ 12819 w 21847"/>
                <a:gd name="connsiteY17" fmla="*/ 4385 h 10363"/>
                <a:gd name="connsiteX18" fmla="*/ 13572 w 21847"/>
                <a:gd name="connsiteY18" fmla="*/ 4385 h 10363"/>
                <a:gd name="connsiteX19" fmla="*/ 14326 w 21847"/>
                <a:gd name="connsiteY19" fmla="*/ 397 h 10363"/>
                <a:gd name="connsiteX20" fmla="*/ 15079 w 21847"/>
                <a:gd name="connsiteY20" fmla="*/ 0 h 10363"/>
                <a:gd name="connsiteX21" fmla="*/ 15833 w 21847"/>
                <a:gd name="connsiteY21" fmla="*/ 0 h 10363"/>
                <a:gd name="connsiteX22" fmla="*/ 16586 w 21847"/>
                <a:gd name="connsiteY22" fmla="*/ 0 h 10363"/>
                <a:gd name="connsiteX23" fmla="*/ 17344 w 21847"/>
                <a:gd name="connsiteY23" fmla="*/ 0 h 10363"/>
                <a:gd name="connsiteX24" fmla="*/ 18098 w 21847"/>
                <a:gd name="connsiteY24" fmla="*/ 0 h 10363"/>
                <a:gd name="connsiteX25" fmla="*/ 18851 w 21847"/>
                <a:gd name="connsiteY25" fmla="*/ 0 h 10363"/>
                <a:gd name="connsiteX26" fmla="*/ 21847 w 21847"/>
                <a:gd name="connsiteY26"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8293 w 21847"/>
                <a:gd name="connsiteY11" fmla="*/ 6379 h 10363"/>
                <a:gd name="connsiteX12" fmla="*/ 9047 w 21847"/>
                <a:gd name="connsiteY12" fmla="*/ 6379 h 10363"/>
                <a:gd name="connsiteX13" fmla="*/ 9800 w 21847"/>
                <a:gd name="connsiteY13" fmla="*/ 6379 h 10363"/>
                <a:gd name="connsiteX14" fmla="*/ 10554 w 21847"/>
                <a:gd name="connsiteY14" fmla="*/ 6379 h 10363"/>
                <a:gd name="connsiteX15" fmla="*/ 11312 w 21847"/>
                <a:gd name="connsiteY15" fmla="*/ 4385 h 10363"/>
                <a:gd name="connsiteX16" fmla="*/ 12065 w 21847"/>
                <a:gd name="connsiteY16" fmla="*/ 4385 h 10363"/>
                <a:gd name="connsiteX17" fmla="*/ 12819 w 21847"/>
                <a:gd name="connsiteY17" fmla="*/ 4385 h 10363"/>
                <a:gd name="connsiteX18" fmla="*/ 13572 w 21847"/>
                <a:gd name="connsiteY18" fmla="*/ 4385 h 10363"/>
                <a:gd name="connsiteX19" fmla="*/ 14326 w 21847"/>
                <a:gd name="connsiteY19" fmla="*/ 397 h 10363"/>
                <a:gd name="connsiteX20" fmla="*/ 15079 w 21847"/>
                <a:gd name="connsiteY20" fmla="*/ 0 h 10363"/>
                <a:gd name="connsiteX21" fmla="*/ 15833 w 21847"/>
                <a:gd name="connsiteY21" fmla="*/ 0 h 10363"/>
                <a:gd name="connsiteX22" fmla="*/ 16586 w 21847"/>
                <a:gd name="connsiteY22" fmla="*/ 0 h 10363"/>
                <a:gd name="connsiteX23" fmla="*/ 17344 w 21847"/>
                <a:gd name="connsiteY23" fmla="*/ 0 h 10363"/>
                <a:gd name="connsiteX24" fmla="*/ 18098 w 21847"/>
                <a:gd name="connsiteY24" fmla="*/ 0 h 10363"/>
                <a:gd name="connsiteX25" fmla="*/ 18851 w 21847"/>
                <a:gd name="connsiteY25" fmla="*/ 0 h 10363"/>
                <a:gd name="connsiteX26" fmla="*/ 21847 w 21847"/>
                <a:gd name="connsiteY26"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7540 w 21847"/>
                <a:gd name="connsiteY10" fmla="*/ 6379 h 10363"/>
                <a:gd name="connsiteX11" fmla="*/ 9047 w 21847"/>
                <a:gd name="connsiteY11" fmla="*/ 6379 h 10363"/>
                <a:gd name="connsiteX12" fmla="*/ 9800 w 21847"/>
                <a:gd name="connsiteY12" fmla="*/ 6379 h 10363"/>
                <a:gd name="connsiteX13" fmla="*/ 10554 w 21847"/>
                <a:gd name="connsiteY13" fmla="*/ 6379 h 10363"/>
                <a:gd name="connsiteX14" fmla="*/ 11312 w 21847"/>
                <a:gd name="connsiteY14" fmla="*/ 4385 h 10363"/>
                <a:gd name="connsiteX15" fmla="*/ 12065 w 21847"/>
                <a:gd name="connsiteY15" fmla="*/ 4385 h 10363"/>
                <a:gd name="connsiteX16" fmla="*/ 12819 w 21847"/>
                <a:gd name="connsiteY16" fmla="*/ 4385 h 10363"/>
                <a:gd name="connsiteX17" fmla="*/ 13572 w 21847"/>
                <a:gd name="connsiteY17" fmla="*/ 4385 h 10363"/>
                <a:gd name="connsiteX18" fmla="*/ 14326 w 21847"/>
                <a:gd name="connsiteY18" fmla="*/ 397 h 10363"/>
                <a:gd name="connsiteX19" fmla="*/ 15079 w 21847"/>
                <a:gd name="connsiteY19" fmla="*/ 0 h 10363"/>
                <a:gd name="connsiteX20" fmla="*/ 15833 w 21847"/>
                <a:gd name="connsiteY20" fmla="*/ 0 h 10363"/>
                <a:gd name="connsiteX21" fmla="*/ 16586 w 21847"/>
                <a:gd name="connsiteY21" fmla="*/ 0 h 10363"/>
                <a:gd name="connsiteX22" fmla="*/ 17344 w 21847"/>
                <a:gd name="connsiteY22" fmla="*/ 0 h 10363"/>
                <a:gd name="connsiteX23" fmla="*/ 18098 w 21847"/>
                <a:gd name="connsiteY23" fmla="*/ 0 h 10363"/>
                <a:gd name="connsiteX24" fmla="*/ 18851 w 21847"/>
                <a:gd name="connsiteY24" fmla="*/ 0 h 10363"/>
                <a:gd name="connsiteX25" fmla="*/ 21847 w 21847"/>
                <a:gd name="connsiteY25"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6786 w 21847"/>
                <a:gd name="connsiteY9" fmla="*/ 6379 h 10363"/>
                <a:gd name="connsiteX10" fmla="*/ 9047 w 21847"/>
                <a:gd name="connsiteY10" fmla="*/ 6379 h 10363"/>
                <a:gd name="connsiteX11" fmla="*/ 9800 w 21847"/>
                <a:gd name="connsiteY11" fmla="*/ 6379 h 10363"/>
                <a:gd name="connsiteX12" fmla="*/ 10554 w 21847"/>
                <a:gd name="connsiteY12" fmla="*/ 6379 h 10363"/>
                <a:gd name="connsiteX13" fmla="*/ 11312 w 21847"/>
                <a:gd name="connsiteY13" fmla="*/ 4385 h 10363"/>
                <a:gd name="connsiteX14" fmla="*/ 12065 w 21847"/>
                <a:gd name="connsiteY14" fmla="*/ 4385 h 10363"/>
                <a:gd name="connsiteX15" fmla="*/ 12819 w 21847"/>
                <a:gd name="connsiteY15" fmla="*/ 4385 h 10363"/>
                <a:gd name="connsiteX16" fmla="*/ 13572 w 21847"/>
                <a:gd name="connsiteY16" fmla="*/ 4385 h 10363"/>
                <a:gd name="connsiteX17" fmla="*/ 14326 w 21847"/>
                <a:gd name="connsiteY17" fmla="*/ 397 h 10363"/>
                <a:gd name="connsiteX18" fmla="*/ 15079 w 21847"/>
                <a:gd name="connsiteY18" fmla="*/ 0 h 10363"/>
                <a:gd name="connsiteX19" fmla="*/ 15833 w 21847"/>
                <a:gd name="connsiteY19" fmla="*/ 0 h 10363"/>
                <a:gd name="connsiteX20" fmla="*/ 16586 w 21847"/>
                <a:gd name="connsiteY20" fmla="*/ 0 h 10363"/>
                <a:gd name="connsiteX21" fmla="*/ 17344 w 21847"/>
                <a:gd name="connsiteY21" fmla="*/ 0 h 10363"/>
                <a:gd name="connsiteX22" fmla="*/ 18098 w 21847"/>
                <a:gd name="connsiteY22" fmla="*/ 0 h 10363"/>
                <a:gd name="connsiteX23" fmla="*/ 18851 w 21847"/>
                <a:gd name="connsiteY23" fmla="*/ 0 h 10363"/>
                <a:gd name="connsiteX24" fmla="*/ 21847 w 21847"/>
                <a:gd name="connsiteY24"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6033 w 21847"/>
                <a:gd name="connsiteY8" fmla="*/ 6379 h 10363"/>
                <a:gd name="connsiteX9" fmla="*/ 9047 w 21847"/>
                <a:gd name="connsiteY9" fmla="*/ 6379 h 10363"/>
                <a:gd name="connsiteX10" fmla="*/ 9800 w 21847"/>
                <a:gd name="connsiteY10" fmla="*/ 6379 h 10363"/>
                <a:gd name="connsiteX11" fmla="*/ 10554 w 21847"/>
                <a:gd name="connsiteY11" fmla="*/ 6379 h 10363"/>
                <a:gd name="connsiteX12" fmla="*/ 11312 w 21847"/>
                <a:gd name="connsiteY12" fmla="*/ 4385 h 10363"/>
                <a:gd name="connsiteX13" fmla="*/ 12065 w 21847"/>
                <a:gd name="connsiteY13" fmla="*/ 4385 h 10363"/>
                <a:gd name="connsiteX14" fmla="*/ 12819 w 21847"/>
                <a:gd name="connsiteY14" fmla="*/ 4385 h 10363"/>
                <a:gd name="connsiteX15" fmla="*/ 13572 w 21847"/>
                <a:gd name="connsiteY15" fmla="*/ 4385 h 10363"/>
                <a:gd name="connsiteX16" fmla="*/ 14326 w 21847"/>
                <a:gd name="connsiteY16" fmla="*/ 397 h 10363"/>
                <a:gd name="connsiteX17" fmla="*/ 15079 w 21847"/>
                <a:gd name="connsiteY17" fmla="*/ 0 h 10363"/>
                <a:gd name="connsiteX18" fmla="*/ 15833 w 21847"/>
                <a:gd name="connsiteY18" fmla="*/ 0 h 10363"/>
                <a:gd name="connsiteX19" fmla="*/ 16586 w 21847"/>
                <a:gd name="connsiteY19" fmla="*/ 0 h 10363"/>
                <a:gd name="connsiteX20" fmla="*/ 17344 w 21847"/>
                <a:gd name="connsiteY20" fmla="*/ 0 h 10363"/>
                <a:gd name="connsiteX21" fmla="*/ 18098 w 21847"/>
                <a:gd name="connsiteY21" fmla="*/ 0 h 10363"/>
                <a:gd name="connsiteX22" fmla="*/ 18851 w 21847"/>
                <a:gd name="connsiteY22" fmla="*/ 0 h 10363"/>
                <a:gd name="connsiteX23" fmla="*/ 21847 w 21847"/>
                <a:gd name="connsiteY23"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5275 w 21847"/>
                <a:gd name="connsiteY7" fmla="*/ 6379 h 10363"/>
                <a:gd name="connsiteX8" fmla="*/ 9047 w 21847"/>
                <a:gd name="connsiteY8" fmla="*/ 6379 h 10363"/>
                <a:gd name="connsiteX9" fmla="*/ 9800 w 21847"/>
                <a:gd name="connsiteY9" fmla="*/ 6379 h 10363"/>
                <a:gd name="connsiteX10" fmla="*/ 10554 w 21847"/>
                <a:gd name="connsiteY10" fmla="*/ 6379 h 10363"/>
                <a:gd name="connsiteX11" fmla="*/ 11312 w 21847"/>
                <a:gd name="connsiteY11" fmla="*/ 4385 h 10363"/>
                <a:gd name="connsiteX12" fmla="*/ 12065 w 21847"/>
                <a:gd name="connsiteY12" fmla="*/ 4385 h 10363"/>
                <a:gd name="connsiteX13" fmla="*/ 12819 w 21847"/>
                <a:gd name="connsiteY13" fmla="*/ 4385 h 10363"/>
                <a:gd name="connsiteX14" fmla="*/ 13572 w 21847"/>
                <a:gd name="connsiteY14" fmla="*/ 4385 h 10363"/>
                <a:gd name="connsiteX15" fmla="*/ 14326 w 21847"/>
                <a:gd name="connsiteY15" fmla="*/ 397 h 10363"/>
                <a:gd name="connsiteX16" fmla="*/ 15079 w 21847"/>
                <a:gd name="connsiteY16" fmla="*/ 0 h 10363"/>
                <a:gd name="connsiteX17" fmla="*/ 15833 w 21847"/>
                <a:gd name="connsiteY17" fmla="*/ 0 h 10363"/>
                <a:gd name="connsiteX18" fmla="*/ 16586 w 21847"/>
                <a:gd name="connsiteY18" fmla="*/ 0 h 10363"/>
                <a:gd name="connsiteX19" fmla="*/ 17344 w 21847"/>
                <a:gd name="connsiteY19" fmla="*/ 0 h 10363"/>
                <a:gd name="connsiteX20" fmla="*/ 18098 w 21847"/>
                <a:gd name="connsiteY20" fmla="*/ 0 h 10363"/>
                <a:gd name="connsiteX21" fmla="*/ 18851 w 21847"/>
                <a:gd name="connsiteY21" fmla="*/ 0 h 10363"/>
                <a:gd name="connsiteX22" fmla="*/ 21847 w 21847"/>
                <a:gd name="connsiteY22"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4521 w 21847"/>
                <a:gd name="connsiteY6" fmla="*/ 6379 h 10363"/>
                <a:gd name="connsiteX7" fmla="*/ 9047 w 21847"/>
                <a:gd name="connsiteY7" fmla="*/ 6379 h 10363"/>
                <a:gd name="connsiteX8" fmla="*/ 9800 w 21847"/>
                <a:gd name="connsiteY8" fmla="*/ 6379 h 10363"/>
                <a:gd name="connsiteX9" fmla="*/ 10554 w 21847"/>
                <a:gd name="connsiteY9" fmla="*/ 6379 h 10363"/>
                <a:gd name="connsiteX10" fmla="*/ 11312 w 21847"/>
                <a:gd name="connsiteY10" fmla="*/ 4385 h 10363"/>
                <a:gd name="connsiteX11" fmla="*/ 12065 w 21847"/>
                <a:gd name="connsiteY11" fmla="*/ 4385 h 10363"/>
                <a:gd name="connsiteX12" fmla="*/ 12819 w 21847"/>
                <a:gd name="connsiteY12" fmla="*/ 4385 h 10363"/>
                <a:gd name="connsiteX13" fmla="*/ 13572 w 21847"/>
                <a:gd name="connsiteY13" fmla="*/ 4385 h 10363"/>
                <a:gd name="connsiteX14" fmla="*/ 14326 w 21847"/>
                <a:gd name="connsiteY14" fmla="*/ 397 h 10363"/>
                <a:gd name="connsiteX15" fmla="*/ 15079 w 21847"/>
                <a:gd name="connsiteY15" fmla="*/ 0 h 10363"/>
                <a:gd name="connsiteX16" fmla="*/ 15833 w 21847"/>
                <a:gd name="connsiteY16" fmla="*/ 0 h 10363"/>
                <a:gd name="connsiteX17" fmla="*/ 16586 w 21847"/>
                <a:gd name="connsiteY17" fmla="*/ 0 h 10363"/>
                <a:gd name="connsiteX18" fmla="*/ 17344 w 21847"/>
                <a:gd name="connsiteY18" fmla="*/ 0 h 10363"/>
                <a:gd name="connsiteX19" fmla="*/ 18098 w 21847"/>
                <a:gd name="connsiteY19" fmla="*/ 0 h 10363"/>
                <a:gd name="connsiteX20" fmla="*/ 18851 w 21847"/>
                <a:gd name="connsiteY20" fmla="*/ 0 h 10363"/>
                <a:gd name="connsiteX21" fmla="*/ 21847 w 21847"/>
                <a:gd name="connsiteY21"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3768 w 21847"/>
                <a:gd name="connsiteY5" fmla="*/ 7971 h 10363"/>
                <a:gd name="connsiteX6" fmla="*/ 9047 w 21847"/>
                <a:gd name="connsiteY6" fmla="*/ 6379 h 10363"/>
                <a:gd name="connsiteX7" fmla="*/ 9800 w 21847"/>
                <a:gd name="connsiteY7" fmla="*/ 6379 h 10363"/>
                <a:gd name="connsiteX8" fmla="*/ 10554 w 21847"/>
                <a:gd name="connsiteY8" fmla="*/ 6379 h 10363"/>
                <a:gd name="connsiteX9" fmla="*/ 11312 w 21847"/>
                <a:gd name="connsiteY9" fmla="*/ 4385 h 10363"/>
                <a:gd name="connsiteX10" fmla="*/ 12065 w 21847"/>
                <a:gd name="connsiteY10" fmla="*/ 4385 h 10363"/>
                <a:gd name="connsiteX11" fmla="*/ 12819 w 21847"/>
                <a:gd name="connsiteY11" fmla="*/ 4385 h 10363"/>
                <a:gd name="connsiteX12" fmla="*/ 13572 w 21847"/>
                <a:gd name="connsiteY12" fmla="*/ 4385 h 10363"/>
                <a:gd name="connsiteX13" fmla="*/ 14326 w 21847"/>
                <a:gd name="connsiteY13" fmla="*/ 397 h 10363"/>
                <a:gd name="connsiteX14" fmla="*/ 15079 w 21847"/>
                <a:gd name="connsiteY14" fmla="*/ 0 h 10363"/>
                <a:gd name="connsiteX15" fmla="*/ 15833 w 21847"/>
                <a:gd name="connsiteY15" fmla="*/ 0 h 10363"/>
                <a:gd name="connsiteX16" fmla="*/ 16586 w 21847"/>
                <a:gd name="connsiteY16" fmla="*/ 0 h 10363"/>
                <a:gd name="connsiteX17" fmla="*/ 17344 w 21847"/>
                <a:gd name="connsiteY17" fmla="*/ 0 h 10363"/>
                <a:gd name="connsiteX18" fmla="*/ 18098 w 21847"/>
                <a:gd name="connsiteY18" fmla="*/ 0 h 10363"/>
                <a:gd name="connsiteX19" fmla="*/ 18851 w 21847"/>
                <a:gd name="connsiteY19" fmla="*/ 0 h 10363"/>
                <a:gd name="connsiteX20" fmla="*/ 21847 w 21847"/>
                <a:gd name="connsiteY20"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3014 w 21847"/>
                <a:gd name="connsiteY4" fmla="*/ 9567 h 10363"/>
                <a:gd name="connsiteX5" fmla="*/ 9047 w 21847"/>
                <a:gd name="connsiteY5" fmla="*/ 6379 h 10363"/>
                <a:gd name="connsiteX6" fmla="*/ 9800 w 21847"/>
                <a:gd name="connsiteY6" fmla="*/ 6379 h 10363"/>
                <a:gd name="connsiteX7" fmla="*/ 10554 w 21847"/>
                <a:gd name="connsiteY7" fmla="*/ 6379 h 10363"/>
                <a:gd name="connsiteX8" fmla="*/ 11312 w 21847"/>
                <a:gd name="connsiteY8" fmla="*/ 4385 h 10363"/>
                <a:gd name="connsiteX9" fmla="*/ 12065 w 21847"/>
                <a:gd name="connsiteY9" fmla="*/ 4385 h 10363"/>
                <a:gd name="connsiteX10" fmla="*/ 12819 w 21847"/>
                <a:gd name="connsiteY10" fmla="*/ 4385 h 10363"/>
                <a:gd name="connsiteX11" fmla="*/ 13572 w 21847"/>
                <a:gd name="connsiteY11" fmla="*/ 4385 h 10363"/>
                <a:gd name="connsiteX12" fmla="*/ 14326 w 21847"/>
                <a:gd name="connsiteY12" fmla="*/ 397 h 10363"/>
                <a:gd name="connsiteX13" fmla="*/ 15079 w 21847"/>
                <a:gd name="connsiteY13" fmla="*/ 0 h 10363"/>
                <a:gd name="connsiteX14" fmla="*/ 15833 w 21847"/>
                <a:gd name="connsiteY14" fmla="*/ 0 h 10363"/>
                <a:gd name="connsiteX15" fmla="*/ 16586 w 21847"/>
                <a:gd name="connsiteY15" fmla="*/ 0 h 10363"/>
                <a:gd name="connsiteX16" fmla="*/ 17344 w 21847"/>
                <a:gd name="connsiteY16" fmla="*/ 0 h 10363"/>
                <a:gd name="connsiteX17" fmla="*/ 18098 w 21847"/>
                <a:gd name="connsiteY17" fmla="*/ 0 h 10363"/>
                <a:gd name="connsiteX18" fmla="*/ 18851 w 21847"/>
                <a:gd name="connsiteY18" fmla="*/ 0 h 10363"/>
                <a:gd name="connsiteX19" fmla="*/ 21847 w 21847"/>
                <a:gd name="connsiteY19" fmla="*/ 37 h 10363"/>
                <a:gd name="connsiteX0" fmla="*/ 0 w 21847"/>
                <a:gd name="connsiteY0" fmla="*/ 10363 h 10363"/>
                <a:gd name="connsiteX1" fmla="*/ 754 w 21847"/>
                <a:gd name="connsiteY1" fmla="*/ 10363 h 10363"/>
                <a:gd name="connsiteX2" fmla="*/ 1507 w 21847"/>
                <a:gd name="connsiteY2" fmla="*/ 10363 h 10363"/>
                <a:gd name="connsiteX3" fmla="*/ 2261 w 21847"/>
                <a:gd name="connsiteY3" fmla="*/ 10363 h 10363"/>
                <a:gd name="connsiteX4" fmla="*/ 9047 w 21847"/>
                <a:gd name="connsiteY4" fmla="*/ 6379 h 10363"/>
                <a:gd name="connsiteX5" fmla="*/ 9800 w 21847"/>
                <a:gd name="connsiteY5" fmla="*/ 6379 h 10363"/>
                <a:gd name="connsiteX6" fmla="*/ 10554 w 21847"/>
                <a:gd name="connsiteY6" fmla="*/ 6379 h 10363"/>
                <a:gd name="connsiteX7" fmla="*/ 11312 w 21847"/>
                <a:gd name="connsiteY7" fmla="*/ 4385 h 10363"/>
                <a:gd name="connsiteX8" fmla="*/ 12065 w 21847"/>
                <a:gd name="connsiteY8" fmla="*/ 4385 h 10363"/>
                <a:gd name="connsiteX9" fmla="*/ 12819 w 21847"/>
                <a:gd name="connsiteY9" fmla="*/ 4385 h 10363"/>
                <a:gd name="connsiteX10" fmla="*/ 13572 w 21847"/>
                <a:gd name="connsiteY10" fmla="*/ 4385 h 10363"/>
                <a:gd name="connsiteX11" fmla="*/ 14326 w 21847"/>
                <a:gd name="connsiteY11" fmla="*/ 397 h 10363"/>
                <a:gd name="connsiteX12" fmla="*/ 15079 w 21847"/>
                <a:gd name="connsiteY12" fmla="*/ 0 h 10363"/>
                <a:gd name="connsiteX13" fmla="*/ 15833 w 21847"/>
                <a:gd name="connsiteY13" fmla="*/ 0 h 10363"/>
                <a:gd name="connsiteX14" fmla="*/ 16586 w 21847"/>
                <a:gd name="connsiteY14" fmla="*/ 0 h 10363"/>
                <a:gd name="connsiteX15" fmla="*/ 17344 w 21847"/>
                <a:gd name="connsiteY15" fmla="*/ 0 h 10363"/>
                <a:gd name="connsiteX16" fmla="*/ 18098 w 21847"/>
                <a:gd name="connsiteY16" fmla="*/ 0 h 10363"/>
                <a:gd name="connsiteX17" fmla="*/ 18851 w 21847"/>
                <a:gd name="connsiteY17" fmla="*/ 0 h 10363"/>
                <a:gd name="connsiteX18" fmla="*/ 21847 w 21847"/>
                <a:gd name="connsiteY18" fmla="*/ 37 h 10363"/>
                <a:gd name="connsiteX0" fmla="*/ 0 w 21847"/>
                <a:gd name="connsiteY0" fmla="*/ 10363 h 10363"/>
                <a:gd name="connsiteX1" fmla="*/ 754 w 21847"/>
                <a:gd name="connsiteY1" fmla="*/ 10363 h 10363"/>
                <a:gd name="connsiteX2" fmla="*/ 1507 w 21847"/>
                <a:gd name="connsiteY2" fmla="*/ 10363 h 10363"/>
                <a:gd name="connsiteX3" fmla="*/ 9047 w 21847"/>
                <a:gd name="connsiteY3" fmla="*/ 6379 h 10363"/>
                <a:gd name="connsiteX4" fmla="*/ 9800 w 21847"/>
                <a:gd name="connsiteY4" fmla="*/ 6379 h 10363"/>
                <a:gd name="connsiteX5" fmla="*/ 10554 w 21847"/>
                <a:gd name="connsiteY5" fmla="*/ 6379 h 10363"/>
                <a:gd name="connsiteX6" fmla="*/ 11312 w 21847"/>
                <a:gd name="connsiteY6" fmla="*/ 4385 h 10363"/>
                <a:gd name="connsiteX7" fmla="*/ 12065 w 21847"/>
                <a:gd name="connsiteY7" fmla="*/ 4385 h 10363"/>
                <a:gd name="connsiteX8" fmla="*/ 12819 w 21847"/>
                <a:gd name="connsiteY8" fmla="*/ 4385 h 10363"/>
                <a:gd name="connsiteX9" fmla="*/ 13572 w 21847"/>
                <a:gd name="connsiteY9" fmla="*/ 4385 h 10363"/>
                <a:gd name="connsiteX10" fmla="*/ 14326 w 21847"/>
                <a:gd name="connsiteY10" fmla="*/ 397 h 10363"/>
                <a:gd name="connsiteX11" fmla="*/ 15079 w 21847"/>
                <a:gd name="connsiteY11" fmla="*/ 0 h 10363"/>
                <a:gd name="connsiteX12" fmla="*/ 15833 w 21847"/>
                <a:gd name="connsiteY12" fmla="*/ 0 h 10363"/>
                <a:gd name="connsiteX13" fmla="*/ 16586 w 21847"/>
                <a:gd name="connsiteY13" fmla="*/ 0 h 10363"/>
                <a:gd name="connsiteX14" fmla="*/ 17344 w 21847"/>
                <a:gd name="connsiteY14" fmla="*/ 0 h 10363"/>
                <a:gd name="connsiteX15" fmla="*/ 18098 w 21847"/>
                <a:gd name="connsiteY15" fmla="*/ 0 h 10363"/>
                <a:gd name="connsiteX16" fmla="*/ 18851 w 21847"/>
                <a:gd name="connsiteY16" fmla="*/ 0 h 10363"/>
                <a:gd name="connsiteX17" fmla="*/ 21847 w 21847"/>
                <a:gd name="connsiteY17" fmla="*/ 37 h 10363"/>
                <a:gd name="connsiteX0" fmla="*/ 0 w 21847"/>
                <a:gd name="connsiteY0" fmla="*/ 10363 h 10363"/>
                <a:gd name="connsiteX1" fmla="*/ 754 w 21847"/>
                <a:gd name="connsiteY1" fmla="*/ 10363 h 10363"/>
                <a:gd name="connsiteX2" fmla="*/ 9047 w 21847"/>
                <a:gd name="connsiteY2" fmla="*/ 6379 h 10363"/>
                <a:gd name="connsiteX3" fmla="*/ 9800 w 21847"/>
                <a:gd name="connsiteY3" fmla="*/ 6379 h 10363"/>
                <a:gd name="connsiteX4" fmla="*/ 10554 w 21847"/>
                <a:gd name="connsiteY4" fmla="*/ 6379 h 10363"/>
                <a:gd name="connsiteX5" fmla="*/ 11312 w 21847"/>
                <a:gd name="connsiteY5" fmla="*/ 4385 h 10363"/>
                <a:gd name="connsiteX6" fmla="*/ 12065 w 21847"/>
                <a:gd name="connsiteY6" fmla="*/ 4385 h 10363"/>
                <a:gd name="connsiteX7" fmla="*/ 12819 w 21847"/>
                <a:gd name="connsiteY7" fmla="*/ 4385 h 10363"/>
                <a:gd name="connsiteX8" fmla="*/ 13572 w 21847"/>
                <a:gd name="connsiteY8" fmla="*/ 4385 h 10363"/>
                <a:gd name="connsiteX9" fmla="*/ 14326 w 21847"/>
                <a:gd name="connsiteY9" fmla="*/ 397 h 10363"/>
                <a:gd name="connsiteX10" fmla="*/ 15079 w 21847"/>
                <a:gd name="connsiteY10" fmla="*/ 0 h 10363"/>
                <a:gd name="connsiteX11" fmla="*/ 15833 w 21847"/>
                <a:gd name="connsiteY11" fmla="*/ 0 h 10363"/>
                <a:gd name="connsiteX12" fmla="*/ 16586 w 21847"/>
                <a:gd name="connsiteY12" fmla="*/ 0 h 10363"/>
                <a:gd name="connsiteX13" fmla="*/ 17344 w 21847"/>
                <a:gd name="connsiteY13" fmla="*/ 0 h 10363"/>
                <a:gd name="connsiteX14" fmla="*/ 18098 w 21847"/>
                <a:gd name="connsiteY14" fmla="*/ 0 h 10363"/>
                <a:gd name="connsiteX15" fmla="*/ 18851 w 21847"/>
                <a:gd name="connsiteY15" fmla="*/ 0 h 10363"/>
                <a:gd name="connsiteX16" fmla="*/ 21847 w 21847"/>
                <a:gd name="connsiteY16" fmla="*/ 37 h 10363"/>
                <a:gd name="connsiteX0" fmla="*/ 0 w 21847"/>
                <a:gd name="connsiteY0" fmla="*/ 10363 h 10363"/>
                <a:gd name="connsiteX1" fmla="*/ 9047 w 21847"/>
                <a:gd name="connsiteY1" fmla="*/ 6379 h 10363"/>
                <a:gd name="connsiteX2" fmla="*/ 9800 w 21847"/>
                <a:gd name="connsiteY2" fmla="*/ 6379 h 10363"/>
                <a:gd name="connsiteX3" fmla="*/ 10554 w 21847"/>
                <a:gd name="connsiteY3" fmla="*/ 6379 h 10363"/>
                <a:gd name="connsiteX4" fmla="*/ 11312 w 21847"/>
                <a:gd name="connsiteY4" fmla="*/ 4385 h 10363"/>
                <a:gd name="connsiteX5" fmla="*/ 12065 w 21847"/>
                <a:gd name="connsiteY5" fmla="*/ 4385 h 10363"/>
                <a:gd name="connsiteX6" fmla="*/ 12819 w 21847"/>
                <a:gd name="connsiteY6" fmla="*/ 4385 h 10363"/>
                <a:gd name="connsiteX7" fmla="*/ 13572 w 21847"/>
                <a:gd name="connsiteY7" fmla="*/ 4385 h 10363"/>
                <a:gd name="connsiteX8" fmla="*/ 14326 w 21847"/>
                <a:gd name="connsiteY8" fmla="*/ 397 h 10363"/>
                <a:gd name="connsiteX9" fmla="*/ 15079 w 21847"/>
                <a:gd name="connsiteY9" fmla="*/ 0 h 10363"/>
                <a:gd name="connsiteX10" fmla="*/ 15833 w 21847"/>
                <a:gd name="connsiteY10" fmla="*/ 0 h 10363"/>
                <a:gd name="connsiteX11" fmla="*/ 16586 w 21847"/>
                <a:gd name="connsiteY11" fmla="*/ 0 h 10363"/>
                <a:gd name="connsiteX12" fmla="*/ 17344 w 21847"/>
                <a:gd name="connsiteY12" fmla="*/ 0 h 10363"/>
                <a:gd name="connsiteX13" fmla="*/ 18098 w 21847"/>
                <a:gd name="connsiteY13" fmla="*/ 0 h 10363"/>
                <a:gd name="connsiteX14" fmla="*/ 18851 w 21847"/>
                <a:gd name="connsiteY14" fmla="*/ 0 h 10363"/>
                <a:gd name="connsiteX15" fmla="*/ 21847 w 21847"/>
                <a:gd name="connsiteY15" fmla="*/ 37 h 10363"/>
                <a:gd name="connsiteX0" fmla="*/ 0 w 12800"/>
                <a:gd name="connsiteY0" fmla="*/ 6379 h 6379"/>
                <a:gd name="connsiteX1" fmla="*/ 753 w 12800"/>
                <a:gd name="connsiteY1" fmla="*/ 6379 h 6379"/>
                <a:gd name="connsiteX2" fmla="*/ 1507 w 12800"/>
                <a:gd name="connsiteY2" fmla="*/ 6379 h 6379"/>
                <a:gd name="connsiteX3" fmla="*/ 2265 w 12800"/>
                <a:gd name="connsiteY3" fmla="*/ 4385 h 6379"/>
                <a:gd name="connsiteX4" fmla="*/ 3018 w 12800"/>
                <a:gd name="connsiteY4" fmla="*/ 4385 h 6379"/>
                <a:gd name="connsiteX5" fmla="*/ 3772 w 12800"/>
                <a:gd name="connsiteY5" fmla="*/ 4385 h 6379"/>
                <a:gd name="connsiteX6" fmla="*/ 4525 w 12800"/>
                <a:gd name="connsiteY6" fmla="*/ 4385 h 6379"/>
                <a:gd name="connsiteX7" fmla="*/ 5279 w 12800"/>
                <a:gd name="connsiteY7" fmla="*/ 397 h 6379"/>
                <a:gd name="connsiteX8" fmla="*/ 6032 w 12800"/>
                <a:gd name="connsiteY8" fmla="*/ 0 h 6379"/>
                <a:gd name="connsiteX9" fmla="*/ 6786 w 12800"/>
                <a:gd name="connsiteY9" fmla="*/ 0 h 6379"/>
                <a:gd name="connsiteX10" fmla="*/ 7539 w 12800"/>
                <a:gd name="connsiteY10" fmla="*/ 0 h 6379"/>
                <a:gd name="connsiteX11" fmla="*/ 8297 w 12800"/>
                <a:gd name="connsiteY11" fmla="*/ 0 h 6379"/>
                <a:gd name="connsiteX12" fmla="*/ 9051 w 12800"/>
                <a:gd name="connsiteY12" fmla="*/ 0 h 6379"/>
                <a:gd name="connsiteX13" fmla="*/ 9804 w 12800"/>
                <a:gd name="connsiteY13" fmla="*/ 0 h 6379"/>
                <a:gd name="connsiteX14" fmla="*/ 12800 w 12800"/>
                <a:gd name="connsiteY14" fmla="*/ 37 h 6379"/>
                <a:gd name="connsiteX0" fmla="*/ 0 w 10603"/>
                <a:gd name="connsiteY0" fmla="*/ 10000 h 10000"/>
                <a:gd name="connsiteX1" fmla="*/ 1191 w 10603"/>
                <a:gd name="connsiteY1" fmla="*/ 10000 h 10000"/>
                <a:gd name="connsiteX2" fmla="*/ 1780 w 10603"/>
                <a:gd name="connsiteY2" fmla="*/ 10000 h 10000"/>
                <a:gd name="connsiteX3" fmla="*/ 2373 w 10603"/>
                <a:gd name="connsiteY3" fmla="*/ 6874 h 10000"/>
                <a:gd name="connsiteX4" fmla="*/ 2961 w 10603"/>
                <a:gd name="connsiteY4" fmla="*/ 6874 h 10000"/>
                <a:gd name="connsiteX5" fmla="*/ 3550 w 10603"/>
                <a:gd name="connsiteY5" fmla="*/ 6874 h 10000"/>
                <a:gd name="connsiteX6" fmla="*/ 4138 w 10603"/>
                <a:gd name="connsiteY6" fmla="*/ 6874 h 10000"/>
                <a:gd name="connsiteX7" fmla="*/ 4727 w 10603"/>
                <a:gd name="connsiteY7" fmla="*/ 622 h 10000"/>
                <a:gd name="connsiteX8" fmla="*/ 5316 w 10603"/>
                <a:gd name="connsiteY8" fmla="*/ 0 h 10000"/>
                <a:gd name="connsiteX9" fmla="*/ 5905 w 10603"/>
                <a:gd name="connsiteY9" fmla="*/ 0 h 10000"/>
                <a:gd name="connsiteX10" fmla="*/ 6493 w 10603"/>
                <a:gd name="connsiteY10" fmla="*/ 0 h 10000"/>
                <a:gd name="connsiteX11" fmla="*/ 7085 w 10603"/>
                <a:gd name="connsiteY11" fmla="*/ 0 h 10000"/>
                <a:gd name="connsiteX12" fmla="*/ 7674 w 10603"/>
                <a:gd name="connsiteY12" fmla="*/ 0 h 10000"/>
                <a:gd name="connsiteX13" fmla="*/ 8262 w 10603"/>
                <a:gd name="connsiteY13" fmla="*/ 0 h 10000"/>
                <a:gd name="connsiteX14" fmla="*/ 10603 w 10603"/>
                <a:gd name="connsiteY14" fmla="*/ 58 h 10000"/>
                <a:gd name="connsiteX0" fmla="*/ 0 w 10603"/>
                <a:gd name="connsiteY0" fmla="*/ 12501 h 12501"/>
                <a:gd name="connsiteX1" fmla="*/ 1191 w 10603"/>
                <a:gd name="connsiteY1" fmla="*/ 10000 h 12501"/>
                <a:gd name="connsiteX2" fmla="*/ 1780 w 10603"/>
                <a:gd name="connsiteY2" fmla="*/ 10000 h 12501"/>
                <a:gd name="connsiteX3" fmla="*/ 2373 w 10603"/>
                <a:gd name="connsiteY3" fmla="*/ 6874 h 12501"/>
                <a:gd name="connsiteX4" fmla="*/ 2961 w 10603"/>
                <a:gd name="connsiteY4" fmla="*/ 6874 h 12501"/>
                <a:gd name="connsiteX5" fmla="*/ 3550 w 10603"/>
                <a:gd name="connsiteY5" fmla="*/ 6874 h 12501"/>
                <a:gd name="connsiteX6" fmla="*/ 4138 w 10603"/>
                <a:gd name="connsiteY6" fmla="*/ 6874 h 12501"/>
                <a:gd name="connsiteX7" fmla="*/ 4727 w 10603"/>
                <a:gd name="connsiteY7" fmla="*/ 622 h 12501"/>
                <a:gd name="connsiteX8" fmla="*/ 5316 w 10603"/>
                <a:gd name="connsiteY8" fmla="*/ 0 h 12501"/>
                <a:gd name="connsiteX9" fmla="*/ 5905 w 10603"/>
                <a:gd name="connsiteY9" fmla="*/ 0 h 12501"/>
                <a:gd name="connsiteX10" fmla="*/ 6493 w 10603"/>
                <a:gd name="connsiteY10" fmla="*/ 0 h 12501"/>
                <a:gd name="connsiteX11" fmla="*/ 7085 w 10603"/>
                <a:gd name="connsiteY11" fmla="*/ 0 h 12501"/>
                <a:gd name="connsiteX12" fmla="*/ 7674 w 10603"/>
                <a:gd name="connsiteY12" fmla="*/ 0 h 12501"/>
                <a:gd name="connsiteX13" fmla="*/ 8262 w 10603"/>
                <a:gd name="connsiteY13" fmla="*/ 0 h 12501"/>
                <a:gd name="connsiteX14" fmla="*/ 10603 w 10603"/>
                <a:gd name="connsiteY14" fmla="*/ 58 h 12501"/>
                <a:gd name="connsiteX0" fmla="*/ 0 w 10603"/>
                <a:gd name="connsiteY0" fmla="*/ 12501 h 12501"/>
                <a:gd name="connsiteX1" fmla="*/ 1191 w 10603"/>
                <a:gd name="connsiteY1" fmla="*/ 10000 h 12501"/>
                <a:gd name="connsiteX2" fmla="*/ 1734 w 10603"/>
                <a:gd name="connsiteY2" fmla="*/ 8487 h 12501"/>
                <a:gd name="connsiteX3" fmla="*/ 2373 w 10603"/>
                <a:gd name="connsiteY3" fmla="*/ 6874 h 12501"/>
                <a:gd name="connsiteX4" fmla="*/ 2961 w 10603"/>
                <a:gd name="connsiteY4" fmla="*/ 6874 h 12501"/>
                <a:gd name="connsiteX5" fmla="*/ 3550 w 10603"/>
                <a:gd name="connsiteY5" fmla="*/ 6874 h 12501"/>
                <a:gd name="connsiteX6" fmla="*/ 4138 w 10603"/>
                <a:gd name="connsiteY6" fmla="*/ 6874 h 12501"/>
                <a:gd name="connsiteX7" fmla="*/ 4727 w 10603"/>
                <a:gd name="connsiteY7" fmla="*/ 622 h 12501"/>
                <a:gd name="connsiteX8" fmla="*/ 5316 w 10603"/>
                <a:gd name="connsiteY8" fmla="*/ 0 h 12501"/>
                <a:gd name="connsiteX9" fmla="*/ 5905 w 10603"/>
                <a:gd name="connsiteY9" fmla="*/ 0 h 12501"/>
                <a:gd name="connsiteX10" fmla="*/ 6493 w 10603"/>
                <a:gd name="connsiteY10" fmla="*/ 0 h 12501"/>
                <a:gd name="connsiteX11" fmla="*/ 7085 w 10603"/>
                <a:gd name="connsiteY11" fmla="*/ 0 h 12501"/>
                <a:gd name="connsiteX12" fmla="*/ 7674 w 10603"/>
                <a:gd name="connsiteY12" fmla="*/ 0 h 12501"/>
                <a:gd name="connsiteX13" fmla="*/ 8262 w 10603"/>
                <a:gd name="connsiteY13" fmla="*/ 0 h 12501"/>
                <a:gd name="connsiteX14" fmla="*/ 10603 w 10603"/>
                <a:gd name="connsiteY14" fmla="*/ 58 h 1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03" h="12501">
                  <a:moveTo>
                    <a:pt x="0" y="12501"/>
                  </a:moveTo>
                  <a:lnTo>
                    <a:pt x="1191" y="10000"/>
                  </a:lnTo>
                  <a:lnTo>
                    <a:pt x="1734" y="8487"/>
                  </a:lnTo>
                  <a:lnTo>
                    <a:pt x="2373" y="6874"/>
                  </a:lnTo>
                  <a:lnTo>
                    <a:pt x="2961" y="6874"/>
                  </a:lnTo>
                  <a:lnTo>
                    <a:pt x="3550" y="6874"/>
                  </a:lnTo>
                  <a:lnTo>
                    <a:pt x="4138" y="6874"/>
                  </a:lnTo>
                  <a:cubicBezTo>
                    <a:pt x="4334" y="4790"/>
                    <a:pt x="4531" y="2706"/>
                    <a:pt x="4727" y="622"/>
                  </a:cubicBezTo>
                  <a:lnTo>
                    <a:pt x="5316" y="0"/>
                  </a:lnTo>
                  <a:lnTo>
                    <a:pt x="5905" y="0"/>
                  </a:lnTo>
                  <a:lnTo>
                    <a:pt x="6493" y="0"/>
                  </a:lnTo>
                  <a:lnTo>
                    <a:pt x="7085" y="0"/>
                  </a:lnTo>
                  <a:lnTo>
                    <a:pt x="7674" y="0"/>
                  </a:lnTo>
                  <a:lnTo>
                    <a:pt x="8262" y="0"/>
                  </a:lnTo>
                  <a:lnTo>
                    <a:pt x="10603" y="58"/>
                  </a:lnTo>
                </a:path>
              </a:pathLst>
            </a:custGeom>
            <a:noFill/>
            <a:ln w="57150" cap="rnd">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grpSp>
      <p:grpSp>
        <p:nvGrpSpPr>
          <p:cNvPr id="8" name="Group 99"/>
          <p:cNvGrpSpPr/>
          <p:nvPr/>
        </p:nvGrpSpPr>
        <p:grpSpPr>
          <a:xfrm>
            <a:off x="3871293" y="4249737"/>
            <a:ext cx="4501182" cy="1331211"/>
            <a:chOff x="3871293" y="4249737"/>
            <a:chExt cx="4501182" cy="1331211"/>
          </a:xfrm>
        </p:grpSpPr>
        <p:cxnSp>
          <p:nvCxnSpPr>
            <p:cNvPr id="87" name="Straight Connector 86"/>
            <p:cNvCxnSpPr/>
            <p:nvPr/>
          </p:nvCxnSpPr>
          <p:spPr>
            <a:xfrm>
              <a:off x="3955055" y="4912454"/>
              <a:ext cx="4417420" cy="0"/>
            </a:xfrm>
            <a:prstGeom prst="line">
              <a:avLst/>
            </a:prstGeom>
            <a:ln>
              <a:solidFill>
                <a:srgbClr val="C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89" name="Rectangle 11"/>
            <p:cNvSpPr>
              <a:spLocks/>
            </p:cNvSpPr>
            <p:nvPr/>
          </p:nvSpPr>
          <p:spPr bwMode="auto">
            <a:xfrm>
              <a:off x="3995367" y="4543122"/>
              <a:ext cx="599523" cy="369332"/>
            </a:xfrm>
            <a:prstGeom prst="rect">
              <a:avLst/>
            </a:prstGeom>
            <a:noFill/>
            <a:ln w="12700">
              <a:noFill/>
              <a:miter lim="800000"/>
              <a:headEnd type="none" w="med" len="med"/>
              <a:tailEnd type="none" w="med" len="med"/>
            </a:ln>
          </p:spPr>
          <p:txBody>
            <a:bodyPr wrap="none" lIns="0" tIns="0" rIns="0" bIns="0" anchor="b">
              <a:spAutoFit/>
            </a:bodyPr>
            <a:lstStyle/>
            <a:p>
              <a:r>
                <a:rPr lang="en-US" sz="2400" dirty="0" smtClean="0">
                  <a:solidFill>
                    <a:srgbClr val="C00000"/>
                  </a:solidFill>
                  <a:latin typeface="Frutiger LT Std 45 Light"/>
                  <a:ea typeface="Helvetica Neue Light" charset="0"/>
                  <a:cs typeface="Helvetica Neue Light" charset="0"/>
                </a:rPr>
                <a:t>8,02</a:t>
              </a:r>
            </a:p>
          </p:txBody>
        </p:sp>
        <p:sp>
          <p:nvSpPr>
            <p:cNvPr id="98" name="Freeform 14"/>
            <p:cNvSpPr>
              <a:spLocks/>
            </p:cNvSpPr>
            <p:nvPr/>
          </p:nvSpPr>
          <p:spPr bwMode="auto">
            <a:xfrm>
              <a:off x="3871293" y="4249737"/>
              <a:ext cx="4378945" cy="1331211"/>
            </a:xfrm>
            <a:custGeom>
              <a:avLst/>
              <a:gdLst>
                <a:gd name="connsiteX0" fmla="*/ 0 w 10000"/>
                <a:gd name="connsiteY0" fmla="*/ 7369 h 9877"/>
                <a:gd name="connsiteX1" fmla="*/ 345 w 10000"/>
                <a:gd name="connsiteY1" fmla="*/ 7173 h 9877"/>
                <a:gd name="connsiteX2" fmla="*/ 689 w 10000"/>
                <a:gd name="connsiteY2" fmla="*/ 7341 h 9877"/>
                <a:gd name="connsiteX3" fmla="*/ 1034 w 10000"/>
                <a:gd name="connsiteY3" fmla="*/ 7303 h 9877"/>
                <a:gd name="connsiteX4" fmla="*/ 1378 w 10000"/>
                <a:gd name="connsiteY4" fmla="*/ 7323 h 9877"/>
                <a:gd name="connsiteX5" fmla="*/ 1723 w 10000"/>
                <a:gd name="connsiteY5" fmla="*/ 9579 h 9877"/>
                <a:gd name="connsiteX6" fmla="*/ 2068 w 10000"/>
                <a:gd name="connsiteY6" fmla="*/ 4514 h 9877"/>
                <a:gd name="connsiteX7" fmla="*/ 2413 w 10000"/>
                <a:gd name="connsiteY7" fmla="*/ 4719 h 9877"/>
                <a:gd name="connsiteX8" fmla="*/ 2759 w 10000"/>
                <a:gd name="connsiteY8" fmla="*/ 8991 h 9877"/>
                <a:gd name="connsiteX9" fmla="*/ 3104 w 10000"/>
                <a:gd name="connsiteY9" fmla="*/ 9877 h 9877"/>
                <a:gd name="connsiteX10" fmla="*/ 3793 w 10000"/>
                <a:gd name="connsiteY10" fmla="*/ 9095 h 9877"/>
                <a:gd name="connsiteX11" fmla="*/ 4138 w 10000"/>
                <a:gd name="connsiteY11" fmla="*/ 9020 h 9877"/>
                <a:gd name="connsiteX12" fmla="*/ 4482 w 10000"/>
                <a:gd name="connsiteY12" fmla="*/ 7378 h 9877"/>
                <a:gd name="connsiteX13" fmla="*/ 4827 w 10000"/>
                <a:gd name="connsiteY13" fmla="*/ 5036 h 9877"/>
                <a:gd name="connsiteX14" fmla="*/ 5174 w 10000"/>
                <a:gd name="connsiteY14" fmla="*/ 952 h 9877"/>
                <a:gd name="connsiteX15" fmla="*/ 5518 w 10000"/>
                <a:gd name="connsiteY15" fmla="*/ 3657 h 9877"/>
                <a:gd name="connsiteX16" fmla="*/ 5863 w 10000"/>
                <a:gd name="connsiteY16" fmla="*/ 3853 h 9877"/>
                <a:gd name="connsiteX17" fmla="*/ 6207 w 10000"/>
                <a:gd name="connsiteY17" fmla="*/ 3853 h 9877"/>
                <a:gd name="connsiteX18" fmla="*/ 6552 w 10000"/>
                <a:gd name="connsiteY18" fmla="*/ 1595 h 9877"/>
                <a:gd name="connsiteX19" fmla="*/ 6896 w 10000"/>
                <a:gd name="connsiteY19" fmla="*/ 0 h 9877"/>
                <a:gd name="connsiteX20" fmla="*/ 7241 w 10000"/>
                <a:gd name="connsiteY20" fmla="*/ 4618 h 9877"/>
                <a:gd name="connsiteX21" fmla="*/ 7586 w 10000"/>
                <a:gd name="connsiteY21" fmla="*/ 3983 h 9877"/>
                <a:gd name="connsiteX22" fmla="*/ 7932 w 10000"/>
                <a:gd name="connsiteY22" fmla="*/ 4030 h 9877"/>
                <a:gd name="connsiteX23" fmla="*/ 8277 w 10000"/>
                <a:gd name="connsiteY23" fmla="*/ 4730 h 9877"/>
                <a:gd name="connsiteX24" fmla="*/ 8622 w 10000"/>
                <a:gd name="connsiteY24" fmla="*/ 4133 h 9877"/>
                <a:gd name="connsiteX25" fmla="*/ 8966 w 10000"/>
                <a:gd name="connsiteY25" fmla="*/ 4113 h 9877"/>
                <a:gd name="connsiteX26" fmla="*/ 9311 w 10000"/>
                <a:gd name="connsiteY26" fmla="*/ 5365 h 9877"/>
                <a:gd name="connsiteX27" fmla="*/ 9656 w 10000"/>
                <a:gd name="connsiteY27" fmla="*/ 4730 h 9877"/>
                <a:gd name="connsiteX28" fmla="*/ 10000 w 10000"/>
                <a:gd name="connsiteY28" fmla="*/ 4730 h 9877"/>
                <a:gd name="connsiteX0" fmla="*/ 0 w 10000"/>
                <a:gd name="connsiteY0" fmla="*/ 7461 h 9698"/>
                <a:gd name="connsiteX1" fmla="*/ 345 w 10000"/>
                <a:gd name="connsiteY1" fmla="*/ 7262 h 9698"/>
                <a:gd name="connsiteX2" fmla="*/ 689 w 10000"/>
                <a:gd name="connsiteY2" fmla="*/ 7432 h 9698"/>
                <a:gd name="connsiteX3" fmla="*/ 1034 w 10000"/>
                <a:gd name="connsiteY3" fmla="*/ 7394 h 9698"/>
                <a:gd name="connsiteX4" fmla="*/ 1378 w 10000"/>
                <a:gd name="connsiteY4" fmla="*/ 7414 h 9698"/>
                <a:gd name="connsiteX5" fmla="*/ 1723 w 10000"/>
                <a:gd name="connsiteY5" fmla="*/ 9698 h 9698"/>
                <a:gd name="connsiteX6" fmla="*/ 2068 w 10000"/>
                <a:gd name="connsiteY6" fmla="*/ 4570 h 9698"/>
                <a:gd name="connsiteX7" fmla="*/ 2413 w 10000"/>
                <a:gd name="connsiteY7" fmla="*/ 4778 h 9698"/>
                <a:gd name="connsiteX8" fmla="*/ 2759 w 10000"/>
                <a:gd name="connsiteY8" fmla="*/ 9103 h 9698"/>
                <a:gd name="connsiteX9" fmla="*/ 3793 w 10000"/>
                <a:gd name="connsiteY9" fmla="*/ 9208 h 9698"/>
                <a:gd name="connsiteX10" fmla="*/ 4138 w 10000"/>
                <a:gd name="connsiteY10" fmla="*/ 9132 h 9698"/>
                <a:gd name="connsiteX11" fmla="*/ 4482 w 10000"/>
                <a:gd name="connsiteY11" fmla="*/ 7470 h 9698"/>
                <a:gd name="connsiteX12" fmla="*/ 4827 w 10000"/>
                <a:gd name="connsiteY12" fmla="*/ 5099 h 9698"/>
                <a:gd name="connsiteX13" fmla="*/ 5174 w 10000"/>
                <a:gd name="connsiteY13" fmla="*/ 964 h 9698"/>
                <a:gd name="connsiteX14" fmla="*/ 5518 w 10000"/>
                <a:gd name="connsiteY14" fmla="*/ 3703 h 9698"/>
                <a:gd name="connsiteX15" fmla="*/ 5863 w 10000"/>
                <a:gd name="connsiteY15" fmla="*/ 3901 h 9698"/>
                <a:gd name="connsiteX16" fmla="*/ 6207 w 10000"/>
                <a:gd name="connsiteY16" fmla="*/ 3901 h 9698"/>
                <a:gd name="connsiteX17" fmla="*/ 6552 w 10000"/>
                <a:gd name="connsiteY17" fmla="*/ 1615 h 9698"/>
                <a:gd name="connsiteX18" fmla="*/ 6896 w 10000"/>
                <a:gd name="connsiteY18" fmla="*/ 0 h 9698"/>
                <a:gd name="connsiteX19" fmla="*/ 7241 w 10000"/>
                <a:gd name="connsiteY19" fmla="*/ 4676 h 9698"/>
                <a:gd name="connsiteX20" fmla="*/ 7586 w 10000"/>
                <a:gd name="connsiteY20" fmla="*/ 4033 h 9698"/>
                <a:gd name="connsiteX21" fmla="*/ 7932 w 10000"/>
                <a:gd name="connsiteY21" fmla="*/ 4080 h 9698"/>
                <a:gd name="connsiteX22" fmla="*/ 8277 w 10000"/>
                <a:gd name="connsiteY22" fmla="*/ 4789 h 9698"/>
                <a:gd name="connsiteX23" fmla="*/ 8622 w 10000"/>
                <a:gd name="connsiteY23" fmla="*/ 4184 h 9698"/>
                <a:gd name="connsiteX24" fmla="*/ 8966 w 10000"/>
                <a:gd name="connsiteY24" fmla="*/ 4164 h 9698"/>
                <a:gd name="connsiteX25" fmla="*/ 9311 w 10000"/>
                <a:gd name="connsiteY25" fmla="*/ 5432 h 9698"/>
                <a:gd name="connsiteX26" fmla="*/ 9656 w 10000"/>
                <a:gd name="connsiteY26" fmla="*/ 4789 h 9698"/>
                <a:gd name="connsiteX27" fmla="*/ 10000 w 10000"/>
                <a:gd name="connsiteY27" fmla="*/ 4789 h 9698"/>
                <a:gd name="connsiteX0" fmla="*/ 0 w 10000"/>
                <a:gd name="connsiteY0" fmla="*/ 7693 h 10000"/>
                <a:gd name="connsiteX1" fmla="*/ 345 w 10000"/>
                <a:gd name="connsiteY1" fmla="*/ 7488 h 10000"/>
                <a:gd name="connsiteX2" fmla="*/ 689 w 10000"/>
                <a:gd name="connsiteY2" fmla="*/ 7663 h 10000"/>
                <a:gd name="connsiteX3" fmla="*/ 1034 w 10000"/>
                <a:gd name="connsiteY3" fmla="*/ 7624 h 10000"/>
                <a:gd name="connsiteX4" fmla="*/ 1378 w 10000"/>
                <a:gd name="connsiteY4" fmla="*/ 7645 h 10000"/>
                <a:gd name="connsiteX5" fmla="*/ 1723 w 10000"/>
                <a:gd name="connsiteY5" fmla="*/ 10000 h 10000"/>
                <a:gd name="connsiteX6" fmla="*/ 2068 w 10000"/>
                <a:gd name="connsiteY6" fmla="*/ 4712 h 10000"/>
                <a:gd name="connsiteX7" fmla="*/ 2413 w 10000"/>
                <a:gd name="connsiteY7" fmla="*/ 4927 h 10000"/>
                <a:gd name="connsiteX8" fmla="*/ 3793 w 10000"/>
                <a:gd name="connsiteY8" fmla="*/ 9495 h 10000"/>
                <a:gd name="connsiteX9" fmla="*/ 4138 w 10000"/>
                <a:gd name="connsiteY9" fmla="*/ 9416 h 10000"/>
                <a:gd name="connsiteX10" fmla="*/ 4482 w 10000"/>
                <a:gd name="connsiteY10" fmla="*/ 7703 h 10000"/>
                <a:gd name="connsiteX11" fmla="*/ 4827 w 10000"/>
                <a:gd name="connsiteY11" fmla="*/ 5258 h 10000"/>
                <a:gd name="connsiteX12" fmla="*/ 5174 w 10000"/>
                <a:gd name="connsiteY12" fmla="*/ 994 h 10000"/>
                <a:gd name="connsiteX13" fmla="*/ 5518 w 10000"/>
                <a:gd name="connsiteY13" fmla="*/ 3818 h 10000"/>
                <a:gd name="connsiteX14" fmla="*/ 5863 w 10000"/>
                <a:gd name="connsiteY14" fmla="*/ 4022 h 10000"/>
                <a:gd name="connsiteX15" fmla="*/ 6207 w 10000"/>
                <a:gd name="connsiteY15" fmla="*/ 4022 h 10000"/>
                <a:gd name="connsiteX16" fmla="*/ 6552 w 10000"/>
                <a:gd name="connsiteY16" fmla="*/ 1665 h 10000"/>
                <a:gd name="connsiteX17" fmla="*/ 6896 w 10000"/>
                <a:gd name="connsiteY17" fmla="*/ 0 h 10000"/>
                <a:gd name="connsiteX18" fmla="*/ 7241 w 10000"/>
                <a:gd name="connsiteY18" fmla="*/ 4822 h 10000"/>
                <a:gd name="connsiteX19" fmla="*/ 7586 w 10000"/>
                <a:gd name="connsiteY19" fmla="*/ 4159 h 10000"/>
                <a:gd name="connsiteX20" fmla="*/ 7932 w 10000"/>
                <a:gd name="connsiteY20" fmla="*/ 4207 h 10000"/>
                <a:gd name="connsiteX21" fmla="*/ 8277 w 10000"/>
                <a:gd name="connsiteY21" fmla="*/ 4938 h 10000"/>
                <a:gd name="connsiteX22" fmla="*/ 8622 w 10000"/>
                <a:gd name="connsiteY22" fmla="*/ 4314 h 10000"/>
                <a:gd name="connsiteX23" fmla="*/ 8966 w 10000"/>
                <a:gd name="connsiteY23" fmla="*/ 4294 h 10000"/>
                <a:gd name="connsiteX24" fmla="*/ 9311 w 10000"/>
                <a:gd name="connsiteY24" fmla="*/ 5601 h 10000"/>
                <a:gd name="connsiteX25" fmla="*/ 9656 w 10000"/>
                <a:gd name="connsiteY25" fmla="*/ 4938 h 10000"/>
                <a:gd name="connsiteX26" fmla="*/ 10000 w 10000"/>
                <a:gd name="connsiteY26" fmla="*/ 4938 h 10000"/>
                <a:gd name="connsiteX0" fmla="*/ 0 w 10000"/>
                <a:gd name="connsiteY0" fmla="*/ 7693 h 10000"/>
                <a:gd name="connsiteX1" fmla="*/ 345 w 10000"/>
                <a:gd name="connsiteY1" fmla="*/ 7488 h 10000"/>
                <a:gd name="connsiteX2" fmla="*/ 689 w 10000"/>
                <a:gd name="connsiteY2" fmla="*/ 7663 h 10000"/>
                <a:gd name="connsiteX3" fmla="*/ 1034 w 10000"/>
                <a:gd name="connsiteY3" fmla="*/ 7624 h 10000"/>
                <a:gd name="connsiteX4" fmla="*/ 1378 w 10000"/>
                <a:gd name="connsiteY4" fmla="*/ 7645 h 10000"/>
                <a:gd name="connsiteX5" fmla="*/ 1723 w 10000"/>
                <a:gd name="connsiteY5" fmla="*/ 10000 h 10000"/>
                <a:gd name="connsiteX6" fmla="*/ 2068 w 10000"/>
                <a:gd name="connsiteY6" fmla="*/ 4712 h 10000"/>
                <a:gd name="connsiteX7" fmla="*/ 3793 w 10000"/>
                <a:gd name="connsiteY7" fmla="*/ 9495 h 10000"/>
                <a:gd name="connsiteX8" fmla="*/ 4138 w 10000"/>
                <a:gd name="connsiteY8" fmla="*/ 9416 h 10000"/>
                <a:gd name="connsiteX9" fmla="*/ 4482 w 10000"/>
                <a:gd name="connsiteY9" fmla="*/ 7703 h 10000"/>
                <a:gd name="connsiteX10" fmla="*/ 4827 w 10000"/>
                <a:gd name="connsiteY10" fmla="*/ 5258 h 10000"/>
                <a:gd name="connsiteX11" fmla="*/ 5174 w 10000"/>
                <a:gd name="connsiteY11" fmla="*/ 994 h 10000"/>
                <a:gd name="connsiteX12" fmla="*/ 5518 w 10000"/>
                <a:gd name="connsiteY12" fmla="*/ 3818 h 10000"/>
                <a:gd name="connsiteX13" fmla="*/ 5863 w 10000"/>
                <a:gd name="connsiteY13" fmla="*/ 4022 h 10000"/>
                <a:gd name="connsiteX14" fmla="*/ 6207 w 10000"/>
                <a:gd name="connsiteY14" fmla="*/ 4022 h 10000"/>
                <a:gd name="connsiteX15" fmla="*/ 6552 w 10000"/>
                <a:gd name="connsiteY15" fmla="*/ 1665 h 10000"/>
                <a:gd name="connsiteX16" fmla="*/ 6896 w 10000"/>
                <a:gd name="connsiteY16" fmla="*/ 0 h 10000"/>
                <a:gd name="connsiteX17" fmla="*/ 7241 w 10000"/>
                <a:gd name="connsiteY17" fmla="*/ 4822 h 10000"/>
                <a:gd name="connsiteX18" fmla="*/ 7586 w 10000"/>
                <a:gd name="connsiteY18" fmla="*/ 4159 h 10000"/>
                <a:gd name="connsiteX19" fmla="*/ 7932 w 10000"/>
                <a:gd name="connsiteY19" fmla="*/ 4207 h 10000"/>
                <a:gd name="connsiteX20" fmla="*/ 8277 w 10000"/>
                <a:gd name="connsiteY20" fmla="*/ 4938 h 10000"/>
                <a:gd name="connsiteX21" fmla="*/ 8622 w 10000"/>
                <a:gd name="connsiteY21" fmla="*/ 4314 h 10000"/>
                <a:gd name="connsiteX22" fmla="*/ 8966 w 10000"/>
                <a:gd name="connsiteY22" fmla="*/ 4294 h 10000"/>
                <a:gd name="connsiteX23" fmla="*/ 9311 w 10000"/>
                <a:gd name="connsiteY23" fmla="*/ 5601 h 10000"/>
                <a:gd name="connsiteX24" fmla="*/ 9656 w 10000"/>
                <a:gd name="connsiteY24" fmla="*/ 4938 h 10000"/>
                <a:gd name="connsiteX25" fmla="*/ 10000 w 10000"/>
                <a:gd name="connsiteY25" fmla="*/ 4938 h 10000"/>
                <a:gd name="connsiteX0" fmla="*/ 0 w 10000"/>
                <a:gd name="connsiteY0" fmla="*/ 7693 h 10000"/>
                <a:gd name="connsiteX1" fmla="*/ 345 w 10000"/>
                <a:gd name="connsiteY1" fmla="*/ 7488 h 10000"/>
                <a:gd name="connsiteX2" fmla="*/ 689 w 10000"/>
                <a:gd name="connsiteY2" fmla="*/ 7663 h 10000"/>
                <a:gd name="connsiteX3" fmla="*/ 1034 w 10000"/>
                <a:gd name="connsiteY3" fmla="*/ 7624 h 10000"/>
                <a:gd name="connsiteX4" fmla="*/ 1378 w 10000"/>
                <a:gd name="connsiteY4" fmla="*/ 7645 h 10000"/>
                <a:gd name="connsiteX5" fmla="*/ 1723 w 10000"/>
                <a:gd name="connsiteY5" fmla="*/ 10000 h 10000"/>
                <a:gd name="connsiteX6" fmla="*/ 3793 w 10000"/>
                <a:gd name="connsiteY6" fmla="*/ 9495 h 10000"/>
                <a:gd name="connsiteX7" fmla="*/ 4138 w 10000"/>
                <a:gd name="connsiteY7" fmla="*/ 9416 h 10000"/>
                <a:gd name="connsiteX8" fmla="*/ 4482 w 10000"/>
                <a:gd name="connsiteY8" fmla="*/ 7703 h 10000"/>
                <a:gd name="connsiteX9" fmla="*/ 4827 w 10000"/>
                <a:gd name="connsiteY9" fmla="*/ 5258 h 10000"/>
                <a:gd name="connsiteX10" fmla="*/ 5174 w 10000"/>
                <a:gd name="connsiteY10" fmla="*/ 994 h 10000"/>
                <a:gd name="connsiteX11" fmla="*/ 5518 w 10000"/>
                <a:gd name="connsiteY11" fmla="*/ 3818 h 10000"/>
                <a:gd name="connsiteX12" fmla="*/ 5863 w 10000"/>
                <a:gd name="connsiteY12" fmla="*/ 4022 h 10000"/>
                <a:gd name="connsiteX13" fmla="*/ 6207 w 10000"/>
                <a:gd name="connsiteY13" fmla="*/ 4022 h 10000"/>
                <a:gd name="connsiteX14" fmla="*/ 6552 w 10000"/>
                <a:gd name="connsiteY14" fmla="*/ 1665 h 10000"/>
                <a:gd name="connsiteX15" fmla="*/ 6896 w 10000"/>
                <a:gd name="connsiteY15" fmla="*/ 0 h 10000"/>
                <a:gd name="connsiteX16" fmla="*/ 7241 w 10000"/>
                <a:gd name="connsiteY16" fmla="*/ 4822 h 10000"/>
                <a:gd name="connsiteX17" fmla="*/ 7586 w 10000"/>
                <a:gd name="connsiteY17" fmla="*/ 4159 h 10000"/>
                <a:gd name="connsiteX18" fmla="*/ 7932 w 10000"/>
                <a:gd name="connsiteY18" fmla="*/ 4207 h 10000"/>
                <a:gd name="connsiteX19" fmla="*/ 8277 w 10000"/>
                <a:gd name="connsiteY19" fmla="*/ 4938 h 10000"/>
                <a:gd name="connsiteX20" fmla="*/ 8622 w 10000"/>
                <a:gd name="connsiteY20" fmla="*/ 4314 h 10000"/>
                <a:gd name="connsiteX21" fmla="*/ 8966 w 10000"/>
                <a:gd name="connsiteY21" fmla="*/ 4294 h 10000"/>
                <a:gd name="connsiteX22" fmla="*/ 9311 w 10000"/>
                <a:gd name="connsiteY22" fmla="*/ 5601 h 10000"/>
                <a:gd name="connsiteX23" fmla="*/ 9656 w 10000"/>
                <a:gd name="connsiteY23" fmla="*/ 4938 h 10000"/>
                <a:gd name="connsiteX24" fmla="*/ 10000 w 10000"/>
                <a:gd name="connsiteY24" fmla="*/ 4938 h 10000"/>
                <a:gd name="connsiteX0" fmla="*/ 0 w 10000"/>
                <a:gd name="connsiteY0" fmla="*/ 7693 h 9495"/>
                <a:gd name="connsiteX1" fmla="*/ 345 w 10000"/>
                <a:gd name="connsiteY1" fmla="*/ 7488 h 9495"/>
                <a:gd name="connsiteX2" fmla="*/ 689 w 10000"/>
                <a:gd name="connsiteY2" fmla="*/ 7663 h 9495"/>
                <a:gd name="connsiteX3" fmla="*/ 1034 w 10000"/>
                <a:gd name="connsiteY3" fmla="*/ 7624 h 9495"/>
                <a:gd name="connsiteX4" fmla="*/ 1378 w 10000"/>
                <a:gd name="connsiteY4" fmla="*/ 7645 h 9495"/>
                <a:gd name="connsiteX5" fmla="*/ 3793 w 10000"/>
                <a:gd name="connsiteY5" fmla="*/ 9495 h 9495"/>
                <a:gd name="connsiteX6" fmla="*/ 4138 w 10000"/>
                <a:gd name="connsiteY6" fmla="*/ 9416 h 9495"/>
                <a:gd name="connsiteX7" fmla="*/ 4482 w 10000"/>
                <a:gd name="connsiteY7" fmla="*/ 7703 h 9495"/>
                <a:gd name="connsiteX8" fmla="*/ 4827 w 10000"/>
                <a:gd name="connsiteY8" fmla="*/ 5258 h 9495"/>
                <a:gd name="connsiteX9" fmla="*/ 5174 w 10000"/>
                <a:gd name="connsiteY9" fmla="*/ 994 h 9495"/>
                <a:gd name="connsiteX10" fmla="*/ 5518 w 10000"/>
                <a:gd name="connsiteY10" fmla="*/ 3818 h 9495"/>
                <a:gd name="connsiteX11" fmla="*/ 5863 w 10000"/>
                <a:gd name="connsiteY11" fmla="*/ 4022 h 9495"/>
                <a:gd name="connsiteX12" fmla="*/ 6207 w 10000"/>
                <a:gd name="connsiteY12" fmla="*/ 4022 h 9495"/>
                <a:gd name="connsiteX13" fmla="*/ 6552 w 10000"/>
                <a:gd name="connsiteY13" fmla="*/ 1665 h 9495"/>
                <a:gd name="connsiteX14" fmla="*/ 6896 w 10000"/>
                <a:gd name="connsiteY14" fmla="*/ 0 h 9495"/>
                <a:gd name="connsiteX15" fmla="*/ 7241 w 10000"/>
                <a:gd name="connsiteY15" fmla="*/ 4822 h 9495"/>
                <a:gd name="connsiteX16" fmla="*/ 7586 w 10000"/>
                <a:gd name="connsiteY16" fmla="*/ 4159 h 9495"/>
                <a:gd name="connsiteX17" fmla="*/ 7932 w 10000"/>
                <a:gd name="connsiteY17" fmla="*/ 4207 h 9495"/>
                <a:gd name="connsiteX18" fmla="*/ 8277 w 10000"/>
                <a:gd name="connsiteY18" fmla="*/ 4938 h 9495"/>
                <a:gd name="connsiteX19" fmla="*/ 8622 w 10000"/>
                <a:gd name="connsiteY19" fmla="*/ 4314 h 9495"/>
                <a:gd name="connsiteX20" fmla="*/ 8966 w 10000"/>
                <a:gd name="connsiteY20" fmla="*/ 4294 h 9495"/>
                <a:gd name="connsiteX21" fmla="*/ 9311 w 10000"/>
                <a:gd name="connsiteY21" fmla="*/ 5601 h 9495"/>
                <a:gd name="connsiteX22" fmla="*/ 9656 w 10000"/>
                <a:gd name="connsiteY22" fmla="*/ 4938 h 9495"/>
                <a:gd name="connsiteX23" fmla="*/ 10000 w 10000"/>
                <a:gd name="connsiteY23" fmla="*/ 4938 h 9495"/>
                <a:gd name="connsiteX0" fmla="*/ 0 w 10000"/>
                <a:gd name="connsiteY0" fmla="*/ 8102 h 10000"/>
                <a:gd name="connsiteX1" fmla="*/ 345 w 10000"/>
                <a:gd name="connsiteY1" fmla="*/ 7886 h 10000"/>
                <a:gd name="connsiteX2" fmla="*/ 689 w 10000"/>
                <a:gd name="connsiteY2" fmla="*/ 8071 h 10000"/>
                <a:gd name="connsiteX3" fmla="*/ 1034 w 10000"/>
                <a:gd name="connsiteY3" fmla="*/ 8029 h 10000"/>
                <a:gd name="connsiteX4" fmla="*/ 3793 w 10000"/>
                <a:gd name="connsiteY4" fmla="*/ 10000 h 10000"/>
                <a:gd name="connsiteX5" fmla="*/ 4138 w 10000"/>
                <a:gd name="connsiteY5" fmla="*/ 9917 h 10000"/>
                <a:gd name="connsiteX6" fmla="*/ 4482 w 10000"/>
                <a:gd name="connsiteY6" fmla="*/ 8113 h 10000"/>
                <a:gd name="connsiteX7" fmla="*/ 4827 w 10000"/>
                <a:gd name="connsiteY7" fmla="*/ 5538 h 10000"/>
                <a:gd name="connsiteX8" fmla="*/ 5174 w 10000"/>
                <a:gd name="connsiteY8" fmla="*/ 1047 h 10000"/>
                <a:gd name="connsiteX9" fmla="*/ 5518 w 10000"/>
                <a:gd name="connsiteY9" fmla="*/ 4021 h 10000"/>
                <a:gd name="connsiteX10" fmla="*/ 5863 w 10000"/>
                <a:gd name="connsiteY10" fmla="*/ 4236 h 10000"/>
                <a:gd name="connsiteX11" fmla="*/ 6207 w 10000"/>
                <a:gd name="connsiteY11" fmla="*/ 4236 h 10000"/>
                <a:gd name="connsiteX12" fmla="*/ 6552 w 10000"/>
                <a:gd name="connsiteY12" fmla="*/ 1754 h 10000"/>
                <a:gd name="connsiteX13" fmla="*/ 6896 w 10000"/>
                <a:gd name="connsiteY13" fmla="*/ 0 h 10000"/>
                <a:gd name="connsiteX14" fmla="*/ 7241 w 10000"/>
                <a:gd name="connsiteY14" fmla="*/ 5078 h 10000"/>
                <a:gd name="connsiteX15" fmla="*/ 7586 w 10000"/>
                <a:gd name="connsiteY15" fmla="*/ 4380 h 10000"/>
                <a:gd name="connsiteX16" fmla="*/ 7932 w 10000"/>
                <a:gd name="connsiteY16" fmla="*/ 4431 h 10000"/>
                <a:gd name="connsiteX17" fmla="*/ 8277 w 10000"/>
                <a:gd name="connsiteY17" fmla="*/ 5201 h 10000"/>
                <a:gd name="connsiteX18" fmla="*/ 8622 w 10000"/>
                <a:gd name="connsiteY18" fmla="*/ 4543 h 10000"/>
                <a:gd name="connsiteX19" fmla="*/ 8966 w 10000"/>
                <a:gd name="connsiteY19" fmla="*/ 4522 h 10000"/>
                <a:gd name="connsiteX20" fmla="*/ 9311 w 10000"/>
                <a:gd name="connsiteY20" fmla="*/ 5899 h 10000"/>
                <a:gd name="connsiteX21" fmla="*/ 9656 w 10000"/>
                <a:gd name="connsiteY21" fmla="*/ 5201 h 10000"/>
                <a:gd name="connsiteX22" fmla="*/ 10000 w 10000"/>
                <a:gd name="connsiteY22" fmla="*/ 5201 h 10000"/>
                <a:gd name="connsiteX0" fmla="*/ 0 w 10000"/>
                <a:gd name="connsiteY0" fmla="*/ 8102 h 10000"/>
                <a:gd name="connsiteX1" fmla="*/ 345 w 10000"/>
                <a:gd name="connsiteY1" fmla="*/ 7886 h 10000"/>
                <a:gd name="connsiteX2" fmla="*/ 689 w 10000"/>
                <a:gd name="connsiteY2" fmla="*/ 8071 h 10000"/>
                <a:gd name="connsiteX3" fmla="*/ 3793 w 10000"/>
                <a:gd name="connsiteY3" fmla="*/ 10000 h 10000"/>
                <a:gd name="connsiteX4" fmla="*/ 4138 w 10000"/>
                <a:gd name="connsiteY4" fmla="*/ 9917 h 10000"/>
                <a:gd name="connsiteX5" fmla="*/ 4482 w 10000"/>
                <a:gd name="connsiteY5" fmla="*/ 8113 h 10000"/>
                <a:gd name="connsiteX6" fmla="*/ 4827 w 10000"/>
                <a:gd name="connsiteY6" fmla="*/ 5538 h 10000"/>
                <a:gd name="connsiteX7" fmla="*/ 5174 w 10000"/>
                <a:gd name="connsiteY7" fmla="*/ 1047 h 10000"/>
                <a:gd name="connsiteX8" fmla="*/ 5518 w 10000"/>
                <a:gd name="connsiteY8" fmla="*/ 4021 h 10000"/>
                <a:gd name="connsiteX9" fmla="*/ 5863 w 10000"/>
                <a:gd name="connsiteY9" fmla="*/ 4236 h 10000"/>
                <a:gd name="connsiteX10" fmla="*/ 6207 w 10000"/>
                <a:gd name="connsiteY10" fmla="*/ 4236 h 10000"/>
                <a:gd name="connsiteX11" fmla="*/ 6552 w 10000"/>
                <a:gd name="connsiteY11" fmla="*/ 1754 h 10000"/>
                <a:gd name="connsiteX12" fmla="*/ 6896 w 10000"/>
                <a:gd name="connsiteY12" fmla="*/ 0 h 10000"/>
                <a:gd name="connsiteX13" fmla="*/ 7241 w 10000"/>
                <a:gd name="connsiteY13" fmla="*/ 5078 h 10000"/>
                <a:gd name="connsiteX14" fmla="*/ 7586 w 10000"/>
                <a:gd name="connsiteY14" fmla="*/ 4380 h 10000"/>
                <a:gd name="connsiteX15" fmla="*/ 7932 w 10000"/>
                <a:gd name="connsiteY15" fmla="*/ 4431 h 10000"/>
                <a:gd name="connsiteX16" fmla="*/ 8277 w 10000"/>
                <a:gd name="connsiteY16" fmla="*/ 5201 h 10000"/>
                <a:gd name="connsiteX17" fmla="*/ 8622 w 10000"/>
                <a:gd name="connsiteY17" fmla="*/ 4543 h 10000"/>
                <a:gd name="connsiteX18" fmla="*/ 8966 w 10000"/>
                <a:gd name="connsiteY18" fmla="*/ 4522 h 10000"/>
                <a:gd name="connsiteX19" fmla="*/ 9311 w 10000"/>
                <a:gd name="connsiteY19" fmla="*/ 5899 h 10000"/>
                <a:gd name="connsiteX20" fmla="*/ 9656 w 10000"/>
                <a:gd name="connsiteY20" fmla="*/ 5201 h 10000"/>
                <a:gd name="connsiteX21" fmla="*/ 10000 w 10000"/>
                <a:gd name="connsiteY21" fmla="*/ 5201 h 10000"/>
                <a:gd name="connsiteX0" fmla="*/ 0 w 10000"/>
                <a:gd name="connsiteY0" fmla="*/ 8102 h 10000"/>
                <a:gd name="connsiteX1" fmla="*/ 345 w 10000"/>
                <a:gd name="connsiteY1" fmla="*/ 7886 h 10000"/>
                <a:gd name="connsiteX2" fmla="*/ 3793 w 10000"/>
                <a:gd name="connsiteY2" fmla="*/ 10000 h 10000"/>
                <a:gd name="connsiteX3" fmla="*/ 4138 w 10000"/>
                <a:gd name="connsiteY3" fmla="*/ 9917 h 10000"/>
                <a:gd name="connsiteX4" fmla="*/ 4482 w 10000"/>
                <a:gd name="connsiteY4" fmla="*/ 8113 h 10000"/>
                <a:gd name="connsiteX5" fmla="*/ 4827 w 10000"/>
                <a:gd name="connsiteY5" fmla="*/ 5538 h 10000"/>
                <a:gd name="connsiteX6" fmla="*/ 5174 w 10000"/>
                <a:gd name="connsiteY6" fmla="*/ 1047 h 10000"/>
                <a:gd name="connsiteX7" fmla="*/ 5518 w 10000"/>
                <a:gd name="connsiteY7" fmla="*/ 4021 h 10000"/>
                <a:gd name="connsiteX8" fmla="*/ 5863 w 10000"/>
                <a:gd name="connsiteY8" fmla="*/ 4236 h 10000"/>
                <a:gd name="connsiteX9" fmla="*/ 6207 w 10000"/>
                <a:gd name="connsiteY9" fmla="*/ 4236 h 10000"/>
                <a:gd name="connsiteX10" fmla="*/ 6552 w 10000"/>
                <a:gd name="connsiteY10" fmla="*/ 1754 h 10000"/>
                <a:gd name="connsiteX11" fmla="*/ 6896 w 10000"/>
                <a:gd name="connsiteY11" fmla="*/ 0 h 10000"/>
                <a:gd name="connsiteX12" fmla="*/ 7241 w 10000"/>
                <a:gd name="connsiteY12" fmla="*/ 5078 h 10000"/>
                <a:gd name="connsiteX13" fmla="*/ 7586 w 10000"/>
                <a:gd name="connsiteY13" fmla="*/ 4380 h 10000"/>
                <a:gd name="connsiteX14" fmla="*/ 7932 w 10000"/>
                <a:gd name="connsiteY14" fmla="*/ 4431 h 10000"/>
                <a:gd name="connsiteX15" fmla="*/ 8277 w 10000"/>
                <a:gd name="connsiteY15" fmla="*/ 5201 h 10000"/>
                <a:gd name="connsiteX16" fmla="*/ 8622 w 10000"/>
                <a:gd name="connsiteY16" fmla="*/ 4543 h 10000"/>
                <a:gd name="connsiteX17" fmla="*/ 8966 w 10000"/>
                <a:gd name="connsiteY17" fmla="*/ 4522 h 10000"/>
                <a:gd name="connsiteX18" fmla="*/ 9311 w 10000"/>
                <a:gd name="connsiteY18" fmla="*/ 5899 h 10000"/>
                <a:gd name="connsiteX19" fmla="*/ 9656 w 10000"/>
                <a:gd name="connsiteY19" fmla="*/ 5201 h 10000"/>
                <a:gd name="connsiteX20" fmla="*/ 10000 w 10000"/>
                <a:gd name="connsiteY20" fmla="*/ 5201 h 10000"/>
                <a:gd name="connsiteX0" fmla="*/ 0 w 10000"/>
                <a:gd name="connsiteY0" fmla="*/ 8102 h 10000"/>
                <a:gd name="connsiteX1" fmla="*/ 3793 w 10000"/>
                <a:gd name="connsiteY1" fmla="*/ 10000 h 10000"/>
                <a:gd name="connsiteX2" fmla="*/ 4138 w 10000"/>
                <a:gd name="connsiteY2" fmla="*/ 9917 h 10000"/>
                <a:gd name="connsiteX3" fmla="*/ 4482 w 10000"/>
                <a:gd name="connsiteY3" fmla="*/ 8113 h 10000"/>
                <a:gd name="connsiteX4" fmla="*/ 4827 w 10000"/>
                <a:gd name="connsiteY4" fmla="*/ 5538 h 10000"/>
                <a:gd name="connsiteX5" fmla="*/ 5174 w 10000"/>
                <a:gd name="connsiteY5" fmla="*/ 1047 h 10000"/>
                <a:gd name="connsiteX6" fmla="*/ 5518 w 10000"/>
                <a:gd name="connsiteY6" fmla="*/ 4021 h 10000"/>
                <a:gd name="connsiteX7" fmla="*/ 5863 w 10000"/>
                <a:gd name="connsiteY7" fmla="*/ 4236 h 10000"/>
                <a:gd name="connsiteX8" fmla="*/ 6207 w 10000"/>
                <a:gd name="connsiteY8" fmla="*/ 4236 h 10000"/>
                <a:gd name="connsiteX9" fmla="*/ 6552 w 10000"/>
                <a:gd name="connsiteY9" fmla="*/ 1754 h 10000"/>
                <a:gd name="connsiteX10" fmla="*/ 6896 w 10000"/>
                <a:gd name="connsiteY10" fmla="*/ 0 h 10000"/>
                <a:gd name="connsiteX11" fmla="*/ 7241 w 10000"/>
                <a:gd name="connsiteY11" fmla="*/ 5078 h 10000"/>
                <a:gd name="connsiteX12" fmla="*/ 7586 w 10000"/>
                <a:gd name="connsiteY12" fmla="*/ 4380 h 10000"/>
                <a:gd name="connsiteX13" fmla="*/ 7932 w 10000"/>
                <a:gd name="connsiteY13" fmla="*/ 4431 h 10000"/>
                <a:gd name="connsiteX14" fmla="*/ 8277 w 10000"/>
                <a:gd name="connsiteY14" fmla="*/ 5201 h 10000"/>
                <a:gd name="connsiteX15" fmla="*/ 8622 w 10000"/>
                <a:gd name="connsiteY15" fmla="*/ 4543 h 10000"/>
                <a:gd name="connsiteX16" fmla="*/ 8966 w 10000"/>
                <a:gd name="connsiteY16" fmla="*/ 4522 h 10000"/>
                <a:gd name="connsiteX17" fmla="*/ 9311 w 10000"/>
                <a:gd name="connsiteY17" fmla="*/ 5899 h 10000"/>
                <a:gd name="connsiteX18" fmla="*/ 9656 w 10000"/>
                <a:gd name="connsiteY18" fmla="*/ 5201 h 10000"/>
                <a:gd name="connsiteX19" fmla="*/ 10000 w 10000"/>
                <a:gd name="connsiteY19" fmla="*/ 5201 h 10000"/>
                <a:gd name="connsiteX0" fmla="*/ 0 w 6207"/>
                <a:gd name="connsiteY0" fmla="*/ 10000 h 10000"/>
                <a:gd name="connsiteX1" fmla="*/ 345 w 6207"/>
                <a:gd name="connsiteY1" fmla="*/ 9917 h 10000"/>
                <a:gd name="connsiteX2" fmla="*/ 689 w 6207"/>
                <a:gd name="connsiteY2" fmla="*/ 8113 h 10000"/>
                <a:gd name="connsiteX3" fmla="*/ 1034 w 6207"/>
                <a:gd name="connsiteY3" fmla="*/ 5538 h 10000"/>
                <a:gd name="connsiteX4" fmla="*/ 1381 w 6207"/>
                <a:gd name="connsiteY4" fmla="*/ 1047 h 10000"/>
                <a:gd name="connsiteX5" fmla="*/ 1725 w 6207"/>
                <a:gd name="connsiteY5" fmla="*/ 4021 h 10000"/>
                <a:gd name="connsiteX6" fmla="*/ 2070 w 6207"/>
                <a:gd name="connsiteY6" fmla="*/ 4236 h 10000"/>
                <a:gd name="connsiteX7" fmla="*/ 2414 w 6207"/>
                <a:gd name="connsiteY7" fmla="*/ 4236 h 10000"/>
                <a:gd name="connsiteX8" fmla="*/ 2759 w 6207"/>
                <a:gd name="connsiteY8" fmla="*/ 1754 h 10000"/>
                <a:gd name="connsiteX9" fmla="*/ 3103 w 6207"/>
                <a:gd name="connsiteY9" fmla="*/ 0 h 10000"/>
                <a:gd name="connsiteX10" fmla="*/ 3448 w 6207"/>
                <a:gd name="connsiteY10" fmla="*/ 5078 h 10000"/>
                <a:gd name="connsiteX11" fmla="*/ 3793 w 6207"/>
                <a:gd name="connsiteY11" fmla="*/ 4380 h 10000"/>
                <a:gd name="connsiteX12" fmla="*/ 4139 w 6207"/>
                <a:gd name="connsiteY12" fmla="*/ 4431 h 10000"/>
                <a:gd name="connsiteX13" fmla="*/ 4484 w 6207"/>
                <a:gd name="connsiteY13" fmla="*/ 5201 h 10000"/>
                <a:gd name="connsiteX14" fmla="*/ 4829 w 6207"/>
                <a:gd name="connsiteY14" fmla="*/ 4543 h 10000"/>
                <a:gd name="connsiteX15" fmla="*/ 5173 w 6207"/>
                <a:gd name="connsiteY15" fmla="*/ 4522 h 10000"/>
                <a:gd name="connsiteX16" fmla="*/ 5518 w 6207"/>
                <a:gd name="connsiteY16" fmla="*/ 5899 h 10000"/>
                <a:gd name="connsiteX17" fmla="*/ 5863 w 6207"/>
                <a:gd name="connsiteY17" fmla="*/ 5201 h 10000"/>
                <a:gd name="connsiteX18" fmla="*/ 6207 w 6207"/>
                <a:gd name="connsiteY18" fmla="*/ 520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7" h="10000">
                  <a:moveTo>
                    <a:pt x="0" y="10000"/>
                  </a:moveTo>
                  <a:lnTo>
                    <a:pt x="345" y="9917"/>
                  </a:lnTo>
                  <a:cubicBezTo>
                    <a:pt x="460" y="9316"/>
                    <a:pt x="574" y="8714"/>
                    <a:pt x="689" y="8113"/>
                  </a:cubicBezTo>
                  <a:lnTo>
                    <a:pt x="1034" y="5538"/>
                  </a:lnTo>
                  <a:cubicBezTo>
                    <a:pt x="1150" y="4041"/>
                    <a:pt x="1265" y="2543"/>
                    <a:pt x="1381" y="1047"/>
                  </a:cubicBezTo>
                  <a:cubicBezTo>
                    <a:pt x="1496" y="2038"/>
                    <a:pt x="1610" y="3029"/>
                    <a:pt x="1725" y="4021"/>
                  </a:cubicBezTo>
                  <a:lnTo>
                    <a:pt x="2070" y="4236"/>
                  </a:lnTo>
                  <a:lnTo>
                    <a:pt x="2414" y="4236"/>
                  </a:lnTo>
                  <a:lnTo>
                    <a:pt x="2759" y="1754"/>
                  </a:lnTo>
                  <a:cubicBezTo>
                    <a:pt x="2874" y="1169"/>
                    <a:pt x="2988" y="585"/>
                    <a:pt x="3103" y="0"/>
                  </a:cubicBezTo>
                  <a:lnTo>
                    <a:pt x="3448" y="5078"/>
                  </a:lnTo>
                  <a:lnTo>
                    <a:pt x="3793" y="4380"/>
                  </a:lnTo>
                  <a:lnTo>
                    <a:pt x="4139" y="4431"/>
                  </a:lnTo>
                  <a:lnTo>
                    <a:pt x="4484" y="5201"/>
                  </a:lnTo>
                  <a:lnTo>
                    <a:pt x="4829" y="4543"/>
                  </a:lnTo>
                  <a:lnTo>
                    <a:pt x="5173" y="4522"/>
                  </a:lnTo>
                  <a:lnTo>
                    <a:pt x="5518" y="5899"/>
                  </a:lnTo>
                  <a:lnTo>
                    <a:pt x="5863" y="5201"/>
                  </a:lnTo>
                  <a:lnTo>
                    <a:pt x="6207" y="5201"/>
                  </a:lnTo>
                </a:path>
              </a:pathLst>
            </a:custGeom>
            <a:noFill/>
            <a:ln w="57150" cap="rnd">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grpSp>
      <p:grpSp>
        <p:nvGrpSpPr>
          <p:cNvPr id="9" name="Group 98"/>
          <p:cNvGrpSpPr/>
          <p:nvPr/>
        </p:nvGrpSpPr>
        <p:grpSpPr>
          <a:xfrm>
            <a:off x="1195387" y="4910330"/>
            <a:ext cx="2810648" cy="803084"/>
            <a:chOff x="1195387" y="4910330"/>
            <a:chExt cx="2810648" cy="803084"/>
          </a:xfrm>
        </p:grpSpPr>
        <p:cxnSp>
          <p:nvCxnSpPr>
            <p:cNvPr id="85" name="Straight Connector 84"/>
            <p:cNvCxnSpPr/>
            <p:nvPr/>
          </p:nvCxnSpPr>
          <p:spPr>
            <a:xfrm>
              <a:off x="1217613" y="5289550"/>
              <a:ext cx="2737442" cy="0"/>
            </a:xfrm>
            <a:prstGeom prst="line">
              <a:avLst/>
            </a:prstGeom>
            <a:ln>
              <a:solidFill>
                <a:srgbClr val="C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86" name="Rectangle 11"/>
            <p:cNvSpPr>
              <a:spLocks/>
            </p:cNvSpPr>
            <p:nvPr/>
          </p:nvSpPr>
          <p:spPr bwMode="auto">
            <a:xfrm>
              <a:off x="3406512" y="4920218"/>
              <a:ext cx="599523" cy="369332"/>
            </a:xfrm>
            <a:prstGeom prst="rect">
              <a:avLst/>
            </a:prstGeom>
            <a:noFill/>
            <a:ln w="12700">
              <a:noFill/>
              <a:miter lim="800000"/>
              <a:headEnd type="none" w="med" len="med"/>
              <a:tailEnd type="none" w="med" len="med"/>
            </a:ln>
          </p:spPr>
          <p:txBody>
            <a:bodyPr wrap="none" lIns="0" tIns="0" rIns="0" bIns="0" anchor="b">
              <a:spAutoFit/>
            </a:bodyPr>
            <a:lstStyle/>
            <a:p>
              <a:r>
                <a:rPr lang="en-US" sz="2400" dirty="0" smtClean="0">
                  <a:solidFill>
                    <a:srgbClr val="C00000"/>
                  </a:solidFill>
                  <a:latin typeface="Frutiger LT Std 45 Light"/>
                  <a:ea typeface="Helvetica Neue Light" charset="0"/>
                  <a:cs typeface="Helvetica Neue Light" charset="0"/>
                </a:rPr>
                <a:t>5,33</a:t>
              </a:r>
            </a:p>
          </p:txBody>
        </p:sp>
        <p:sp>
          <p:nvSpPr>
            <p:cNvPr id="3086" name="Freeform 14"/>
            <p:cNvSpPr>
              <a:spLocks/>
            </p:cNvSpPr>
            <p:nvPr/>
          </p:nvSpPr>
          <p:spPr bwMode="auto">
            <a:xfrm>
              <a:off x="1195387" y="4910330"/>
              <a:ext cx="2675905" cy="803084"/>
            </a:xfrm>
            <a:custGeom>
              <a:avLst/>
              <a:gdLst>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4482 w 10000"/>
                <a:gd name="connsiteY12" fmla="*/ 7378 h 10000"/>
                <a:gd name="connsiteX13" fmla="*/ 4827 w 10000"/>
                <a:gd name="connsiteY13" fmla="*/ 5036 h 10000"/>
                <a:gd name="connsiteX14" fmla="*/ 5174 w 10000"/>
                <a:gd name="connsiteY14" fmla="*/ 952 h 10000"/>
                <a:gd name="connsiteX15" fmla="*/ 5518 w 10000"/>
                <a:gd name="connsiteY15" fmla="*/ 3657 h 10000"/>
                <a:gd name="connsiteX16" fmla="*/ 5863 w 10000"/>
                <a:gd name="connsiteY16" fmla="*/ 3853 h 10000"/>
                <a:gd name="connsiteX17" fmla="*/ 6207 w 10000"/>
                <a:gd name="connsiteY17" fmla="*/ 3853 h 10000"/>
                <a:gd name="connsiteX18" fmla="*/ 6552 w 10000"/>
                <a:gd name="connsiteY18" fmla="*/ 1595 h 10000"/>
                <a:gd name="connsiteX19" fmla="*/ 6896 w 10000"/>
                <a:gd name="connsiteY19" fmla="*/ 0 h 10000"/>
                <a:gd name="connsiteX20" fmla="*/ 7241 w 10000"/>
                <a:gd name="connsiteY20" fmla="*/ 4618 h 10000"/>
                <a:gd name="connsiteX21" fmla="*/ 7586 w 10000"/>
                <a:gd name="connsiteY21" fmla="*/ 3983 h 10000"/>
                <a:gd name="connsiteX22" fmla="*/ 7932 w 10000"/>
                <a:gd name="connsiteY22" fmla="*/ 4030 h 10000"/>
                <a:gd name="connsiteX23" fmla="*/ 8277 w 10000"/>
                <a:gd name="connsiteY23" fmla="*/ 4730 h 10000"/>
                <a:gd name="connsiteX24" fmla="*/ 8622 w 10000"/>
                <a:gd name="connsiteY24" fmla="*/ 4133 h 10000"/>
                <a:gd name="connsiteX25" fmla="*/ 8966 w 10000"/>
                <a:gd name="connsiteY25" fmla="*/ 4113 h 10000"/>
                <a:gd name="connsiteX26" fmla="*/ 9311 w 10000"/>
                <a:gd name="connsiteY26" fmla="*/ 5365 h 10000"/>
                <a:gd name="connsiteX27" fmla="*/ 9656 w 10000"/>
                <a:gd name="connsiteY27" fmla="*/ 4730 h 10000"/>
                <a:gd name="connsiteX28" fmla="*/ 10000 w 10000"/>
                <a:gd name="connsiteY28"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4827 w 10000"/>
                <a:gd name="connsiteY12" fmla="*/ 5036 h 10000"/>
                <a:gd name="connsiteX13" fmla="*/ 5174 w 10000"/>
                <a:gd name="connsiteY13" fmla="*/ 952 h 10000"/>
                <a:gd name="connsiteX14" fmla="*/ 5518 w 10000"/>
                <a:gd name="connsiteY14" fmla="*/ 3657 h 10000"/>
                <a:gd name="connsiteX15" fmla="*/ 5863 w 10000"/>
                <a:gd name="connsiteY15" fmla="*/ 3853 h 10000"/>
                <a:gd name="connsiteX16" fmla="*/ 6207 w 10000"/>
                <a:gd name="connsiteY16" fmla="*/ 3853 h 10000"/>
                <a:gd name="connsiteX17" fmla="*/ 6552 w 10000"/>
                <a:gd name="connsiteY17" fmla="*/ 1595 h 10000"/>
                <a:gd name="connsiteX18" fmla="*/ 6896 w 10000"/>
                <a:gd name="connsiteY18" fmla="*/ 0 h 10000"/>
                <a:gd name="connsiteX19" fmla="*/ 7241 w 10000"/>
                <a:gd name="connsiteY19" fmla="*/ 4618 h 10000"/>
                <a:gd name="connsiteX20" fmla="*/ 7586 w 10000"/>
                <a:gd name="connsiteY20" fmla="*/ 3983 h 10000"/>
                <a:gd name="connsiteX21" fmla="*/ 7932 w 10000"/>
                <a:gd name="connsiteY21" fmla="*/ 4030 h 10000"/>
                <a:gd name="connsiteX22" fmla="*/ 8277 w 10000"/>
                <a:gd name="connsiteY22" fmla="*/ 4730 h 10000"/>
                <a:gd name="connsiteX23" fmla="*/ 8622 w 10000"/>
                <a:gd name="connsiteY23" fmla="*/ 4133 h 10000"/>
                <a:gd name="connsiteX24" fmla="*/ 8966 w 10000"/>
                <a:gd name="connsiteY24" fmla="*/ 4113 h 10000"/>
                <a:gd name="connsiteX25" fmla="*/ 9311 w 10000"/>
                <a:gd name="connsiteY25" fmla="*/ 5365 h 10000"/>
                <a:gd name="connsiteX26" fmla="*/ 9656 w 10000"/>
                <a:gd name="connsiteY26" fmla="*/ 4730 h 10000"/>
                <a:gd name="connsiteX27" fmla="*/ 10000 w 10000"/>
                <a:gd name="connsiteY27"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5174 w 10000"/>
                <a:gd name="connsiteY12" fmla="*/ 952 h 10000"/>
                <a:gd name="connsiteX13" fmla="*/ 5518 w 10000"/>
                <a:gd name="connsiteY13" fmla="*/ 3657 h 10000"/>
                <a:gd name="connsiteX14" fmla="*/ 5863 w 10000"/>
                <a:gd name="connsiteY14" fmla="*/ 3853 h 10000"/>
                <a:gd name="connsiteX15" fmla="*/ 6207 w 10000"/>
                <a:gd name="connsiteY15" fmla="*/ 3853 h 10000"/>
                <a:gd name="connsiteX16" fmla="*/ 6552 w 10000"/>
                <a:gd name="connsiteY16" fmla="*/ 1595 h 10000"/>
                <a:gd name="connsiteX17" fmla="*/ 6896 w 10000"/>
                <a:gd name="connsiteY17" fmla="*/ 0 h 10000"/>
                <a:gd name="connsiteX18" fmla="*/ 7241 w 10000"/>
                <a:gd name="connsiteY18" fmla="*/ 4618 h 10000"/>
                <a:gd name="connsiteX19" fmla="*/ 7586 w 10000"/>
                <a:gd name="connsiteY19" fmla="*/ 3983 h 10000"/>
                <a:gd name="connsiteX20" fmla="*/ 7932 w 10000"/>
                <a:gd name="connsiteY20" fmla="*/ 4030 h 10000"/>
                <a:gd name="connsiteX21" fmla="*/ 8277 w 10000"/>
                <a:gd name="connsiteY21" fmla="*/ 4730 h 10000"/>
                <a:gd name="connsiteX22" fmla="*/ 8622 w 10000"/>
                <a:gd name="connsiteY22" fmla="*/ 4133 h 10000"/>
                <a:gd name="connsiteX23" fmla="*/ 8966 w 10000"/>
                <a:gd name="connsiteY23" fmla="*/ 4113 h 10000"/>
                <a:gd name="connsiteX24" fmla="*/ 9311 w 10000"/>
                <a:gd name="connsiteY24" fmla="*/ 5365 h 10000"/>
                <a:gd name="connsiteX25" fmla="*/ 9656 w 10000"/>
                <a:gd name="connsiteY25" fmla="*/ 4730 h 10000"/>
                <a:gd name="connsiteX26" fmla="*/ 10000 w 10000"/>
                <a:gd name="connsiteY26"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5518 w 10000"/>
                <a:gd name="connsiteY12" fmla="*/ 3657 h 10000"/>
                <a:gd name="connsiteX13" fmla="*/ 5863 w 10000"/>
                <a:gd name="connsiteY13" fmla="*/ 3853 h 10000"/>
                <a:gd name="connsiteX14" fmla="*/ 6207 w 10000"/>
                <a:gd name="connsiteY14" fmla="*/ 3853 h 10000"/>
                <a:gd name="connsiteX15" fmla="*/ 6552 w 10000"/>
                <a:gd name="connsiteY15" fmla="*/ 1595 h 10000"/>
                <a:gd name="connsiteX16" fmla="*/ 6896 w 10000"/>
                <a:gd name="connsiteY16" fmla="*/ 0 h 10000"/>
                <a:gd name="connsiteX17" fmla="*/ 7241 w 10000"/>
                <a:gd name="connsiteY17" fmla="*/ 4618 h 10000"/>
                <a:gd name="connsiteX18" fmla="*/ 7586 w 10000"/>
                <a:gd name="connsiteY18" fmla="*/ 3983 h 10000"/>
                <a:gd name="connsiteX19" fmla="*/ 7932 w 10000"/>
                <a:gd name="connsiteY19" fmla="*/ 4030 h 10000"/>
                <a:gd name="connsiteX20" fmla="*/ 8277 w 10000"/>
                <a:gd name="connsiteY20" fmla="*/ 4730 h 10000"/>
                <a:gd name="connsiteX21" fmla="*/ 8622 w 10000"/>
                <a:gd name="connsiteY21" fmla="*/ 4133 h 10000"/>
                <a:gd name="connsiteX22" fmla="*/ 8966 w 10000"/>
                <a:gd name="connsiteY22" fmla="*/ 4113 h 10000"/>
                <a:gd name="connsiteX23" fmla="*/ 9311 w 10000"/>
                <a:gd name="connsiteY23" fmla="*/ 5365 h 10000"/>
                <a:gd name="connsiteX24" fmla="*/ 9656 w 10000"/>
                <a:gd name="connsiteY24" fmla="*/ 4730 h 10000"/>
                <a:gd name="connsiteX25" fmla="*/ 10000 w 10000"/>
                <a:gd name="connsiteY25"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5863 w 10000"/>
                <a:gd name="connsiteY12" fmla="*/ 3853 h 10000"/>
                <a:gd name="connsiteX13" fmla="*/ 6207 w 10000"/>
                <a:gd name="connsiteY13" fmla="*/ 3853 h 10000"/>
                <a:gd name="connsiteX14" fmla="*/ 6552 w 10000"/>
                <a:gd name="connsiteY14" fmla="*/ 1595 h 10000"/>
                <a:gd name="connsiteX15" fmla="*/ 6896 w 10000"/>
                <a:gd name="connsiteY15" fmla="*/ 0 h 10000"/>
                <a:gd name="connsiteX16" fmla="*/ 7241 w 10000"/>
                <a:gd name="connsiteY16" fmla="*/ 4618 h 10000"/>
                <a:gd name="connsiteX17" fmla="*/ 7586 w 10000"/>
                <a:gd name="connsiteY17" fmla="*/ 3983 h 10000"/>
                <a:gd name="connsiteX18" fmla="*/ 7932 w 10000"/>
                <a:gd name="connsiteY18" fmla="*/ 4030 h 10000"/>
                <a:gd name="connsiteX19" fmla="*/ 8277 w 10000"/>
                <a:gd name="connsiteY19" fmla="*/ 4730 h 10000"/>
                <a:gd name="connsiteX20" fmla="*/ 8622 w 10000"/>
                <a:gd name="connsiteY20" fmla="*/ 4133 h 10000"/>
                <a:gd name="connsiteX21" fmla="*/ 8966 w 10000"/>
                <a:gd name="connsiteY21" fmla="*/ 4113 h 10000"/>
                <a:gd name="connsiteX22" fmla="*/ 9311 w 10000"/>
                <a:gd name="connsiteY22" fmla="*/ 5365 h 10000"/>
                <a:gd name="connsiteX23" fmla="*/ 9656 w 10000"/>
                <a:gd name="connsiteY23" fmla="*/ 4730 h 10000"/>
                <a:gd name="connsiteX24" fmla="*/ 10000 w 10000"/>
                <a:gd name="connsiteY24"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6207 w 10000"/>
                <a:gd name="connsiteY12" fmla="*/ 3853 h 10000"/>
                <a:gd name="connsiteX13" fmla="*/ 6552 w 10000"/>
                <a:gd name="connsiteY13" fmla="*/ 1595 h 10000"/>
                <a:gd name="connsiteX14" fmla="*/ 6896 w 10000"/>
                <a:gd name="connsiteY14" fmla="*/ 0 h 10000"/>
                <a:gd name="connsiteX15" fmla="*/ 7241 w 10000"/>
                <a:gd name="connsiteY15" fmla="*/ 4618 h 10000"/>
                <a:gd name="connsiteX16" fmla="*/ 7586 w 10000"/>
                <a:gd name="connsiteY16" fmla="*/ 3983 h 10000"/>
                <a:gd name="connsiteX17" fmla="*/ 7932 w 10000"/>
                <a:gd name="connsiteY17" fmla="*/ 4030 h 10000"/>
                <a:gd name="connsiteX18" fmla="*/ 8277 w 10000"/>
                <a:gd name="connsiteY18" fmla="*/ 4730 h 10000"/>
                <a:gd name="connsiteX19" fmla="*/ 8622 w 10000"/>
                <a:gd name="connsiteY19" fmla="*/ 4133 h 10000"/>
                <a:gd name="connsiteX20" fmla="*/ 8966 w 10000"/>
                <a:gd name="connsiteY20" fmla="*/ 4113 h 10000"/>
                <a:gd name="connsiteX21" fmla="*/ 9311 w 10000"/>
                <a:gd name="connsiteY21" fmla="*/ 5365 h 10000"/>
                <a:gd name="connsiteX22" fmla="*/ 9656 w 10000"/>
                <a:gd name="connsiteY22" fmla="*/ 4730 h 10000"/>
                <a:gd name="connsiteX23" fmla="*/ 10000 w 10000"/>
                <a:gd name="connsiteY23"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6552 w 10000"/>
                <a:gd name="connsiteY12" fmla="*/ 1595 h 10000"/>
                <a:gd name="connsiteX13" fmla="*/ 6896 w 10000"/>
                <a:gd name="connsiteY13" fmla="*/ 0 h 10000"/>
                <a:gd name="connsiteX14" fmla="*/ 7241 w 10000"/>
                <a:gd name="connsiteY14" fmla="*/ 4618 h 10000"/>
                <a:gd name="connsiteX15" fmla="*/ 7586 w 10000"/>
                <a:gd name="connsiteY15" fmla="*/ 3983 h 10000"/>
                <a:gd name="connsiteX16" fmla="*/ 7932 w 10000"/>
                <a:gd name="connsiteY16" fmla="*/ 4030 h 10000"/>
                <a:gd name="connsiteX17" fmla="*/ 8277 w 10000"/>
                <a:gd name="connsiteY17" fmla="*/ 4730 h 10000"/>
                <a:gd name="connsiteX18" fmla="*/ 8622 w 10000"/>
                <a:gd name="connsiteY18" fmla="*/ 4133 h 10000"/>
                <a:gd name="connsiteX19" fmla="*/ 8966 w 10000"/>
                <a:gd name="connsiteY19" fmla="*/ 4113 h 10000"/>
                <a:gd name="connsiteX20" fmla="*/ 9311 w 10000"/>
                <a:gd name="connsiteY20" fmla="*/ 5365 h 10000"/>
                <a:gd name="connsiteX21" fmla="*/ 9656 w 10000"/>
                <a:gd name="connsiteY21" fmla="*/ 4730 h 10000"/>
                <a:gd name="connsiteX22" fmla="*/ 10000 w 10000"/>
                <a:gd name="connsiteY22" fmla="*/ 4730 h 10000"/>
                <a:gd name="connsiteX0" fmla="*/ 0 w 10000"/>
                <a:gd name="connsiteY0" fmla="*/ 7369 h 10000"/>
                <a:gd name="connsiteX1" fmla="*/ 345 w 10000"/>
                <a:gd name="connsiteY1" fmla="*/ 7173 h 10000"/>
                <a:gd name="connsiteX2" fmla="*/ 689 w 10000"/>
                <a:gd name="connsiteY2" fmla="*/ 7341 h 10000"/>
                <a:gd name="connsiteX3" fmla="*/ 1034 w 10000"/>
                <a:gd name="connsiteY3" fmla="*/ 7303 h 10000"/>
                <a:gd name="connsiteX4" fmla="*/ 1378 w 10000"/>
                <a:gd name="connsiteY4" fmla="*/ 7323 h 10000"/>
                <a:gd name="connsiteX5" fmla="*/ 1723 w 10000"/>
                <a:gd name="connsiteY5" fmla="*/ 9579 h 10000"/>
                <a:gd name="connsiteX6" fmla="*/ 2068 w 10000"/>
                <a:gd name="connsiteY6" fmla="*/ 4514 h 10000"/>
                <a:gd name="connsiteX7" fmla="*/ 2413 w 10000"/>
                <a:gd name="connsiteY7" fmla="*/ 4719 h 10000"/>
                <a:gd name="connsiteX8" fmla="*/ 2759 w 10000"/>
                <a:gd name="connsiteY8" fmla="*/ 8991 h 10000"/>
                <a:gd name="connsiteX9" fmla="*/ 3104 w 10000"/>
                <a:gd name="connsiteY9" fmla="*/ 9877 h 10000"/>
                <a:gd name="connsiteX10" fmla="*/ 3448 w 10000"/>
                <a:gd name="connsiteY10" fmla="*/ 10000 h 10000"/>
                <a:gd name="connsiteX11" fmla="*/ 3793 w 10000"/>
                <a:gd name="connsiteY11" fmla="*/ 9095 h 10000"/>
                <a:gd name="connsiteX12" fmla="*/ 6896 w 10000"/>
                <a:gd name="connsiteY12" fmla="*/ 0 h 10000"/>
                <a:gd name="connsiteX13" fmla="*/ 7241 w 10000"/>
                <a:gd name="connsiteY13" fmla="*/ 4618 h 10000"/>
                <a:gd name="connsiteX14" fmla="*/ 7586 w 10000"/>
                <a:gd name="connsiteY14" fmla="*/ 3983 h 10000"/>
                <a:gd name="connsiteX15" fmla="*/ 7932 w 10000"/>
                <a:gd name="connsiteY15" fmla="*/ 4030 h 10000"/>
                <a:gd name="connsiteX16" fmla="*/ 8277 w 10000"/>
                <a:gd name="connsiteY16" fmla="*/ 4730 h 10000"/>
                <a:gd name="connsiteX17" fmla="*/ 8622 w 10000"/>
                <a:gd name="connsiteY17" fmla="*/ 4133 h 10000"/>
                <a:gd name="connsiteX18" fmla="*/ 8966 w 10000"/>
                <a:gd name="connsiteY18" fmla="*/ 4113 h 10000"/>
                <a:gd name="connsiteX19" fmla="*/ 9311 w 10000"/>
                <a:gd name="connsiteY19" fmla="*/ 5365 h 10000"/>
                <a:gd name="connsiteX20" fmla="*/ 9656 w 10000"/>
                <a:gd name="connsiteY20" fmla="*/ 4730 h 10000"/>
                <a:gd name="connsiteX21" fmla="*/ 10000 w 10000"/>
                <a:gd name="connsiteY21" fmla="*/ 4730 h 10000"/>
                <a:gd name="connsiteX0" fmla="*/ 0 w 10000"/>
                <a:gd name="connsiteY0" fmla="*/ 3386 h 6017"/>
                <a:gd name="connsiteX1" fmla="*/ 345 w 10000"/>
                <a:gd name="connsiteY1" fmla="*/ 3190 h 6017"/>
                <a:gd name="connsiteX2" fmla="*/ 689 w 10000"/>
                <a:gd name="connsiteY2" fmla="*/ 3358 h 6017"/>
                <a:gd name="connsiteX3" fmla="*/ 1034 w 10000"/>
                <a:gd name="connsiteY3" fmla="*/ 3320 h 6017"/>
                <a:gd name="connsiteX4" fmla="*/ 1378 w 10000"/>
                <a:gd name="connsiteY4" fmla="*/ 3340 h 6017"/>
                <a:gd name="connsiteX5" fmla="*/ 1723 w 10000"/>
                <a:gd name="connsiteY5" fmla="*/ 5596 h 6017"/>
                <a:gd name="connsiteX6" fmla="*/ 2068 w 10000"/>
                <a:gd name="connsiteY6" fmla="*/ 531 h 6017"/>
                <a:gd name="connsiteX7" fmla="*/ 2413 w 10000"/>
                <a:gd name="connsiteY7" fmla="*/ 736 h 6017"/>
                <a:gd name="connsiteX8" fmla="*/ 2759 w 10000"/>
                <a:gd name="connsiteY8" fmla="*/ 5008 h 6017"/>
                <a:gd name="connsiteX9" fmla="*/ 3104 w 10000"/>
                <a:gd name="connsiteY9" fmla="*/ 5894 h 6017"/>
                <a:gd name="connsiteX10" fmla="*/ 3448 w 10000"/>
                <a:gd name="connsiteY10" fmla="*/ 6017 h 6017"/>
                <a:gd name="connsiteX11" fmla="*/ 3793 w 10000"/>
                <a:gd name="connsiteY11" fmla="*/ 5112 h 6017"/>
                <a:gd name="connsiteX12" fmla="*/ 7241 w 10000"/>
                <a:gd name="connsiteY12" fmla="*/ 635 h 6017"/>
                <a:gd name="connsiteX13" fmla="*/ 7586 w 10000"/>
                <a:gd name="connsiteY13" fmla="*/ 0 h 6017"/>
                <a:gd name="connsiteX14" fmla="*/ 7932 w 10000"/>
                <a:gd name="connsiteY14" fmla="*/ 47 h 6017"/>
                <a:gd name="connsiteX15" fmla="*/ 8277 w 10000"/>
                <a:gd name="connsiteY15" fmla="*/ 747 h 6017"/>
                <a:gd name="connsiteX16" fmla="*/ 8622 w 10000"/>
                <a:gd name="connsiteY16" fmla="*/ 150 h 6017"/>
                <a:gd name="connsiteX17" fmla="*/ 8966 w 10000"/>
                <a:gd name="connsiteY17" fmla="*/ 130 h 6017"/>
                <a:gd name="connsiteX18" fmla="*/ 9311 w 10000"/>
                <a:gd name="connsiteY18" fmla="*/ 1382 h 6017"/>
                <a:gd name="connsiteX19" fmla="*/ 9656 w 10000"/>
                <a:gd name="connsiteY19" fmla="*/ 747 h 6017"/>
                <a:gd name="connsiteX20" fmla="*/ 10000 w 10000"/>
                <a:gd name="connsiteY20" fmla="*/ 747 h 6017"/>
                <a:gd name="connsiteX0" fmla="*/ 0 w 10000"/>
                <a:gd name="connsiteY0" fmla="*/ 5627 h 10000"/>
                <a:gd name="connsiteX1" fmla="*/ 345 w 10000"/>
                <a:gd name="connsiteY1" fmla="*/ 5302 h 10000"/>
                <a:gd name="connsiteX2" fmla="*/ 689 w 10000"/>
                <a:gd name="connsiteY2" fmla="*/ 5581 h 10000"/>
                <a:gd name="connsiteX3" fmla="*/ 1034 w 10000"/>
                <a:gd name="connsiteY3" fmla="*/ 5518 h 10000"/>
                <a:gd name="connsiteX4" fmla="*/ 1378 w 10000"/>
                <a:gd name="connsiteY4" fmla="*/ 5551 h 10000"/>
                <a:gd name="connsiteX5" fmla="*/ 1723 w 10000"/>
                <a:gd name="connsiteY5" fmla="*/ 9300 h 10000"/>
                <a:gd name="connsiteX6" fmla="*/ 2068 w 10000"/>
                <a:gd name="connsiteY6" fmla="*/ 882 h 10000"/>
                <a:gd name="connsiteX7" fmla="*/ 2413 w 10000"/>
                <a:gd name="connsiteY7" fmla="*/ 1223 h 10000"/>
                <a:gd name="connsiteX8" fmla="*/ 2759 w 10000"/>
                <a:gd name="connsiteY8" fmla="*/ 8323 h 10000"/>
                <a:gd name="connsiteX9" fmla="*/ 3104 w 10000"/>
                <a:gd name="connsiteY9" fmla="*/ 9796 h 10000"/>
                <a:gd name="connsiteX10" fmla="*/ 3448 w 10000"/>
                <a:gd name="connsiteY10" fmla="*/ 10000 h 10000"/>
                <a:gd name="connsiteX11" fmla="*/ 3793 w 10000"/>
                <a:gd name="connsiteY11" fmla="*/ 8496 h 10000"/>
                <a:gd name="connsiteX12" fmla="*/ 7586 w 10000"/>
                <a:gd name="connsiteY12" fmla="*/ 0 h 10000"/>
                <a:gd name="connsiteX13" fmla="*/ 7932 w 10000"/>
                <a:gd name="connsiteY13" fmla="*/ 78 h 10000"/>
                <a:gd name="connsiteX14" fmla="*/ 8277 w 10000"/>
                <a:gd name="connsiteY14" fmla="*/ 1241 h 10000"/>
                <a:gd name="connsiteX15" fmla="*/ 8622 w 10000"/>
                <a:gd name="connsiteY15" fmla="*/ 249 h 10000"/>
                <a:gd name="connsiteX16" fmla="*/ 8966 w 10000"/>
                <a:gd name="connsiteY16" fmla="*/ 216 h 10000"/>
                <a:gd name="connsiteX17" fmla="*/ 9311 w 10000"/>
                <a:gd name="connsiteY17" fmla="*/ 2297 h 10000"/>
                <a:gd name="connsiteX18" fmla="*/ 9656 w 10000"/>
                <a:gd name="connsiteY18" fmla="*/ 1241 h 10000"/>
                <a:gd name="connsiteX19" fmla="*/ 10000 w 10000"/>
                <a:gd name="connsiteY19" fmla="*/ 1241 h 10000"/>
                <a:gd name="connsiteX0" fmla="*/ 0 w 10000"/>
                <a:gd name="connsiteY0" fmla="*/ 5549 h 9922"/>
                <a:gd name="connsiteX1" fmla="*/ 345 w 10000"/>
                <a:gd name="connsiteY1" fmla="*/ 5224 h 9922"/>
                <a:gd name="connsiteX2" fmla="*/ 689 w 10000"/>
                <a:gd name="connsiteY2" fmla="*/ 5503 h 9922"/>
                <a:gd name="connsiteX3" fmla="*/ 1034 w 10000"/>
                <a:gd name="connsiteY3" fmla="*/ 5440 h 9922"/>
                <a:gd name="connsiteX4" fmla="*/ 1378 w 10000"/>
                <a:gd name="connsiteY4" fmla="*/ 5473 h 9922"/>
                <a:gd name="connsiteX5" fmla="*/ 1723 w 10000"/>
                <a:gd name="connsiteY5" fmla="*/ 9222 h 9922"/>
                <a:gd name="connsiteX6" fmla="*/ 2068 w 10000"/>
                <a:gd name="connsiteY6" fmla="*/ 804 h 9922"/>
                <a:gd name="connsiteX7" fmla="*/ 2413 w 10000"/>
                <a:gd name="connsiteY7" fmla="*/ 1145 h 9922"/>
                <a:gd name="connsiteX8" fmla="*/ 2759 w 10000"/>
                <a:gd name="connsiteY8" fmla="*/ 8245 h 9922"/>
                <a:gd name="connsiteX9" fmla="*/ 3104 w 10000"/>
                <a:gd name="connsiteY9" fmla="*/ 9718 h 9922"/>
                <a:gd name="connsiteX10" fmla="*/ 3448 w 10000"/>
                <a:gd name="connsiteY10" fmla="*/ 9922 h 9922"/>
                <a:gd name="connsiteX11" fmla="*/ 3793 w 10000"/>
                <a:gd name="connsiteY11" fmla="*/ 8418 h 9922"/>
                <a:gd name="connsiteX12" fmla="*/ 7932 w 10000"/>
                <a:gd name="connsiteY12" fmla="*/ 0 h 9922"/>
                <a:gd name="connsiteX13" fmla="*/ 8277 w 10000"/>
                <a:gd name="connsiteY13" fmla="*/ 1163 h 9922"/>
                <a:gd name="connsiteX14" fmla="*/ 8622 w 10000"/>
                <a:gd name="connsiteY14" fmla="*/ 171 h 9922"/>
                <a:gd name="connsiteX15" fmla="*/ 8966 w 10000"/>
                <a:gd name="connsiteY15" fmla="*/ 138 h 9922"/>
                <a:gd name="connsiteX16" fmla="*/ 9311 w 10000"/>
                <a:gd name="connsiteY16" fmla="*/ 2219 h 9922"/>
                <a:gd name="connsiteX17" fmla="*/ 9656 w 10000"/>
                <a:gd name="connsiteY17" fmla="*/ 1163 h 9922"/>
                <a:gd name="connsiteX18" fmla="*/ 10000 w 10000"/>
                <a:gd name="connsiteY18" fmla="*/ 1163 h 9922"/>
                <a:gd name="connsiteX0" fmla="*/ 0 w 10000"/>
                <a:gd name="connsiteY0" fmla="*/ 5454 h 9861"/>
                <a:gd name="connsiteX1" fmla="*/ 345 w 10000"/>
                <a:gd name="connsiteY1" fmla="*/ 5126 h 9861"/>
                <a:gd name="connsiteX2" fmla="*/ 689 w 10000"/>
                <a:gd name="connsiteY2" fmla="*/ 5407 h 9861"/>
                <a:gd name="connsiteX3" fmla="*/ 1034 w 10000"/>
                <a:gd name="connsiteY3" fmla="*/ 5344 h 9861"/>
                <a:gd name="connsiteX4" fmla="*/ 1378 w 10000"/>
                <a:gd name="connsiteY4" fmla="*/ 5377 h 9861"/>
                <a:gd name="connsiteX5" fmla="*/ 1723 w 10000"/>
                <a:gd name="connsiteY5" fmla="*/ 9155 h 9861"/>
                <a:gd name="connsiteX6" fmla="*/ 2068 w 10000"/>
                <a:gd name="connsiteY6" fmla="*/ 671 h 9861"/>
                <a:gd name="connsiteX7" fmla="*/ 2413 w 10000"/>
                <a:gd name="connsiteY7" fmla="*/ 1015 h 9861"/>
                <a:gd name="connsiteX8" fmla="*/ 2759 w 10000"/>
                <a:gd name="connsiteY8" fmla="*/ 8171 h 9861"/>
                <a:gd name="connsiteX9" fmla="*/ 3104 w 10000"/>
                <a:gd name="connsiteY9" fmla="*/ 9655 h 9861"/>
                <a:gd name="connsiteX10" fmla="*/ 3448 w 10000"/>
                <a:gd name="connsiteY10" fmla="*/ 9861 h 9861"/>
                <a:gd name="connsiteX11" fmla="*/ 3793 w 10000"/>
                <a:gd name="connsiteY11" fmla="*/ 8345 h 9861"/>
                <a:gd name="connsiteX12" fmla="*/ 8277 w 10000"/>
                <a:gd name="connsiteY12" fmla="*/ 1033 h 9861"/>
                <a:gd name="connsiteX13" fmla="*/ 8622 w 10000"/>
                <a:gd name="connsiteY13" fmla="*/ 33 h 9861"/>
                <a:gd name="connsiteX14" fmla="*/ 8966 w 10000"/>
                <a:gd name="connsiteY14" fmla="*/ 0 h 9861"/>
                <a:gd name="connsiteX15" fmla="*/ 9311 w 10000"/>
                <a:gd name="connsiteY15" fmla="*/ 2097 h 9861"/>
                <a:gd name="connsiteX16" fmla="*/ 9656 w 10000"/>
                <a:gd name="connsiteY16" fmla="*/ 1033 h 9861"/>
                <a:gd name="connsiteX17" fmla="*/ 10000 w 10000"/>
                <a:gd name="connsiteY17" fmla="*/ 1033 h 9861"/>
                <a:gd name="connsiteX0" fmla="*/ 0 w 10000"/>
                <a:gd name="connsiteY0" fmla="*/ 5531 h 10000"/>
                <a:gd name="connsiteX1" fmla="*/ 345 w 10000"/>
                <a:gd name="connsiteY1" fmla="*/ 5198 h 10000"/>
                <a:gd name="connsiteX2" fmla="*/ 689 w 10000"/>
                <a:gd name="connsiteY2" fmla="*/ 5483 h 10000"/>
                <a:gd name="connsiteX3" fmla="*/ 1034 w 10000"/>
                <a:gd name="connsiteY3" fmla="*/ 5419 h 10000"/>
                <a:gd name="connsiteX4" fmla="*/ 1378 w 10000"/>
                <a:gd name="connsiteY4" fmla="*/ 5453 h 10000"/>
                <a:gd name="connsiteX5" fmla="*/ 1723 w 10000"/>
                <a:gd name="connsiteY5" fmla="*/ 9284 h 10000"/>
                <a:gd name="connsiteX6" fmla="*/ 2068 w 10000"/>
                <a:gd name="connsiteY6" fmla="*/ 680 h 10000"/>
                <a:gd name="connsiteX7" fmla="*/ 2413 w 10000"/>
                <a:gd name="connsiteY7" fmla="*/ 1029 h 10000"/>
                <a:gd name="connsiteX8" fmla="*/ 2759 w 10000"/>
                <a:gd name="connsiteY8" fmla="*/ 8286 h 10000"/>
                <a:gd name="connsiteX9" fmla="*/ 3104 w 10000"/>
                <a:gd name="connsiteY9" fmla="*/ 9791 h 10000"/>
                <a:gd name="connsiteX10" fmla="*/ 3448 w 10000"/>
                <a:gd name="connsiteY10" fmla="*/ 10000 h 10000"/>
                <a:gd name="connsiteX11" fmla="*/ 3793 w 10000"/>
                <a:gd name="connsiteY11" fmla="*/ 8463 h 10000"/>
                <a:gd name="connsiteX12" fmla="*/ 8622 w 10000"/>
                <a:gd name="connsiteY12" fmla="*/ 33 h 10000"/>
                <a:gd name="connsiteX13" fmla="*/ 8966 w 10000"/>
                <a:gd name="connsiteY13" fmla="*/ 0 h 10000"/>
                <a:gd name="connsiteX14" fmla="*/ 9311 w 10000"/>
                <a:gd name="connsiteY14" fmla="*/ 2127 h 10000"/>
                <a:gd name="connsiteX15" fmla="*/ 9656 w 10000"/>
                <a:gd name="connsiteY15" fmla="*/ 1048 h 10000"/>
                <a:gd name="connsiteX16" fmla="*/ 10000 w 10000"/>
                <a:gd name="connsiteY16" fmla="*/ 1048 h 10000"/>
                <a:gd name="connsiteX0" fmla="*/ 0 w 10000"/>
                <a:gd name="connsiteY0" fmla="*/ 5531 h 10000"/>
                <a:gd name="connsiteX1" fmla="*/ 345 w 10000"/>
                <a:gd name="connsiteY1" fmla="*/ 5198 h 10000"/>
                <a:gd name="connsiteX2" fmla="*/ 689 w 10000"/>
                <a:gd name="connsiteY2" fmla="*/ 5483 h 10000"/>
                <a:gd name="connsiteX3" fmla="*/ 1034 w 10000"/>
                <a:gd name="connsiteY3" fmla="*/ 5419 h 10000"/>
                <a:gd name="connsiteX4" fmla="*/ 1378 w 10000"/>
                <a:gd name="connsiteY4" fmla="*/ 5453 h 10000"/>
                <a:gd name="connsiteX5" fmla="*/ 1723 w 10000"/>
                <a:gd name="connsiteY5" fmla="*/ 9284 h 10000"/>
                <a:gd name="connsiteX6" fmla="*/ 2068 w 10000"/>
                <a:gd name="connsiteY6" fmla="*/ 680 h 10000"/>
                <a:gd name="connsiteX7" fmla="*/ 2413 w 10000"/>
                <a:gd name="connsiteY7" fmla="*/ 1029 h 10000"/>
                <a:gd name="connsiteX8" fmla="*/ 2759 w 10000"/>
                <a:gd name="connsiteY8" fmla="*/ 8286 h 10000"/>
                <a:gd name="connsiteX9" fmla="*/ 3104 w 10000"/>
                <a:gd name="connsiteY9" fmla="*/ 9791 h 10000"/>
                <a:gd name="connsiteX10" fmla="*/ 3448 w 10000"/>
                <a:gd name="connsiteY10" fmla="*/ 10000 h 10000"/>
                <a:gd name="connsiteX11" fmla="*/ 3793 w 10000"/>
                <a:gd name="connsiteY11" fmla="*/ 8463 h 10000"/>
                <a:gd name="connsiteX12" fmla="*/ 8966 w 10000"/>
                <a:gd name="connsiteY12" fmla="*/ 0 h 10000"/>
                <a:gd name="connsiteX13" fmla="*/ 9311 w 10000"/>
                <a:gd name="connsiteY13" fmla="*/ 2127 h 10000"/>
                <a:gd name="connsiteX14" fmla="*/ 9656 w 10000"/>
                <a:gd name="connsiteY14" fmla="*/ 1048 h 10000"/>
                <a:gd name="connsiteX15" fmla="*/ 10000 w 10000"/>
                <a:gd name="connsiteY15" fmla="*/ 1048 h 10000"/>
                <a:gd name="connsiteX0" fmla="*/ 0 w 10000"/>
                <a:gd name="connsiteY0" fmla="*/ 4851 h 9320"/>
                <a:gd name="connsiteX1" fmla="*/ 345 w 10000"/>
                <a:gd name="connsiteY1" fmla="*/ 4518 h 9320"/>
                <a:gd name="connsiteX2" fmla="*/ 689 w 10000"/>
                <a:gd name="connsiteY2" fmla="*/ 4803 h 9320"/>
                <a:gd name="connsiteX3" fmla="*/ 1034 w 10000"/>
                <a:gd name="connsiteY3" fmla="*/ 4739 h 9320"/>
                <a:gd name="connsiteX4" fmla="*/ 1378 w 10000"/>
                <a:gd name="connsiteY4" fmla="*/ 4773 h 9320"/>
                <a:gd name="connsiteX5" fmla="*/ 1723 w 10000"/>
                <a:gd name="connsiteY5" fmla="*/ 8604 h 9320"/>
                <a:gd name="connsiteX6" fmla="*/ 2068 w 10000"/>
                <a:gd name="connsiteY6" fmla="*/ 0 h 9320"/>
                <a:gd name="connsiteX7" fmla="*/ 2413 w 10000"/>
                <a:gd name="connsiteY7" fmla="*/ 349 h 9320"/>
                <a:gd name="connsiteX8" fmla="*/ 2759 w 10000"/>
                <a:gd name="connsiteY8" fmla="*/ 7606 h 9320"/>
                <a:gd name="connsiteX9" fmla="*/ 3104 w 10000"/>
                <a:gd name="connsiteY9" fmla="*/ 9111 h 9320"/>
                <a:gd name="connsiteX10" fmla="*/ 3448 w 10000"/>
                <a:gd name="connsiteY10" fmla="*/ 9320 h 9320"/>
                <a:gd name="connsiteX11" fmla="*/ 3793 w 10000"/>
                <a:gd name="connsiteY11" fmla="*/ 7783 h 9320"/>
                <a:gd name="connsiteX12" fmla="*/ 9311 w 10000"/>
                <a:gd name="connsiteY12" fmla="*/ 1447 h 9320"/>
                <a:gd name="connsiteX13" fmla="*/ 9656 w 10000"/>
                <a:gd name="connsiteY13" fmla="*/ 368 h 9320"/>
                <a:gd name="connsiteX14" fmla="*/ 10000 w 10000"/>
                <a:gd name="connsiteY14" fmla="*/ 368 h 9320"/>
                <a:gd name="connsiteX0" fmla="*/ 0 w 10000"/>
                <a:gd name="connsiteY0" fmla="*/ 5205 h 10000"/>
                <a:gd name="connsiteX1" fmla="*/ 345 w 10000"/>
                <a:gd name="connsiteY1" fmla="*/ 4848 h 10000"/>
                <a:gd name="connsiteX2" fmla="*/ 689 w 10000"/>
                <a:gd name="connsiteY2" fmla="*/ 5153 h 10000"/>
                <a:gd name="connsiteX3" fmla="*/ 1034 w 10000"/>
                <a:gd name="connsiteY3" fmla="*/ 5085 h 10000"/>
                <a:gd name="connsiteX4" fmla="*/ 1378 w 10000"/>
                <a:gd name="connsiteY4" fmla="*/ 5121 h 10000"/>
                <a:gd name="connsiteX5" fmla="*/ 1723 w 10000"/>
                <a:gd name="connsiteY5" fmla="*/ 9232 h 10000"/>
                <a:gd name="connsiteX6" fmla="*/ 2068 w 10000"/>
                <a:gd name="connsiteY6" fmla="*/ 0 h 10000"/>
                <a:gd name="connsiteX7" fmla="*/ 2413 w 10000"/>
                <a:gd name="connsiteY7" fmla="*/ 374 h 10000"/>
                <a:gd name="connsiteX8" fmla="*/ 2759 w 10000"/>
                <a:gd name="connsiteY8" fmla="*/ 8161 h 10000"/>
                <a:gd name="connsiteX9" fmla="*/ 3104 w 10000"/>
                <a:gd name="connsiteY9" fmla="*/ 9776 h 10000"/>
                <a:gd name="connsiteX10" fmla="*/ 3448 w 10000"/>
                <a:gd name="connsiteY10" fmla="*/ 10000 h 10000"/>
                <a:gd name="connsiteX11" fmla="*/ 3793 w 10000"/>
                <a:gd name="connsiteY11" fmla="*/ 8351 h 10000"/>
                <a:gd name="connsiteX12" fmla="*/ 9656 w 10000"/>
                <a:gd name="connsiteY12" fmla="*/ 395 h 10000"/>
                <a:gd name="connsiteX13" fmla="*/ 10000 w 10000"/>
                <a:gd name="connsiteY13" fmla="*/ 395 h 10000"/>
                <a:gd name="connsiteX0" fmla="*/ 0 w 10000"/>
                <a:gd name="connsiteY0" fmla="*/ 5205 h 10000"/>
                <a:gd name="connsiteX1" fmla="*/ 345 w 10000"/>
                <a:gd name="connsiteY1" fmla="*/ 4848 h 10000"/>
                <a:gd name="connsiteX2" fmla="*/ 689 w 10000"/>
                <a:gd name="connsiteY2" fmla="*/ 5153 h 10000"/>
                <a:gd name="connsiteX3" fmla="*/ 1034 w 10000"/>
                <a:gd name="connsiteY3" fmla="*/ 5085 h 10000"/>
                <a:gd name="connsiteX4" fmla="*/ 1378 w 10000"/>
                <a:gd name="connsiteY4" fmla="*/ 5121 h 10000"/>
                <a:gd name="connsiteX5" fmla="*/ 1723 w 10000"/>
                <a:gd name="connsiteY5" fmla="*/ 9232 h 10000"/>
                <a:gd name="connsiteX6" fmla="*/ 2068 w 10000"/>
                <a:gd name="connsiteY6" fmla="*/ 0 h 10000"/>
                <a:gd name="connsiteX7" fmla="*/ 2413 w 10000"/>
                <a:gd name="connsiteY7" fmla="*/ 374 h 10000"/>
                <a:gd name="connsiteX8" fmla="*/ 2759 w 10000"/>
                <a:gd name="connsiteY8" fmla="*/ 8161 h 10000"/>
                <a:gd name="connsiteX9" fmla="*/ 3104 w 10000"/>
                <a:gd name="connsiteY9" fmla="*/ 9776 h 10000"/>
                <a:gd name="connsiteX10" fmla="*/ 3448 w 10000"/>
                <a:gd name="connsiteY10" fmla="*/ 10000 h 10000"/>
                <a:gd name="connsiteX11" fmla="*/ 3793 w 10000"/>
                <a:gd name="connsiteY11" fmla="*/ 8351 h 10000"/>
                <a:gd name="connsiteX12" fmla="*/ 10000 w 10000"/>
                <a:gd name="connsiteY12" fmla="*/ 395 h 10000"/>
                <a:gd name="connsiteX0" fmla="*/ 0 w 3793"/>
                <a:gd name="connsiteY0" fmla="*/ 5205 h 10000"/>
                <a:gd name="connsiteX1" fmla="*/ 345 w 3793"/>
                <a:gd name="connsiteY1" fmla="*/ 4848 h 10000"/>
                <a:gd name="connsiteX2" fmla="*/ 689 w 3793"/>
                <a:gd name="connsiteY2" fmla="*/ 5153 h 10000"/>
                <a:gd name="connsiteX3" fmla="*/ 1034 w 3793"/>
                <a:gd name="connsiteY3" fmla="*/ 5085 h 10000"/>
                <a:gd name="connsiteX4" fmla="*/ 1378 w 3793"/>
                <a:gd name="connsiteY4" fmla="*/ 5121 h 10000"/>
                <a:gd name="connsiteX5" fmla="*/ 1723 w 3793"/>
                <a:gd name="connsiteY5" fmla="*/ 9232 h 10000"/>
                <a:gd name="connsiteX6" fmla="*/ 2068 w 3793"/>
                <a:gd name="connsiteY6" fmla="*/ 0 h 10000"/>
                <a:gd name="connsiteX7" fmla="*/ 2413 w 3793"/>
                <a:gd name="connsiteY7" fmla="*/ 374 h 10000"/>
                <a:gd name="connsiteX8" fmla="*/ 2759 w 3793"/>
                <a:gd name="connsiteY8" fmla="*/ 8161 h 10000"/>
                <a:gd name="connsiteX9" fmla="*/ 3104 w 3793"/>
                <a:gd name="connsiteY9" fmla="*/ 9776 h 10000"/>
                <a:gd name="connsiteX10" fmla="*/ 3448 w 3793"/>
                <a:gd name="connsiteY10" fmla="*/ 10000 h 10000"/>
                <a:gd name="connsiteX11" fmla="*/ 3793 w 3793"/>
                <a:gd name="connsiteY11" fmla="*/ 835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93" h="10000">
                  <a:moveTo>
                    <a:pt x="0" y="5205"/>
                  </a:moveTo>
                  <a:lnTo>
                    <a:pt x="345" y="4848"/>
                  </a:lnTo>
                  <a:lnTo>
                    <a:pt x="689" y="5153"/>
                  </a:lnTo>
                  <a:lnTo>
                    <a:pt x="1034" y="5085"/>
                  </a:lnTo>
                  <a:lnTo>
                    <a:pt x="1378" y="5121"/>
                  </a:lnTo>
                  <a:lnTo>
                    <a:pt x="1723" y="9232"/>
                  </a:lnTo>
                  <a:lnTo>
                    <a:pt x="2068" y="0"/>
                  </a:lnTo>
                  <a:lnTo>
                    <a:pt x="2413" y="374"/>
                  </a:lnTo>
                  <a:cubicBezTo>
                    <a:pt x="2528" y="2971"/>
                    <a:pt x="2644" y="5565"/>
                    <a:pt x="2759" y="8161"/>
                  </a:cubicBezTo>
                  <a:lnTo>
                    <a:pt x="3104" y="9776"/>
                  </a:lnTo>
                  <a:lnTo>
                    <a:pt x="3448" y="10000"/>
                  </a:lnTo>
                  <a:lnTo>
                    <a:pt x="3793" y="8351"/>
                  </a:lnTo>
                </a:path>
              </a:pathLst>
            </a:custGeom>
            <a:noFill/>
            <a:ln w="57150" cap="rnd">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da-DK">
                <a:latin typeface="Frutiger LT Std 45 Light"/>
              </a:endParaRPr>
            </a:p>
          </p:txBody>
        </p:sp>
      </p:grpSp>
      <p:sp>
        <p:nvSpPr>
          <p:cNvPr id="96" name="Rectangle 95"/>
          <p:cNvSpPr/>
          <p:nvPr/>
        </p:nvSpPr>
        <p:spPr>
          <a:xfrm>
            <a:off x="6113140" y="6488668"/>
            <a:ext cx="3030860" cy="369332"/>
          </a:xfrm>
          <a:prstGeom prst="rect">
            <a:avLst/>
          </a:prstGeom>
        </p:spPr>
        <p:txBody>
          <a:bodyPr wrap="none">
            <a:spAutoFit/>
          </a:bodyPr>
          <a:lstStyle/>
          <a:p>
            <a:r>
              <a:rPr lang="da-DK" i="1" dirty="0" smtClean="0"/>
              <a:t>[Adoption </a:t>
            </a:r>
            <a:r>
              <a:rPr lang="da-DK" i="1" dirty="0" err="1" smtClean="0"/>
              <a:t>Impact</a:t>
            </a:r>
            <a:r>
              <a:rPr lang="da-DK" i="1" dirty="0" smtClean="0"/>
              <a:t> – Page 121]</a:t>
            </a:r>
            <a:endParaRPr lang="da-DK" i="1" dirty="0"/>
          </a:p>
        </p:txBody>
      </p:sp>
    </p:spTree>
    <p:extLst>
      <p:ext uri="{BB962C8B-B14F-4D97-AF65-F5344CB8AC3E}">
        <p14:creationId xmlns:p14="http://schemas.microsoft.com/office/powerpoint/2010/main" val="1294441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500"/>
                                        <p:tgtEl>
                                          <p:spTgt spid="8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93" grpId="0"/>
      <p:bldP spid="9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meLin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866" y="442711"/>
            <a:ext cx="6282268" cy="5972578"/>
          </a:xfrm>
          <a:prstGeom prst="rect">
            <a:avLst/>
          </a:prstGeom>
        </p:spPr>
      </p:pic>
      <p:sp>
        <p:nvSpPr>
          <p:cNvPr id="5" name="Rectangle 4"/>
          <p:cNvSpPr/>
          <p:nvPr/>
        </p:nvSpPr>
        <p:spPr>
          <a:xfrm>
            <a:off x="3726369" y="6488668"/>
            <a:ext cx="5417631" cy="369332"/>
          </a:xfrm>
          <a:prstGeom prst="rect">
            <a:avLst/>
          </a:prstGeom>
        </p:spPr>
        <p:txBody>
          <a:bodyPr wrap="none">
            <a:spAutoFit/>
          </a:bodyPr>
          <a:lstStyle/>
          <a:p>
            <a:r>
              <a:rPr lang="en-US" i="1" dirty="0"/>
              <a:t>[Participants’ Contribution to the Mini-</a:t>
            </a:r>
            <a:r>
              <a:rPr lang="en-US" i="1" dirty="0" smtClean="0"/>
              <a:t>Grid – Page 123]</a:t>
            </a:r>
            <a:endParaRPr lang="en-US" i="1" dirty="0"/>
          </a:p>
        </p:txBody>
      </p:sp>
    </p:spTree>
    <p:extLst>
      <p:ext uri="{BB962C8B-B14F-4D97-AF65-F5344CB8AC3E}">
        <p14:creationId xmlns:p14="http://schemas.microsoft.com/office/powerpoint/2010/main" val="1875365036"/>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olatilit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740" y="1100667"/>
            <a:ext cx="8794520" cy="4656666"/>
          </a:xfrm>
          <a:prstGeom prst="rect">
            <a:avLst/>
          </a:prstGeom>
        </p:spPr>
      </p:pic>
      <p:sp>
        <p:nvSpPr>
          <p:cNvPr id="3" name="Rectangle 2"/>
          <p:cNvSpPr/>
          <p:nvPr/>
        </p:nvSpPr>
        <p:spPr>
          <a:xfrm>
            <a:off x="3880332" y="6488668"/>
            <a:ext cx="5263668" cy="369332"/>
          </a:xfrm>
          <a:prstGeom prst="rect">
            <a:avLst/>
          </a:prstGeom>
        </p:spPr>
        <p:txBody>
          <a:bodyPr wrap="none">
            <a:spAutoFit/>
          </a:bodyPr>
          <a:lstStyle/>
          <a:p>
            <a:pPr algn="r"/>
            <a:r>
              <a:rPr lang="en-US" i="1" dirty="0" smtClean="0"/>
              <a:t>[Number of changes (join/leave) per hour – Page 123]</a:t>
            </a:r>
            <a:endParaRPr lang="en-US" i="1" dirty="0"/>
          </a:p>
        </p:txBody>
      </p:sp>
    </p:spTree>
    <p:extLst>
      <p:ext uri="{BB962C8B-B14F-4D97-AF65-F5344CB8AC3E}">
        <p14:creationId xmlns:p14="http://schemas.microsoft.com/office/powerpoint/2010/main" val="3318562200"/>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olatilityOverTim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333" y="1078525"/>
            <a:ext cx="8805334" cy="4700950"/>
          </a:xfrm>
          <a:prstGeom prst="rect">
            <a:avLst/>
          </a:prstGeom>
        </p:spPr>
      </p:pic>
      <p:sp>
        <p:nvSpPr>
          <p:cNvPr id="3" name="Rectangle 2"/>
          <p:cNvSpPr/>
          <p:nvPr/>
        </p:nvSpPr>
        <p:spPr>
          <a:xfrm>
            <a:off x="3502299" y="6488668"/>
            <a:ext cx="5641701" cy="369332"/>
          </a:xfrm>
          <a:prstGeom prst="rect">
            <a:avLst/>
          </a:prstGeom>
        </p:spPr>
        <p:txBody>
          <a:bodyPr wrap="none">
            <a:spAutoFit/>
          </a:bodyPr>
          <a:lstStyle/>
          <a:p>
            <a:pPr algn="r"/>
            <a:r>
              <a:rPr lang="en-US" i="1" dirty="0" smtClean="0"/>
              <a:t>[Mini-Grid volatility in relation to participants – Page 124]</a:t>
            </a:r>
            <a:endParaRPr lang="en-US" i="1" dirty="0"/>
          </a:p>
        </p:txBody>
      </p:sp>
    </p:spTree>
    <p:extLst>
      <p:ext uri="{BB962C8B-B14F-4D97-AF65-F5344CB8AC3E}">
        <p14:creationId xmlns:p14="http://schemas.microsoft.com/office/powerpoint/2010/main" val="1790332982"/>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p:nvPr/>
        </p:nvGrpSpPr>
        <p:grpSpPr>
          <a:xfrm>
            <a:off x="7152889" y="1304922"/>
            <a:ext cx="914400" cy="914400"/>
            <a:chOff x="7383533" y="2433788"/>
            <a:chExt cx="914400" cy="914400"/>
          </a:xfrm>
        </p:grpSpPr>
        <p:sp>
          <p:nvSpPr>
            <p:cNvPr id="49" name="Oval 48"/>
            <p:cNvSpPr/>
            <p:nvPr/>
          </p:nvSpPr>
          <p:spPr>
            <a:xfrm>
              <a:off x="7383533" y="2433788"/>
              <a:ext cx="914400" cy="91440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50" name="Oval 49"/>
            <p:cNvSpPr/>
            <p:nvPr/>
          </p:nvSpPr>
          <p:spPr>
            <a:xfrm>
              <a:off x="7383533" y="2650453"/>
              <a:ext cx="481070" cy="48107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51" name="Oval 50"/>
            <p:cNvSpPr/>
            <p:nvPr/>
          </p:nvSpPr>
          <p:spPr>
            <a:xfrm>
              <a:off x="8032778" y="2827899"/>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grpSp>
        <p:nvGrpSpPr>
          <p:cNvPr id="7" name="Group 53"/>
          <p:cNvGrpSpPr/>
          <p:nvPr/>
        </p:nvGrpSpPr>
        <p:grpSpPr>
          <a:xfrm>
            <a:off x="7164685" y="2888356"/>
            <a:ext cx="914400" cy="914400"/>
            <a:chOff x="4380641" y="1294872"/>
            <a:chExt cx="914400" cy="914400"/>
          </a:xfrm>
        </p:grpSpPr>
        <p:sp>
          <p:nvSpPr>
            <p:cNvPr id="43" name="Oval 42"/>
            <p:cNvSpPr/>
            <p:nvPr/>
          </p:nvSpPr>
          <p:spPr>
            <a:xfrm>
              <a:off x="4380641" y="1294872"/>
              <a:ext cx="914400" cy="914400"/>
            </a:xfrm>
            <a:prstGeom prst="ellipse">
              <a:avLst/>
            </a:prstGeom>
            <a:solidFill>
              <a:schemeClr val="accent2"/>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44" name="Oval 43"/>
            <p:cNvSpPr/>
            <p:nvPr/>
          </p:nvSpPr>
          <p:spPr>
            <a:xfrm>
              <a:off x="4380641" y="1511537"/>
              <a:ext cx="481070" cy="481070"/>
            </a:xfrm>
            <a:prstGeom prst="ellipse">
              <a:avLst/>
            </a:prstGeom>
            <a:solidFill>
              <a:schemeClr val="accent2"/>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45" name="Oval 44"/>
            <p:cNvSpPr/>
            <p:nvPr/>
          </p:nvSpPr>
          <p:spPr>
            <a:xfrm>
              <a:off x="4618670" y="1688983"/>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grpSp>
        <p:nvGrpSpPr>
          <p:cNvPr id="13" name="Group 52"/>
          <p:cNvGrpSpPr/>
          <p:nvPr/>
        </p:nvGrpSpPr>
        <p:grpSpPr>
          <a:xfrm>
            <a:off x="7164685" y="4487486"/>
            <a:ext cx="914400" cy="914400"/>
            <a:chOff x="6173259" y="1294872"/>
            <a:chExt cx="914400" cy="914400"/>
          </a:xfrm>
        </p:grpSpPr>
        <p:sp>
          <p:nvSpPr>
            <p:cNvPr id="46" name="Oval 45"/>
            <p:cNvSpPr/>
            <p:nvPr/>
          </p:nvSpPr>
          <p:spPr>
            <a:xfrm>
              <a:off x="6173259" y="1294872"/>
              <a:ext cx="914400" cy="914400"/>
            </a:xfrm>
            <a:prstGeom prst="ellipse">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47" name="Oval 46"/>
            <p:cNvSpPr/>
            <p:nvPr/>
          </p:nvSpPr>
          <p:spPr>
            <a:xfrm>
              <a:off x="6173259" y="1511537"/>
              <a:ext cx="481070" cy="481070"/>
            </a:xfrm>
            <a:prstGeom prst="ellipse">
              <a:avLst/>
            </a:prstGeom>
            <a:solidFill>
              <a:srgbClr val="FF0000"/>
            </a:solid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sp>
          <p:nvSpPr>
            <p:cNvPr id="48" name="Oval 47"/>
            <p:cNvSpPr/>
            <p:nvPr/>
          </p:nvSpPr>
          <p:spPr>
            <a:xfrm>
              <a:off x="6411288" y="1688983"/>
              <a:ext cx="126178" cy="126178"/>
            </a:xfrm>
            <a:prstGeom prst="ellipse">
              <a:avLst/>
            </a:prstGeom>
            <a:solidFill>
              <a:schemeClr val="tx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grpSp>
      <p:grpSp>
        <p:nvGrpSpPr>
          <p:cNvPr id="17" name="Group 16"/>
          <p:cNvGrpSpPr>
            <a:grpSpLocks noChangeAspect="1"/>
          </p:cNvGrpSpPr>
          <p:nvPr/>
        </p:nvGrpSpPr>
        <p:grpSpPr>
          <a:xfrm>
            <a:off x="481070" y="2052862"/>
            <a:ext cx="3725971" cy="3294000"/>
            <a:chOff x="436552" y="597559"/>
            <a:chExt cx="6791148" cy="6003817"/>
          </a:xfrm>
        </p:grpSpPr>
        <p:sp>
          <p:nvSpPr>
            <p:cNvPr id="18" name="Oval 17"/>
            <p:cNvSpPr/>
            <p:nvPr/>
          </p:nvSpPr>
          <p:spPr>
            <a:xfrm>
              <a:off x="869718" y="2672286"/>
              <a:ext cx="6357982" cy="392909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sp>
          <p:nvSpPr>
            <p:cNvPr id="19" name="Oval 18"/>
            <p:cNvSpPr/>
            <p:nvPr/>
          </p:nvSpPr>
          <p:spPr>
            <a:xfrm>
              <a:off x="869718" y="2632871"/>
              <a:ext cx="4786346" cy="30718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sp>
          <p:nvSpPr>
            <p:cNvPr id="20" name="Oval 19"/>
            <p:cNvSpPr/>
            <p:nvPr/>
          </p:nvSpPr>
          <p:spPr>
            <a:xfrm>
              <a:off x="869718" y="2632871"/>
              <a:ext cx="4786346" cy="30718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grpSp>
          <p:nvGrpSpPr>
            <p:cNvPr id="21" name="Group 21"/>
            <p:cNvGrpSpPr/>
            <p:nvPr/>
          </p:nvGrpSpPr>
          <p:grpSpPr>
            <a:xfrm rot="21226799">
              <a:off x="436552" y="4072465"/>
              <a:ext cx="5486400" cy="214314"/>
              <a:chOff x="3428992" y="1214422"/>
              <a:chExt cx="5486400" cy="214314"/>
            </a:xfrm>
            <a:scene3d>
              <a:camera prst="isometricOffAxis1Right"/>
              <a:lightRig rig="threePt" dir="t"/>
            </a:scene3d>
          </p:grpSpPr>
          <p:sp>
            <p:nvSpPr>
              <p:cNvPr id="26" name="Rectangle 25"/>
              <p:cNvSpPr/>
              <p:nvPr/>
            </p:nvSpPr>
            <p:spPr>
              <a:xfrm>
                <a:off x="3428992" y="1214422"/>
                <a:ext cx="5486400" cy="214314"/>
              </a:xfrm>
              <a:prstGeom prst="rect">
                <a:avLst/>
              </a:prstGeom>
              <a:sp3d extrusionH="190500"/>
            </p:spPr>
            <p:style>
              <a:lnRef idx="2">
                <a:schemeClr val="dk1"/>
              </a:lnRef>
              <a:fillRef idx="1">
                <a:schemeClr val="lt1"/>
              </a:fillRef>
              <a:effectRef idx="0">
                <a:schemeClr val="dk1"/>
              </a:effectRef>
              <a:fontRef idx="minor">
                <a:schemeClr val="dk1"/>
              </a:fontRef>
            </p:style>
            <p:txBody>
              <a:bodyPr rtlCol="0" anchor="ctr"/>
              <a:lstStyle/>
              <a:p>
                <a:pPr algn="ctr"/>
                <a:endParaRPr lang="da-DK">
                  <a:latin typeface="Frutiger LT Std 45 Light"/>
                </a:endParaRPr>
              </a:p>
            </p:txBody>
          </p:sp>
          <p:sp>
            <p:nvSpPr>
              <p:cNvPr id="27" name="Rounded Rectangle 26"/>
              <p:cNvSpPr/>
              <p:nvPr/>
            </p:nvSpPr>
            <p:spPr>
              <a:xfrm>
                <a:off x="357186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sp>
            <p:nvSpPr>
              <p:cNvPr id="28" name="Rounded Rectangle 27"/>
              <p:cNvSpPr/>
              <p:nvPr/>
            </p:nvSpPr>
            <p:spPr>
              <a:xfrm>
                <a:off x="857252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sp>
            <p:nvSpPr>
              <p:cNvPr id="29" name="Rounded Rectangle 28"/>
              <p:cNvSpPr/>
              <p:nvPr/>
            </p:nvSpPr>
            <p:spPr>
              <a:xfrm>
                <a:off x="607219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Frutiger LT Std 45 Light"/>
                </a:endParaRPr>
              </a:p>
            </p:txBody>
          </p:sp>
        </p:grpSp>
        <p:pic>
          <p:nvPicPr>
            <p:cNvPr id="22" name="Picture 2" descr="http://icons.iconarchive.com/icons/artua/dragon-soft/User-512x512.png"/>
            <p:cNvPicPr>
              <a:picLocks noChangeAspect="1" noChangeArrowheads="1"/>
            </p:cNvPicPr>
            <p:nvPr/>
          </p:nvPicPr>
          <p:blipFill>
            <a:blip r:embed="rId3" cstate="print"/>
            <a:srcRect/>
            <a:stretch>
              <a:fillRect/>
            </a:stretch>
          </p:blipFill>
          <p:spPr bwMode="auto">
            <a:xfrm>
              <a:off x="6002159" y="3761618"/>
              <a:ext cx="928694" cy="928695"/>
            </a:xfrm>
            <a:prstGeom prst="rect">
              <a:avLst/>
            </a:prstGeom>
            <a:noFill/>
          </p:spPr>
        </p:pic>
        <p:pic>
          <p:nvPicPr>
            <p:cNvPr id="24" name="Picture 3"/>
            <p:cNvPicPr>
              <a:picLocks noChangeAspect="1" noChangeArrowheads="1"/>
            </p:cNvPicPr>
            <p:nvPr/>
          </p:nvPicPr>
          <p:blipFill>
            <a:blip r:embed="rId4"/>
            <a:stretch>
              <a:fillRect/>
            </a:stretch>
          </p:blipFill>
          <p:spPr bwMode="auto">
            <a:xfrm>
              <a:off x="665192" y="597559"/>
              <a:ext cx="5471161" cy="3419474"/>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grpSp>
      <p:sp>
        <p:nvSpPr>
          <p:cNvPr id="55" name="Rectangle 54"/>
          <p:cNvSpPr/>
          <p:nvPr/>
        </p:nvSpPr>
        <p:spPr>
          <a:xfrm>
            <a:off x="3376626" y="6488668"/>
            <a:ext cx="5767374" cy="369332"/>
          </a:xfrm>
          <a:prstGeom prst="rect">
            <a:avLst/>
          </a:prstGeom>
        </p:spPr>
        <p:txBody>
          <a:bodyPr wrap="none">
            <a:spAutoFit/>
          </a:bodyPr>
          <a:lstStyle/>
          <a:p>
            <a:pPr algn="r"/>
            <a:r>
              <a:rPr lang="da-DK" i="1" dirty="0" smtClean="0">
                <a:latin typeface="+mj-lt"/>
              </a:rPr>
              <a:t>[</a:t>
            </a:r>
            <a:r>
              <a:rPr lang="el-GR" i="1" dirty="0" smtClean="0">
                <a:latin typeface="+mj-lt"/>
              </a:rPr>
              <a:t>Δ</a:t>
            </a:r>
            <a:r>
              <a:rPr lang="da-DK" i="1" dirty="0" smtClean="0">
                <a:latin typeface="+mj-lt"/>
              </a:rPr>
              <a:t>t = 1500ms – </a:t>
            </a:r>
            <a:r>
              <a:rPr lang="da-DK" i="1" dirty="0" err="1" smtClean="0">
                <a:latin typeface="+mj-lt"/>
              </a:rPr>
              <a:t>GridOrbit</a:t>
            </a:r>
            <a:r>
              <a:rPr lang="da-DK" i="1" dirty="0" smtClean="0">
                <a:latin typeface="+mj-lt"/>
              </a:rPr>
              <a:t> public display </a:t>
            </a:r>
            <a:r>
              <a:rPr lang="da-DK" i="1" dirty="0" err="1" smtClean="0">
                <a:latin typeface="+mj-lt"/>
              </a:rPr>
              <a:t>visitors</a:t>
            </a:r>
            <a:r>
              <a:rPr lang="da-DK" i="1" dirty="0" smtClean="0">
                <a:latin typeface="+mj-lt"/>
              </a:rPr>
              <a:t> – Page 125]</a:t>
            </a:r>
            <a:endParaRPr lang="da-DK" i="1" dirty="0">
              <a:latin typeface="+mj-lt"/>
            </a:endParaRPr>
          </a:p>
        </p:txBody>
      </p:sp>
      <p:sp>
        <p:nvSpPr>
          <p:cNvPr id="56" name="Rectangle 55"/>
          <p:cNvSpPr/>
          <p:nvPr/>
        </p:nvSpPr>
        <p:spPr>
          <a:xfrm>
            <a:off x="4658117" y="4298355"/>
            <a:ext cx="2479964" cy="1292662"/>
          </a:xfrm>
          <a:prstGeom prst="rect">
            <a:avLst/>
          </a:prstGeom>
        </p:spPr>
        <p:txBody>
          <a:bodyPr wrap="square">
            <a:spAutoFit/>
          </a:bodyPr>
          <a:lstStyle/>
          <a:p>
            <a:pPr defTabSz="914400">
              <a:defRPr/>
            </a:pPr>
            <a:r>
              <a:rPr lang="da-DK" sz="2400" b="1" dirty="0" smtClean="0">
                <a:latin typeface="+mj-lt"/>
              </a:rPr>
              <a:t>Explorer </a:t>
            </a:r>
            <a:r>
              <a:rPr lang="da-DK" dirty="0" smtClean="0">
                <a:latin typeface="+mj-lt"/>
              </a:rPr>
              <a:t/>
            </a:r>
            <a:br>
              <a:rPr lang="da-DK" dirty="0" smtClean="0">
                <a:latin typeface="+mj-lt"/>
              </a:rPr>
            </a:br>
            <a:r>
              <a:rPr lang="da-DK" dirty="0" smtClean="0">
                <a:latin typeface="+mj-lt"/>
              </a:rPr>
              <a:t>10% of the Visits</a:t>
            </a:r>
          </a:p>
          <a:p>
            <a:r>
              <a:rPr lang="da-DK" dirty="0" err="1" smtClean="0">
                <a:latin typeface="+mj-lt"/>
              </a:rPr>
              <a:t>Interaction</a:t>
            </a:r>
            <a:r>
              <a:rPr lang="da-DK" dirty="0" smtClean="0">
                <a:latin typeface="+mj-lt"/>
              </a:rPr>
              <a:t> Zone</a:t>
            </a:r>
          </a:p>
          <a:p>
            <a:r>
              <a:rPr lang="da-DK" dirty="0" smtClean="0">
                <a:latin typeface="+mj-lt"/>
              </a:rPr>
              <a:t>+ Touch </a:t>
            </a:r>
            <a:r>
              <a:rPr lang="da-DK" dirty="0" err="1" smtClean="0">
                <a:latin typeface="+mj-lt"/>
              </a:rPr>
              <a:t>Interaction</a:t>
            </a:r>
            <a:endParaRPr lang="da-DK" dirty="0" smtClean="0">
              <a:latin typeface="+mj-lt"/>
            </a:endParaRPr>
          </a:p>
        </p:txBody>
      </p:sp>
      <p:sp>
        <p:nvSpPr>
          <p:cNvPr id="57" name="Rectangle 56"/>
          <p:cNvSpPr/>
          <p:nvPr/>
        </p:nvSpPr>
        <p:spPr>
          <a:xfrm>
            <a:off x="4658117" y="2699225"/>
            <a:ext cx="2479964" cy="1292662"/>
          </a:xfrm>
          <a:prstGeom prst="rect">
            <a:avLst/>
          </a:prstGeom>
        </p:spPr>
        <p:txBody>
          <a:bodyPr wrap="square">
            <a:spAutoFit/>
          </a:bodyPr>
          <a:lstStyle/>
          <a:p>
            <a:pPr defTabSz="914400">
              <a:defRPr/>
            </a:pPr>
            <a:r>
              <a:rPr lang="da-DK" sz="2400" b="1" dirty="0" err="1" smtClean="0">
                <a:latin typeface="+mj-lt"/>
              </a:rPr>
              <a:t>Curious</a:t>
            </a:r>
            <a:r>
              <a:rPr lang="da-DK" dirty="0" smtClean="0">
                <a:latin typeface="+mj-lt"/>
              </a:rPr>
              <a:t/>
            </a:r>
            <a:br>
              <a:rPr lang="da-DK" dirty="0" smtClean="0">
                <a:latin typeface="+mj-lt"/>
              </a:rPr>
            </a:br>
            <a:r>
              <a:rPr lang="da-DK" dirty="0" smtClean="0">
                <a:latin typeface="+mj-lt"/>
              </a:rPr>
              <a:t>30% of the Visits</a:t>
            </a:r>
          </a:p>
          <a:p>
            <a:r>
              <a:rPr lang="da-DK" dirty="0" err="1" smtClean="0">
                <a:latin typeface="+mj-lt"/>
              </a:rPr>
              <a:t>Int</a:t>
            </a:r>
            <a:r>
              <a:rPr lang="da-DK" dirty="0" smtClean="0">
                <a:latin typeface="+mj-lt"/>
              </a:rPr>
              <a:t> + </a:t>
            </a:r>
            <a:r>
              <a:rPr lang="da-DK" dirty="0" err="1" smtClean="0">
                <a:latin typeface="+mj-lt"/>
              </a:rPr>
              <a:t>Notification</a:t>
            </a:r>
            <a:r>
              <a:rPr lang="da-DK" dirty="0" smtClean="0">
                <a:latin typeface="+mj-lt"/>
              </a:rPr>
              <a:t> Zone</a:t>
            </a:r>
          </a:p>
          <a:p>
            <a:r>
              <a:rPr lang="da-DK" dirty="0" smtClean="0">
                <a:latin typeface="+mj-lt"/>
              </a:rPr>
              <a:t>- Touch </a:t>
            </a:r>
            <a:r>
              <a:rPr lang="da-DK" dirty="0" err="1" smtClean="0">
                <a:latin typeface="+mj-lt"/>
              </a:rPr>
              <a:t>Interaction</a:t>
            </a:r>
            <a:endParaRPr lang="da-DK" dirty="0" smtClean="0">
              <a:latin typeface="+mj-lt"/>
            </a:endParaRPr>
          </a:p>
        </p:txBody>
      </p:sp>
      <p:sp>
        <p:nvSpPr>
          <p:cNvPr id="58" name="Rectangle 57"/>
          <p:cNvSpPr/>
          <p:nvPr/>
        </p:nvSpPr>
        <p:spPr>
          <a:xfrm>
            <a:off x="4646321" y="1254291"/>
            <a:ext cx="2479964" cy="1015663"/>
          </a:xfrm>
          <a:prstGeom prst="rect">
            <a:avLst/>
          </a:prstGeom>
        </p:spPr>
        <p:txBody>
          <a:bodyPr wrap="square">
            <a:spAutoFit/>
          </a:bodyPr>
          <a:lstStyle/>
          <a:p>
            <a:pPr defTabSz="914400">
              <a:defRPr/>
            </a:pPr>
            <a:r>
              <a:rPr lang="da-DK" sz="2400" b="1" dirty="0" err="1" smtClean="0">
                <a:latin typeface="+mj-lt"/>
              </a:rPr>
              <a:t>Aware</a:t>
            </a:r>
            <a:r>
              <a:rPr lang="da-DK" dirty="0" smtClean="0">
                <a:latin typeface="+mj-lt"/>
              </a:rPr>
              <a:t/>
            </a:r>
            <a:br>
              <a:rPr lang="da-DK" dirty="0" smtClean="0">
                <a:latin typeface="+mj-lt"/>
              </a:rPr>
            </a:br>
            <a:r>
              <a:rPr lang="da-DK" dirty="0" smtClean="0">
                <a:latin typeface="+mj-lt"/>
              </a:rPr>
              <a:t>60% of the Visits</a:t>
            </a:r>
          </a:p>
          <a:p>
            <a:r>
              <a:rPr lang="da-DK" dirty="0" smtClean="0">
                <a:latin typeface="+mj-lt"/>
              </a:rPr>
              <a:t>Ambient Zone</a:t>
            </a:r>
          </a:p>
        </p:txBody>
      </p:sp>
      <p:pic>
        <p:nvPicPr>
          <p:cNvPr id="31" name="Picture 30" descr="ITU-ENG-HORISONT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486621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jdhr.CAMPEON\Desktop\GridOrbit Deployment\TagCloud Deployment\AdminScreen\Captures\capture-634130408463125000.PNG"/>
          <p:cNvPicPr>
            <a:picLocks noChangeAspect="1" noChangeArrowheads="1"/>
          </p:cNvPicPr>
          <p:nvPr/>
        </p:nvPicPr>
        <p:blipFill>
          <a:blip r:embed="rId3"/>
          <a:srcRect/>
          <a:stretch>
            <a:fillRect/>
          </a:stretch>
        </p:blipFill>
        <p:spPr bwMode="auto">
          <a:xfrm>
            <a:off x="396832" y="2692117"/>
            <a:ext cx="3730615" cy="2104175"/>
          </a:xfrm>
          <a:prstGeom prst="rect">
            <a:avLst/>
          </a:prstGeom>
          <a:noFill/>
        </p:spPr>
      </p:pic>
      <p:pic>
        <p:nvPicPr>
          <p:cNvPr id="1027" name="Picture 3" descr="C:\Documents and Settings\jdhr.CAMPEON\Desktop\GridOrbit Deployment\TagCloud Deployment\AdminScreen\Captures\capture-634133234463125000.PNG"/>
          <p:cNvPicPr>
            <a:picLocks noChangeAspect="1" noChangeArrowheads="1"/>
          </p:cNvPicPr>
          <p:nvPr/>
        </p:nvPicPr>
        <p:blipFill>
          <a:blip r:embed="rId4"/>
          <a:srcRect/>
          <a:stretch>
            <a:fillRect/>
          </a:stretch>
        </p:blipFill>
        <p:spPr bwMode="auto">
          <a:xfrm>
            <a:off x="4973686" y="2692116"/>
            <a:ext cx="3730616" cy="2104175"/>
          </a:xfrm>
          <a:prstGeom prst="rect">
            <a:avLst/>
          </a:prstGeom>
          <a:noFill/>
        </p:spPr>
      </p:pic>
      <p:sp>
        <p:nvSpPr>
          <p:cNvPr id="61" name="Rectangle 60"/>
          <p:cNvSpPr/>
          <p:nvPr/>
        </p:nvSpPr>
        <p:spPr>
          <a:xfrm>
            <a:off x="6652860" y="2267556"/>
            <a:ext cx="300082" cy="369332"/>
          </a:xfrm>
          <a:prstGeom prst="rect">
            <a:avLst/>
          </a:prstGeom>
        </p:spPr>
        <p:txBody>
          <a:bodyPr wrap="none">
            <a:spAutoFit/>
          </a:bodyPr>
          <a:lstStyle/>
          <a:p>
            <a:pPr algn="ctr" defTabSz="914400">
              <a:defRPr/>
            </a:pPr>
            <a:r>
              <a:rPr lang="da-DK" dirty="0" smtClean="0">
                <a:latin typeface="+mj-lt"/>
              </a:rPr>
              <a:t>+</a:t>
            </a:r>
          </a:p>
        </p:txBody>
      </p:sp>
      <p:sp>
        <p:nvSpPr>
          <p:cNvPr id="63" name="Rectangle 62"/>
          <p:cNvSpPr/>
          <p:nvPr/>
        </p:nvSpPr>
        <p:spPr>
          <a:xfrm>
            <a:off x="2122966" y="2194986"/>
            <a:ext cx="255336" cy="369332"/>
          </a:xfrm>
          <a:prstGeom prst="rect">
            <a:avLst/>
          </a:prstGeom>
        </p:spPr>
        <p:txBody>
          <a:bodyPr wrap="none">
            <a:spAutoFit/>
          </a:bodyPr>
          <a:lstStyle/>
          <a:p>
            <a:pPr algn="ctr" defTabSz="914400">
              <a:defRPr/>
            </a:pPr>
            <a:r>
              <a:rPr lang="da-DK" dirty="0" smtClean="0">
                <a:latin typeface="+mj-lt"/>
              </a:rPr>
              <a:t>-</a:t>
            </a:r>
          </a:p>
        </p:txBody>
      </p:sp>
      <p:sp>
        <p:nvSpPr>
          <p:cNvPr id="67" name="Rectangle 66"/>
          <p:cNvSpPr/>
          <p:nvPr/>
        </p:nvSpPr>
        <p:spPr>
          <a:xfrm>
            <a:off x="6394851" y="4829203"/>
            <a:ext cx="883475" cy="369332"/>
          </a:xfrm>
          <a:prstGeom prst="rect">
            <a:avLst/>
          </a:prstGeom>
        </p:spPr>
        <p:txBody>
          <a:bodyPr wrap="none">
            <a:spAutoFit/>
          </a:bodyPr>
          <a:lstStyle/>
          <a:p>
            <a:pPr algn="ctr" defTabSz="914400">
              <a:defRPr/>
            </a:pPr>
            <a:r>
              <a:rPr lang="da-DK" dirty="0" err="1" smtClean="0">
                <a:latin typeface="+mj-lt"/>
              </a:rPr>
              <a:t>Activity</a:t>
            </a:r>
            <a:endParaRPr lang="da-DK" dirty="0" smtClean="0">
              <a:latin typeface="+mj-lt"/>
            </a:endParaRPr>
          </a:p>
        </p:txBody>
      </p:sp>
      <p:sp>
        <p:nvSpPr>
          <p:cNvPr id="68" name="Rectangle 67"/>
          <p:cNvSpPr/>
          <p:nvPr/>
        </p:nvSpPr>
        <p:spPr>
          <a:xfrm>
            <a:off x="1769161" y="4829204"/>
            <a:ext cx="982548" cy="369332"/>
          </a:xfrm>
          <a:prstGeom prst="rect">
            <a:avLst/>
          </a:prstGeom>
        </p:spPr>
        <p:txBody>
          <a:bodyPr wrap="none">
            <a:spAutoFit/>
          </a:bodyPr>
          <a:lstStyle/>
          <a:p>
            <a:pPr algn="ctr" defTabSz="914400">
              <a:defRPr/>
            </a:pPr>
            <a:r>
              <a:rPr lang="da-DK" dirty="0" err="1" smtClean="0">
                <a:latin typeface="+mj-lt"/>
              </a:rPr>
              <a:t>Capacity</a:t>
            </a:r>
            <a:endParaRPr lang="da-DK" dirty="0" smtClean="0">
              <a:latin typeface="+mj-lt"/>
            </a:endParaRPr>
          </a:p>
        </p:txBody>
      </p:sp>
      <p:sp>
        <p:nvSpPr>
          <p:cNvPr id="13" name="Title 1"/>
          <p:cNvSpPr>
            <a:spLocks noGrp="1"/>
          </p:cNvSpPr>
          <p:nvPr>
            <p:ph type="title"/>
          </p:nvPr>
        </p:nvSpPr>
        <p:spPr>
          <a:xfrm>
            <a:off x="1721203" y="274638"/>
            <a:ext cx="6534627" cy="749812"/>
          </a:xfrm>
          <a:noFill/>
        </p:spPr>
        <p:txBody>
          <a:bodyPr anchor="t"/>
          <a:lstStyle/>
          <a:p>
            <a:pPr algn="r"/>
            <a:r>
              <a:rPr lang="en-US" dirty="0" smtClean="0"/>
              <a:t>Visits to the Public Displays</a:t>
            </a:r>
            <a:endParaRPr lang="en-US" dirty="0"/>
          </a:p>
        </p:txBody>
      </p:sp>
      <p:pic>
        <p:nvPicPr>
          <p:cNvPr id="14" name="Picture 13" descr="ITU-ENG-HORISONT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6" name="TextBox 5"/>
          <p:cNvSpPr txBox="1"/>
          <p:nvPr/>
        </p:nvSpPr>
        <p:spPr>
          <a:xfrm>
            <a:off x="5582383" y="6488668"/>
            <a:ext cx="3561617" cy="369332"/>
          </a:xfrm>
          <a:prstGeom prst="rect">
            <a:avLst/>
          </a:prstGeom>
          <a:noFill/>
        </p:spPr>
        <p:txBody>
          <a:bodyPr wrap="none" rtlCol="0">
            <a:spAutoFit/>
          </a:bodyPr>
          <a:lstStyle/>
          <a:p>
            <a:pPr algn="r"/>
            <a:r>
              <a:rPr lang="en-US" i="1" dirty="0" smtClean="0"/>
              <a:t>[Awareness Stagnation – Page 127]</a:t>
            </a:r>
            <a:endParaRPr lang="en-US" i="1" dirty="0"/>
          </a:p>
        </p:txBody>
      </p:sp>
    </p:spTree>
    <p:extLst>
      <p:ext uri="{BB962C8B-B14F-4D97-AF65-F5344CB8AC3E}">
        <p14:creationId xmlns:p14="http://schemas.microsoft.com/office/powerpoint/2010/main" val="2606798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500"/>
                                        <p:tgtEl>
                                          <p:spTgt spid="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500"/>
                                        <p:tgtEl>
                                          <p:spTgt spid="63"/>
                                        </p:tgtEl>
                                      </p:cBhvr>
                                    </p:animEffect>
                                  </p:childTnLst>
                                </p:cTn>
                              </p:par>
                              <p:par>
                                <p:cTn id="19" presetID="10"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7" grpId="0"/>
      <p:bldP spid="6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ffiti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383" y="120651"/>
            <a:ext cx="5400000" cy="3048000"/>
          </a:xfrm>
          <a:prstGeom prst="rect">
            <a:avLst/>
          </a:prstGeom>
        </p:spPr>
      </p:pic>
      <p:pic>
        <p:nvPicPr>
          <p:cNvPr id="6" name="Picture 5" descr="Graffiti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4400" y="3324205"/>
            <a:ext cx="5400000" cy="3045930"/>
          </a:xfrm>
          <a:prstGeom prst="rect">
            <a:avLst/>
          </a:prstGeom>
        </p:spPr>
      </p:pic>
      <p:pic>
        <p:nvPicPr>
          <p:cNvPr id="4" name="Picture 3" descr="ITU-ENG-HORISONT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7" name="TextBox 6"/>
          <p:cNvSpPr txBox="1"/>
          <p:nvPr/>
        </p:nvSpPr>
        <p:spPr>
          <a:xfrm>
            <a:off x="6627103" y="6488668"/>
            <a:ext cx="2516897" cy="369332"/>
          </a:xfrm>
          <a:prstGeom prst="rect">
            <a:avLst/>
          </a:prstGeom>
          <a:noFill/>
        </p:spPr>
        <p:txBody>
          <a:bodyPr wrap="none" rtlCol="0">
            <a:spAutoFit/>
          </a:bodyPr>
          <a:lstStyle/>
          <a:p>
            <a:pPr algn="r"/>
            <a:r>
              <a:rPr lang="en-US" i="1" dirty="0" smtClean="0"/>
              <a:t>[Playfulness – Page 126]</a:t>
            </a:r>
            <a:endParaRPr lang="en-US" i="1" dirty="0"/>
          </a:p>
        </p:txBody>
      </p:sp>
    </p:spTree>
    <p:extLst>
      <p:ext uri="{BB962C8B-B14F-4D97-AF65-F5344CB8AC3E}">
        <p14:creationId xmlns:p14="http://schemas.microsoft.com/office/powerpoint/2010/main" val="1575050435"/>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tureChang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77" y="491067"/>
            <a:ext cx="8101046" cy="5875866"/>
          </a:xfrm>
          <a:prstGeom prst="rect">
            <a:avLst/>
          </a:prstGeom>
        </p:spPr>
      </p:pic>
    </p:spTree>
    <p:extLst>
      <p:ext uri="{BB962C8B-B14F-4D97-AF65-F5344CB8AC3E}">
        <p14:creationId xmlns:p14="http://schemas.microsoft.com/office/powerpoint/2010/main" val="2845739346"/>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wToJoi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115" y="2675681"/>
            <a:ext cx="9328982" cy="1506639"/>
          </a:xfrm>
          <a:prstGeom prst="rect">
            <a:avLst/>
          </a:prstGeom>
        </p:spPr>
      </p:pic>
      <p:sp>
        <p:nvSpPr>
          <p:cNvPr id="5" name="Rectangle 4"/>
          <p:cNvSpPr/>
          <p:nvPr/>
        </p:nvSpPr>
        <p:spPr>
          <a:xfrm>
            <a:off x="3555950" y="6488668"/>
            <a:ext cx="5588050" cy="369332"/>
          </a:xfrm>
          <a:prstGeom prst="rect">
            <a:avLst/>
          </a:prstGeom>
        </p:spPr>
        <p:txBody>
          <a:bodyPr wrap="none">
            <a:spAutoFit/>
          </a:bodyPr>
          <a:lstStyle/>
          <a:p>
            <a:pPr algn="r"/>
            <a:r>
              <a:rPr lang="en-US" i="1" dirty="0"/>
              <a:t>[How to Join requests from the public </a:t>
            </a:r>
            <a:r>
              <a:rPr lang="en-US" i="1" dirty="0" smtClean="0"/>
              <a:t>display – Page 128]</a:t>
            </a:r>
            <a:endParaRPr lang="en-US" i="1" dirty="0"/>
          </a:p>
        </p:txBody>
      </p:sp>
      <p:pic>
        <p:nvPicPr>
          <p:cNvPr id="6" name="Picture 5"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2095487878"/>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tifyEventsStatusTimelin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 y="787400"/>
            <a:ext cx="8966200" cy="5283200"/>
          </a:xfrm>
          <a:prstGeom prst="rect">
            <a:avLst/>
          </a:prstGeom>
        </p:spPr>
      </p:pic>
      <p:sp>
        <p:nvSpPr>
          <p:cNvPr id="3" name="Rectangle 2"/>
          <p:cNvSpPr/>
          <p:nvPr/>
        </p:nvSpPr>
        <p:spPr>
          <a:xfrm>
            <a:off x="1845733" y="6488668"/>
            <a:ext cx="7298267" cy="369332"/>
          </a:xfrm>
          <a:prstGeom prst="rect">
            <a:avLst/>
          </a:prstGeom>
        </p:spPr>
        <p:txBody>
          <a:bodyPr wrap="square">
            <a:spAutoFit/>
          </a:bodyPr>
          <a:lstStyle/>
          <a:p>
            <a:pPr algn="r"/>
            <a:r>
              <a:rPr lang="en-US" i="1" dirty="0"/>
              <a:t>[Running status of the </a:t>
            </a:r>
            <a:r>
              <a:rPr lang="en-US" i="1" dirty="0" err="1"/>
              <a:t>GridOrbit</a:t>
            </a:r>
            <a:r>
              <a:rPr lang="en-US" i="1" dirty="0"/>
              <a:t> notification </a:t>
            </a:r>
            <a:r>
              <a:rPr lang="en-US" i="1" dirty="0" smtClean="0"/>
              <a:t>system – Page 128]</a:t>
            </a:r>
            <a:endParaRPr lang="en-US" i="1" dirty="0"/>
          </a:p>
        </p:txBody>
      </p:sp>
    </p:spTree>
    <p:extLst>
      <p:ext uri="{BB962C8B-B14F-4D97-AF65-F5344CB8AC3E}">
        <p14:creationId xmlns:p14="http://schemas.microsoft.com/office/powerpoint/2010/main" val="1689218835"/>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tifyEventsTimelin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 y="1003300"/>
            <a:ext cx="8966200" cy="4851400"/>
          </a:xfrm>
          <a:prstGeom prst="rect">
            <a:avLst/>
          </a:prstGeom>
        </p:spPr>
      </p:pic>
      <p:sp>
        <p:nvSpPr>
          <p:cNvPr id="3" name="Rectangle 2"/>
          <p:cNvSpPr/>
          <p:nvPr/>
        </p:nvSpPr>
        <p:spPr>
          <a:xfrm>
            <a:off x="0" y="6488668"/>
            <a:ext cx="9144000" cy="369332"/>
          </a:xfrm>
          <a:prstGeom prst="rect">
            <a:avLst/>
          </a:prstGeom>
        </p:spPr>
        <p:txBody>
          <a:bodyPr wrap="square">
            <a:spAutoFit/>
          </a:bodyPr>
          <a:lstStyle/>
          <a:p>
            <a:pPr algn="r"/>
            <a:r>
              <a:rPr lang="en-US" i="1" dirty="0"/>
              <a:t>[Queries to, and launching of the Mini-Grid from, </a:t>
            </a:r>
            <a:r>
              <a:rPr lang="en-US" i="1" dirty="0" err="1"/>
              <a:t>GridOrbit</a:t>
            </a:r>
            <a:r>
              <a:rPr lang="en-US" i="1" dirty="0"/>
              <a:t> notification </a:t>
            </a:r>
            <a:r>
              <a:rPr lang="en-US" i="1" dirty="0" smtClean="0"/>
              <a:t>system – Page 129]</a:t>
            </a:r>
            <a:endParaRPr lang="en-US" i="1" dirty="0"/>
          </a:p>
        </p:txBody>
      </p:sp>
    </p:spTree>
    <p:extLst>
      <p:ext uri="{BB962C8B-B14F-4D97-AF65-F5344CB8AC3E}">
        <p14:creationId xmlns:p14="http://schemas.microsoft.com/office/powerpoint/2010/main" val="273450758"/>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98589" y="6488668"/>
            <a:ext cx="3845411" cy="369332"/>
          </a:xfrm>
          <a:prstGeom prst="rect">
            <a:avLst/>
          </a:prstGeom>
        </p:spPr>
        <p:txBody>
          <a:bodyPr wrap="none">
            <a:spAutoFit/>
          </a:bodyPr>
          <a:lstStyle/>
          <a:p>
            <a:r>
              <a:rPr lang="en-US" dirty="0"/>
              <a:t>[Motivations to </a:t>
            </a:r>
            <a:r>
              <a:rPr lang="en-US" dirty="0" smtClean="0"/>
              <a:t>participate – Page 130]</a:t>
            </a:r>
            <a:endParaRPr lang="en-US" dirty="0"/>
          </a:p>
        </p:txBody>
      </p:sp>
      <p:sp>
        <p:nvSpPr>
          <p:cNvPr id="5" name="Rectangle 4"/>
          <p:cNvSpPr/>
          <p:nvPr/>
        </p:nvSpPr>
        <p:spPr>
          <a:xfrm>
            <a:off x="2048943" y="2828836"/>
            <a:ext cx="4030134" cy="1200329"/>
          </a:xfrm>
          <a:prstGeom prst="rect">
            <a:avLst/>
          </a:prstGeom>
        </p:spPr>
        <p:txBody>
          <a:bodyPr wrap="square">
            <a:spAutoFit/>
          </a:bodyPr>
          <a:lstStyle/>
          <a:p>
            <a:pPr marL="285750" indent="-285750">
              <a:buFont typeface="Arial"/>
              <a:buChar char="•"/>
            </a:pPr>
            <a:r>
              <a:rPr lang="en-US" dirty="0" smtClean="0"/>
              <a:t>Necessity</a:t>
            </a:r>
          </a:p>
          <a:p>
            <a:pPr marL="285750" indent="-285750">
              <a:buFont typeface="Arial"/>
              <a:buChar char="•"/>
            </a:pPr>
            <a:r>
              <a:rPr lang="en-US" dirty="0" smtClean="0"/>
              <a:t>Curiosity (limits, ease)</a:t>
            </a:r>
          </a:p>
          <a:p>
            <a:pPr marL="285750" indent="-285750">
              <a:buFont typeface="Arial"/>
              <a:buChar char="•"/>
            </a:pPr>
            <a:r>
              <a:rPr lang="en-US" dirty="0" smtClean="0"/>
              <a:t>Enhancement</a:t>
            </a:r>
          </a:p>
          <a:p>
            <a:pPr marL="285750" indent="-285750">
              <a:buFont typeface="Arial"/>
              <a:buChar char="•"/>
            </a:pPr>
            <a:r>
              <a:rPr lang="en-US" dirty="0" smtClean="0"/>
              <a:t>Reputation (recognition, visibility)</a:t>
            </a:r>
            <a:endParaRPr lang="en-US" dirty="0"/>
          </a:p>
        </p:txBody>
      </p:sp>
      <p:pic>
        <p:nvPicPr>
          <p:cNvPr id="6" name="Picture 5"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1526192115"/>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09600" y="1088571"/>
            <a:ext cx="2226608" cy="2226608"/>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latin typeface="Frutiger LT Std 45 Light"/>
            </a:endParaRPr>
          </a:p>
        </p:txBody>
      </p:sp>
      <p:pic>
        <p:nvPicPr>
          <p:cNvPr id="6" name="Picture 8" descr="C:\Documents and Settings\jdhr.CAMPEON\Desktop\MiniGrid\GridAwarenessMDE\GridAwarenessMDE-DA\Resources\MachineIcon.png"/>
          <p:cNvPicPr>
            <a:picLocks noChangeAspect="1" noChangeArrowheads="1"/>
          </p:cNvPicPr>
          <p:nvPr/>
        </p:nvPicPr>
        <p:blipFill>
          <a:blip r:embed="rId3"/>
          <a:srcRect/>
          <a:stretch>
            <a:fillRect/>
          </a:stretch>
        </p:blipFill>
        <p:spPr bwMode="auto">
          <a:xfrm>
            <a:off x="802541" y="1264524"/>
            <a:ext cx="1850162" cy="1850162"/>
          </a:xfrm>
          <a:prstGeom prst="rect">
            <a:avLst/>
          </a:prstGeom>
          <a:noFill/>
        </p:spPr>
      </p:pic>
      <p:pic>
        <p:nvPicPr>
          <p:cNvPr id="7" name="Picture 13" descr="C:\Documents and Settings\jdhr.CAMPEON\Desktop\GridOrbit Deployment\TagCloud Demo Kit\GridAwarenessMDE-DA - TagCloud\Pictures\ckm@mb.au.dk.JPG"/>
          <p:cNvPicPr>
            <a:picLocks noChangeAspect="1" noChangeArrowheads="1"/>
          </p:cNvPicPr>
          <p:nvPr/>
        </p:nvPicPr>
        <p:blipFill>
          <a:blip r:embed="rId4"/>
          <a:srcRect/>
          <a:stretch>
            <a:fillRect/>
          </a:stretch>
        </p:blipFill>
        <p:spPr bwMode="auto">
          <a:xfrm>
            <a:off x="1440461" y="1737137"/>
            <a:ext cx="941576" cy="1229084"/>
          </a:xfrm>
          <a:prstGeom prst="rect">
            <a:avLst/>
          </a:prstGeom>
          <a:noFill/>
        </p:spPr>
      </p:pic>
      <p:sp>
        <p:nvSpPr>
          <p:cNvPr id="4" name="Rectangle 3"/>
          <p:cNvSpPr/>
          <p:nvPr/>
        </p:nvSpPr>
        <p:spPr>
          <a:xfrm>
            <a:off x="3062514" y="2199837"/>
            <a:ext cx="5700486" cy="3416320"/>
          </a:xfrm>
          <a:prstGeom prst="rect">
            <a:avLst/>
          </a:prstGeom>
          <a:solidFill>
            <a:schemeClr val="accent6">
              <a:lumMod val="20000"/>
              <a:lumOff val="80000"/>
            </a:schemeClr>
          </a:solidFill>
        </p:spPr>
        <p:txBody>
          <a:bodyPr wrap="square">
            <a:spAutoFit/>
          </a:bodyPr>
          <a:lstStyle/>
          <a:p>
            <a:r>
              <a:rPr lang="en-US" i="1" dirty="0" smtClean="0">
                <a:latin typeface="+mj-lt"/>
              </a:rPr>
              <a:t>From: 	Participant X</a:t>
            </a:r>
            <a:br>
              <a:rPr lang="en-US" i="1" dirty="0" smtClean="0">
                <a:latin typeface="+mj-lt"/>
              </a:rPr>
            </a:br>
            <a:r>
              <a:rPr lang="en-US" i="1" dirty="0" smtClean="0">
                <a:latin typeface="+mj-lt"/>
              </a:rPr>
              <a:t>Date:	Wed, Jun 16, 2010 at 1:51 PM</a:t>
            </a:r>
          </a:p>
          <a:p>
            <a:r>
              <a:rPr lang="en-US" i="1" dirty="0" smtClean="0">
                <a:latin typeface="+mj-lt"/>
              </a:rPr>
              <a:t>Subject:	Re: GridOrbit hide details 6/16/10</a:t>
            </a:r>
            <a:br>
              <a:rPr lang="en-US" i="1" dirty="0" smtClean="0">
                <a:latin typeface="+mj-lt"/>
              </a:rPr>
            </a:br>
            <a:endParaRPr lang="en-US" i="1" dirty="0" smtClean="0">
              <a:latin typeface="+mj-lt"/>
            </a:endParaRPr>
          </a:p>
          <a:p>
            <a:r>
              <a:rPr lang="en-US" i="1" dirty="0" smtClean="0">
                <a:latin typeface="+mj-lt"/>
              </a:rPr>
              <a:t>Hi Juan</a:t>
            </a:r>
          </a:p>
          <a:p>
            <a:endParaRPr lang="en-US" i="1" dirty="0" smtClean="0">
              <a:latin typeface="+mj-lt"/>
            </a:endParaRPr>
          </a:p>
          <a:p>
            <a:r>
              <a:rPr lang="en-US" i="1" dirty="0" smtClean="0">
                <a:latin typeface="+mj-lt"/>
              </a:rPr>
              <a:t>I got the plugin installed and the whole thing should be up and running. Now I just need to figure out how I can get my picture on the screen in the main building... Do I need to set up some profile somewhere or something like that?</a:t>
            </a:r>
          </a:p>
          <a:p>
            <a:endParaRPr lang="en-US" i="1" dirty="0" smtClean="0">
              <a:latin typeface="+mj-lt"/>
            </a:endParaRPr>
          </a:p>
          <a:p>
            <a:r>
              <a:rPr lang="en-US" i="1" dirty="0" smtClean="0">
                <a:latin typeface="+mj-lt"/>
              </a:rPr>
              <a:t>Cheers</a:t>
            </a:r>
            <a:endParaRPr lang="da-DK" i="1" dirty="0">
              <a:latin typeface="+mj-lt"/>
            </a:endParaRPr>
          </a:p>
        </p:txBody>
      </p:sp>
      <p:sp>
        <p:nvSpPr>
          <p:cNvPr id="11" name="Title 1"/>
          <p:cNvSpPr txBox="1">
            <a:spLocks/>
          </p:cNvSpPr>
          <p:nvPr/>
        </p:nvSpPr>
        <p:spPr bwMode="auto">
          <a:xfrm>
            <a:off x="5762619" y="278343"/>
            <a:ext cx="2806619" cy="749812"/>
          </a:xfrm>
          <a:prstGeom prst="rect">
            <a:avLst/>
          </a:prstGeom>
          <a:noFill/>
          <a:ln w="9525">
            <a:noFill/>
            <a:miter lim="800000"/>
            <a:headEnd/>
            <a:tailEnd/>
          </a:ln>
        </p:spPr>
        <p:txBody>
          <a:bodyPr vert="horz" wrap="none" lIns="216000" tIns="0" rIns="91440" bIns="72000" numCol="1" rtlCol="0" anchor="t" anchorCtr="0" compatLnSpc="1">
            <a:prstTxWarp prst="textNoShape">
              <a:avLst/>
            </a:prstTxWarp>
            <a:spAutoFit/>
          </a:bodyPr>
          <a:lstStyle>
            <a:lvl1pPr algn="ctr" defTabSz="457200" rtl="0" eaLnBrk="1" latinLnBrk="0" hangingPunct="1">
              <a:spcBef>
                <a:spcPct val="0"/>
              </a:spcBef>
              <a:buNone/>
              <a:defRPr sz="4400" kern="1200" cap="none">
                <a:solidFill>
                  <a:schemeClr val="tx1"/>
                </a:solidFill>
                <a:latin typeface="+mj-lt"/>
                <a:ea typeface="+mj-ea"/>
                <a:cs typeface="+mj-cs"/>
              </a:defRPr>
            </a:lvl1pPr>
          </a:lstStyle>
          <a:p>
            <a:pPr algn="r"/>
            <a:r>
              <a:rPr lang="en-US" dirty="0" smtClean="0"/>
              <a:t>Face Time!</a:t>
            </a:r>
            <a:endParaRPr lang="en-US" dirty="0"/>
          </a:p>
        </p:txBody>
      </p:sp>
      <p:pic>
        <p:nvPicPr>
          <p:cNvPr id="14" name="Picture 13" descr="ITU-ENG-HORISONT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38985918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out)">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09600" y="1051560"/>
            <a:ext cx="6604000" cy="4846320"/>
          </a:xfrm>
        </p:spPr>
        <p:txBody>
          <a:bodyPr>
            <a:normAutofit/>
          </a:bodyPr>
          <a:lstStyle/>
          <a:p>
            <a:pPr>
              <a:buFont typeface="Arial" pitchFamily="34" charset="0"/>
              <a:buChar char="•"/>
            </a:pPr>
            <a:r>
              <a:rPr lang="da-DK" sz="1800" dirty="0" smtClean="0">
                <a:latin typeface="+mj-lt"/>
              </a:rPr>
              <a:t> The </a:t>
            </a:r>
            <a:r>
              <a:rPr lang="da-DK" sz="1800" dirty="0" err="1" smtClean="0">
                <a:latin typeface="+mj-lt"/>
              </a:rPr>
              <a:t>on-screen</a:t>
            </a:r>
            <a:r>
              <a:rPr lang="da-DK" sz="1800" dirty="0" smtClean="0">
                <a:latin typeface="+mj-lt"/>
              </a:rPr>
              <a:t> </a:t>
            </a:r>
            <a:r>
              <a:rPr lang="da-DK" sz="1800" dirty="0" err="1" smtClean="0">
                <a:latin typeface="+mj-lt"/>
              </a:rPr>
              <a:t>messaging</a:t>
            </a:r>
            <a:r>
              <a:rPr lang="da-DK" sz="1800" dirty="0" smtClean="0">
                <a:latin typeface="+mj-lt"/>
              </a:rPr>
              <a:t> </a:t>
            </a:r>
            <a:r>
              <a:rPr lang="da-DK" sz="1800" dirty="0" err="1" smtClean="0">
                <a:latin typeface="+mj-lt"/>
              </a:rPr>
              <a:t>functionality</a:t>
            </a:r>
            <a:r>
              <a:rPr lang="da-DK" sz="1800" dirty="0" smtClean="0">
                <a:latin typeface="+mj-lt"/>
              </a:rPr>
              <a:t> (bulleting </a:t>
            </a:r>
            <a:r>
              <a:rPr lang="da-DK" sz="1800" dirty="0" err="1" smtClean="0">
                <a:latin typeface="+mj-lt"/>
              </a:rPr>
              <a:t>board</a:t>
            </a:r>
            <a:r>
              <a:rPr lang="da-DK" sz="1800" dirty="0" smtClean="0">
                <a:latin typeface="+mj-lt"/>
              </a:rPr>
              <a:t>) </a:t>
            </a:r>
            <a:r>
              <a:rPr lang="da-DK" sz="1800" dirty="0" err="1" smtClean="0">
                <a:latin typeface="+mj-lt"/>
              </a:rPr>
              <a:t>was</a:t>
            </a:r>
            <a:r>
              <a:rPr lang="da-DK" sz="1800" dirty="0" smtClean="0">
                <a:latin typeface="+mj-lt"/>
              </a:rPr>
              <a:t> not </a:t>
            </a:r>
            <a:r>
              <a:rPr lang="da-DK" sz="1800" dirty="0" err="1" smtClean="0">
                <a:latin typeface="+mj-lt"/>
              </a:rPr>
              <a:t>used</a:t>
            </a:r>
            <a:r>
              <a:rPr lang="da-DK" sz="1800" dirty="0" smtClean="0">
                <a:latin typeface="+mj-lt"/>
              </a:rPr>
              <a:t>. </a:t>
            </a:r>
            <a:r>
              <a:rPr lang="da-DK" sz="1800" dirty="0" err="1" smtClean="0">
                <a:latin typeface="+mj-lt"/>
              </a:rPr>
              <a:t>We</a:t>
            </a:r>
            <a:r>
              <a:rPr lang="da-DK" sz="1800" dirty="0" smtClean="0">
                <a:latin typeface="+mj-lt"/>
              </a:rPr>
              <a:t> </a:t>
            </a:r>
            <a:r>
              <a:rPr lang="da-DK" sz="1800" dirty="0" err="1" smtClean="0">
                <a:latin typeface="+mj-lt"/>
              </a:rPr>
              <a:t>saw</a:t>
            </a:r>
            <a:r>
              <a:rPr lang="da-DK" sz="1800" dirty="0" smtClean="0">
                <a:latin typeface="+mj-lt"/>
              </a:rPr>
              <a:t> </a:t>
            </a:r>
            <a:r>
              <a:rPr lang="da-DK" sz="1800" dirty="0" err="1" smtClean="0">
                <a:latin typeface="+mj-lt"/>
              </a:rPr>
              <a:t>only</a:t>
            </a:r>
            <a:r>
              <a:rPr lang="da-DK" sz="1800" dirty="0" smtClean="0">
                <a:latin typeface="+mj-lt"/>
              </a:rPr>
              <a:t> 5 </a:t>
            </a:r>
            <a:r>
              <a:rPr lang="da-DK" sz="1800" dirty="0" err="1" smtClean="0">
                <a:latin typeface="+mj-lt"/>
              </a:rPr>
              <a:t>messages</a:t>
            </a:r>
            <a:r>
              <a:rPr lang="da-DK" sz="1800" dirty="0" smtClean="0">
                <a:latin typeface="+mj-lt"/>
              </a:rPr>
              <a:t> for the </a:t>
            </a:r>
            <a:r>
              <a:rPr lang="da-DK" sz="1800" dirty="0" err="1" smtClean="0">
                <a:latin typeface="+mj-lt"/>
              </a:rPr>
              <a:t>whole</a:t>
            </a:r>
            <a:r>
              <a:rPr lang="da-DK" sz="1800" dirty="0" smtClean="0">
                <a:latin typeface="+mj-lt"/>
              </a:rPr>
              <a:t> </a:t>
            </a:r>
            <a:r>
              <a:rPr lang="da-DK" sz="1800" dirty="0" err="1" smtClean="0">
                <a:latin typeface="+mj-lt"/>
              </a:rPr>
              <a:t>deployment</a:t>
            </a:r>
            <a:r>
              <a:rPr lang="da-DK" sz="1800" dirty="0" smtClean="0">
                <a:latin typeface="+mj-lt"/>
              </a:rPr>
              <a:t>.</a:t>
            </a:r>
          </a:p>
          <a:p>
            <a:endParaRPr lang="da-DK" sz="1800" dirty="0" smtClean="0">
              <a:latin typeface="+mj-lt"/>
            </a:endParaRPr>
          </a:p>
          <a:p>
            <a:endParaRPr lang="da-DK" sz="1800" dirty="0">
              <a:latin typeface="+mj-lt"/>
            </a:endParaRPr>
          </a:p>
          <a:p>
            <a:endParaRPr lang="da-DK" sz="1800" dirty="0" smtClean="0">
              <a:latin typeface="+mj-lt"/>
            </a:endParaRPr>
          </a:p>
          <a:p>
            <a:endParaRPr lang="da-DK" sz="1800" dirty="0">
              <a:latin typeface="+mj-lt"/>
            </a:endParaRPr>
          </a:p>
          <a:p>
            <a:endParaRPr lang="da-DK" sz="1800" dirty="0" smtClean="0">
              <a:latin typeface="+mj-lt"/>
            </a:endParaRPr>
          </a:p>
          <a:p>
            <a:endParaRPr lang="da-DK" sz="1800" dirty="0">
              <a:latin typeface="+mj-lt"/>
            </a:endParaRPr>
          </a:p>
          <a:p>
            <a:endParaRPr lang="da-DK" sz="1800" dirty="0" smtClean="0">
              <a:latin typeface="+mj-lt"/>
            </a:endParaRPr>
          </a:p>
          <a:p>
            <a:endParaRPr lang="da-DK" sz="1800" dirty="0" smtClean="0">
              <a:latin typeface="+mj-lt"/>
            </a:endParaRPr>
          </a:p>
          <a:p>
            <a:pPr>
              <a:buFont typeface="Arial" pitchFamily="34" charset="0"/>
              <a:buChar char="•"/>
            </a:pPr>
            <a:r>
              <a:rPr lang="da-DK" sz="1800" dirty="0" smtClean="0">
                <a:latin typeface="+mj-lt"/>
              </a:rPr>
              <a:t> </a:t>
            </a:r>
            <a:r>
              <a:rPr lang="da-DK" sz="1800" dirty="0" err="1" smtClean="0">
                <a:latin typeface="+mj-lt"/>
              </a:rPr>
              <a:t>We</a:t>
            </a:r>
            <a:r>
              <a:rPr lang="da-DK" sz="1800" dirty="0" smtClean="0">
                <a:latin typeface="+mj-lt"/>
              </a:rPr>
              <a:t> did not find </a:t>
            </a:r>
            <a:r>
              <a:rPr lang="da-DK" sz="1800" dirty="0" err="1" smtClean="0">
                <a:latin typeface="+mj-lt"/>
              </a:rPr>
              <a:t>any</a:t>
            </a:r>
            <a:r>
              <a:rPr lang="da-DK" sz="1800" dirty="0" smtClean="0">
                <a:latin typeface="+mj-lt"/>
              </a:rPr>
              <a:t> </a:t>
            </a:r>
            <a:r>
              <a:rPr lang="da-DK" sz="1800" dirty="0" err="1" smtClean="0">
                <a:latin typeface="+mj-lt"/>
              </a:rPr>
              <a:t>significant</a:t>
            </a:r>
            <a:r>
              <a:rPr lang="da-DK" sz="1800" dirty="0" smtClean="0">
                <a:latin typeface="+mj-lt"/>
              </a:rPr>
              <a:t> </a:t>
            </a:r>
            <a:r>
              <a:rPr lang="da-DK" sz="1800" dirty="0" err="1" smtClean="0">
                <a:latin typeface="+mj-lt"/>
              </a:rPr>
              <a:t>impact</a:t>
            </a:r>
            <a:r>
              <a:rPr lang="da-DK" sz="1800" dirty="0" smtClean="0">
                <a:latin typeface="+mj-lt"/>
              </a:rPr>
              <a:t> of the </a:t>
            </a:r>
            <a:r>
              <a:rPr lang="da-DK" sz="1800" dirty="0" err="1" smtClean="0">
                <a:latin typeface="+mj-lt"/>
              </a:rPr>
              <a:t>different</a:t>
            </a:r>
            <a:r>
              <a:rPr lang="da-DK" sz="1800" dirty="0" smtClean="0">
                <a:latin typeface="+mj-lt"/>
              </a:rPr>
              <a:t> </a:t>
            </a:r>
            <a:r>
              <a:rPr lang="da-DK" sz="1800" dirty="0" err="1" smtClean="0">
                <a:latin typeface="+mj-lt"/>
              </a:rPr>
              <a:t>notifications</a:t>
            </a:r>
            <a:r>
              <a:rPr lang="da-DK" sz="1800" dirty="0" smtClean="0">
                <a:latin typeface="+mj-lt"/>
              </a:rPr>
              <a:t> </a:t>
            </a:r>
            <a:r>
              <a:rPr lang="da-DK" sz="1800" dirty="0" err="1" smtClean="0">
                <a:latin typeface="+mj-lt"/>
              </a:rPr>
              <a:t>strategies</a:t>
            </a:r>
            <a:r>
              <a:rPr lang="da-DK" sz="1800" dirty="0" smtClean="0">
                <a:latin typeface="+mj-lt"/>
              </a:rPr>
              <a:t>.</a:t>
            </a:r>
            <a:endParaRPr lang="da-DK" sz="1800" dirty="0">
              <a:latin typeface="+mj-lt"/>
            </a:endParaRPr>
          </a:p>
        </p:txBody>
      </p:sp>
      <p:grpSp>
        <p:nvGrpSpPr>
          <p:cNvPr id="9" name="Group 10"/>
          <p:cNvGrpSpPr/>
          <p:nvPr/>
        </p:nvGrpSpPr>
        <p:grpSpPr>
          <a:xfrm>
            <a:off x="7213600" y="365450"/>
            <a:ext cx="1364343" cy="3614057"/>
            <a:chOff x="7213600" y="870857"/>
            <a:chExt cx="1364343" cy="3614057"/>
          </a:xfrm>
        </p:grpSpPr>
        <p:sp>
          <p:nvSpPr>
            <p:cNvPr id="10" name="Rectangle 9"/>
            <p:cNvSpPr/>
            <p:nvPr/>
          </p:nvSpPr>
          <p:spPr>
            <a:xfrm>
              <a:off x="7213600" y="870857"/>
              <a:ext cx="1364343" cy="3614057"/>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da-DK">
                <a:latin typeface="Frutiger LT Std 45 Light"/>
              </a:endParaRPr>
            </a:p>
          </p:txBody>
        </p:sp>
        <p:grpSp>
          <p:nvGrpSpPr>
            <p:cNvPr id="11" name="Group 8"/>
            <p:cNvGrpSpPr/>
            <p:nvPr/>
          </p:nvGrpSpPr>
          <p:grpSpPr>
            <a:xfrm>
              <a:off x="7440395" y="1051560"/>
              <a:ext cx="944628" cy="3167278"/>
              <a:chOff x="1704624" y="2306597"/>
              <a:chExt cx="944628" cy="3167278"/>
            </a:xfrm>
          </p:grpSpPr>
          <p:pic>
            <p:nvPicPr>
              <p:cNvPr id="4" name="Picture 10"/>
              <p:cNvPicPr>
                <a:picLocks noChangeAspect="1" noChangeArrowheads="1"/>
              </p:cNvPicPr>
              <p:nvPr/>
            </p:nvPicPr>
            <p:blipFill>
              <a:blip r:embed="rId3"/>
              <a:srcRect/>
              <a:stretch>
                <a:fillRect/>
              </a:stretch>
            </p:blipFill>
            <p:spPr bwMode="auto">
              <a:xfrm>
                <a:off x="1704624" y="2306597"/>
                <a:ext cx="944628" cy="3167278"/>
              </a:xfrm>
              <a:prstGeom prst="rect">
                <a:avLst/>
              </a:prstGeom>
              <a:noFill/>
              <a:ln w="9525">
                <a:noFill/>
                <a:miter lim="800000"/>
                <a:headEnd/>
                <a:tailEnd/>
              </a:ln>
            </p:spPr>
          </p:pic>
          <p:pic>
            <p:nvPicPr>
              <p:cNvPr id="5" name="Picture 2"/>
              <p:cNvPicPr>
                <a:picLocks noChangeAspect="1" noChangeArrowheads="1"/>
              </p:cNvPicPr>
              <p:nvPr/>
            </p:nvPicPr>
            <p:blipFill>
              <a:blip r:embed="rId4"/>
              <a:srcRect/>
              <a:stretch>
                <a:fillRect/>
              </a:stretch>
            </p:blipFill>
            <p:spPr bwMode="auto">
              <a:xfrm>
                <a:off x="1747021" y="2835788"/>
                <a:ext cx="774000" cy="176914"/>
              </a:xfrm>
              <a:prstGeom prst="rect">
                <a:avLst/>
              </a:prstGeom>
              <a:noFill/>
              <a:ln w="9525">
                <a:noFill/>
                <a:miter lim="800000"/>
                <a:headEnd/>
                <a:tailEnd/>
              </a:ln>
            </p:spPr>
          </p:pic>
          <p:pic>
            <p:nvPicPr>
              <p:cNvPr id="6" name="Picture 2"/>
              <p:cNvPicPr>
                <a:picLocks noChangeAspect="1" noChangeArrowheads="1"/>
              </p:cNvPicPr>
              <p:nvPr/>
            </p:nvPicPr>
            <p:blipFill>
              <a:blip r:embed="rId4"/>
              <a:srcRect/>
              <a:stretch>
                <a:fillRect/>
              </a:stretch>
            </p:blipFill>
            <p:spPr bwMode="auto">
              <a:xfrm>
                <a:off x="1747021" y="3042957"/>
                <a:ext cx="774000" cy="176914"/>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1747021" y="3250602"/>
                <a:ext cx="774000" cy="176914"/>
              </a:xfrm>
              <a:prstGeom prst="rect">
                <a:avLst/>
              </a:prstGeom>
              <a:noFill/>
              <a:ln w="9525">
                <a:noFill/>
                <a:miter lim="800000"/>
                <a:headEnd/>
                <a:tailEnd/>
              </a:ln>
            </p:spPr>
          </p:pic>
          <p:pic>
            <p:nvPicPr>
              <p:cNvPr id="8" name="Picture 2"/>
              <p:cNvPicPr>
                <a:picLocks noChangeAspect="1" noChangeArrowheads="1"/>
              </p:cNvPicPr>
              <p:nvPr/>
            </p:nvPicPr>
            <p:blipFill>
              <a:blip r:embed="rId4"/>
              <a:srcRect/>
              <a:stretch>
                <a:fillRect/>
              </a:stretch>
            </p:blipFill>
            <p:spPr bwMode="auto">
              <a:xfrm>
                <a:off x="1747021" y="3459255"/>
                <a:ext cx="774000" cy="176914"/>
              </a:xfrm>
              <a:prstGeom prst="rect">
                <a:avLst/>
              </a:prstGeom>
              <a:noFill/>
              <a:ln w="9525">
                <a:noFill/>
                <a:miter lim="800000"/>
                <a:headEnd/>
                <a:tailEnd/>
              </a:ln>
            </p:spPr>
          </p:pic>
        </p:grpSp>
      </p:grpSp>
      <p:grpSp>
        <p:nvGrpSpPr>
          <p:cNvPr id="14" name="Group 13"/>
          <p:cNvGrpSpPr/>
          <p:nvPr/>
        </p:nvGrpSpPr>
        <p:grpSpPr>
          <a:xfrm>
            <a:off x="5580112" y="5359827"/>
            <a:ext cx="3288117" cy="1224135"/>
            <a:chOff x="5580112" y="5229201"/>
            <a:chExt cx="3288117" cy="1224135"/>
          </a:xfrm>
        </p:grpSpPr>
        <p:sp>
          <p:nvSpPr>
            <p:cNvPr id="13" name="Rectangle 12"/>
            <p:cNvSpPr/>
            <p:nvPr/>
          </p:nvSpPr>
          <p:spPr>
            <a:xfrm>
              <a:off x="5580112" y="5229201"/>
              <a:ext cx="3288117" cy="122413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da-DK">
                <a:latin typeface="Frutiger LT Std 45 Light"/>
              </a:endParaRPr>
            </a:p>
          </p:txBody>
        </p:sp>
        <p:pic>
          <p:nvPicPr>
            <p:cNvPr id="12" name="Picture 3" descr="C:\Documents and Settings\jdhr.CAMPEON\Desktop\MiniGrid\documents\presentations\chi2011\notification-pop-up.PNG"/>
            <p:cNvPicPr>
              <a:picLocks noChangeAspect="1" noChangeArrowheads="1"/>
            </p:cNvPicPr>
            <p:nvPr/>
          </p:nvPicPr>
          <p:blipFill>
            <a:blip r:embed="rId5"/>
            <a:srcRect/>
            <a:stretch>
              <a:fillRect/>
            </a:stretch>
          </p:blipFill>
          <p:spPr bwMode="auto">
            <a:xfrm>
              <a:off x="5823995" y="5465031"/>
              <a:ext cx="2800350" cy="752475"/>
            </a:xfrm>
            <a:prstGeom prst="rect">
              <a:avLst/>
            </a:prstGeom>
            <a:noFill/>
          </p:spPr>
        </p:pic>
      </p:grpSp>
      <p:pic>
        <p:nvPicPr>
          <p:cNvPr id="16" name="Picture 15" descr="ITU-ENG-HORISONTAL.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5831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animEffect transition="in" filter="fade">
                                      <p:cBhvr>
                                        <p:cTn id="15" dur="500"/>
                                        <p:tgtEl>
                                          <p:spTgt spid="2">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Discussion</a:t>
            </a:r>
            <a:endParaRPr lang="en-US" dirty="0"/>
          </a:p>
        </p:txBody>
      </p:sp>
      <p:sp>
        <p:nvSpPr>
          <p:cNvPr id="5" name="Subtitle 4"/>
          <p:cNvSpPr>
            <a:spLocks noGrp="1"/>
          </p:cNvSpPr>
          <p:nvPr>
            <p:ph type="subTitle" idx="1"/>
          </p:nvPr>
        </p:nvSpPr>
        <p:spPr/>
        <p:txBody>
          <a:bodyPr/>
          <a:lstStyle/>
          <a:p>
            <a:r>
              <a:rPr lang="en-US" dirty="0" smtClean="0"/>
              <a:t>Part IV</a:t>
            </a:r>
            <a:endParaRPr lang="en-US" dirty="0"/>
          </a:p>
        </p:txBody>
      </p:sp>
    </p:spTree>
    <p:extLst>
      <p:ext uri="{BB962C8B-B14F-4D97-AF65-F5344CB8AC3E}">
        <p14:creationId xmlns:p14="http://schemas.microsoft.com/office/powerpoint/2010/main" val="3505691592"/>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7213"/>
            <a:ext cx="8229600" cy="6427748"/>
          </a:xfrm>
        </p:spPr>
        <p:txBody>
          <a:bodyPr>
            <a:normAutofit/>
          </a:bodyPr>
          <a:lstStyle/>
          <a:p>
            <a:pPr marL="0" indent="0">
              <a:buNone/>
            </a:pPr>
            <a:r>
              <a:rPr lang="en-US" dirty="0" smtClean="0">
                <a:solidFill>
                  <a:srgbClr val="BFBFBF"/>
                </a:solidFill>
              </a:rPr>
              <a:t>Part I – Introduction</a:t>
            </a:r>
          </a:p>
          <a:p>
            <a:pPr marL="0" indent="0">
              <a:buNone/>
            </a:pPr>
            <a:r>
              <a:rPr lang="en-US" dirty="0" smtClean="0">
                <a:solidFill>
                  <a:srgbClr val="BFBFBF"/>
                </a:solidFill>
              </a:rPr>
              <a:t>Part II – Design</a:t>
            </a:r>
          </a:p>
          <a:p>
            <a:pPr marL="0" indent="0">
              <a:buNone/>
            </a:pPr>
            <a:r>
              <a:rPr lang="en-US" dirty="0" smtClean="0">
                <a:solidFill>
                  <a:srgbClr val="BFBFBF"/>
                </a:solidFill>
              </a:rPr>
              <a:t>Part III – Evaluation</a:t>
            </a:r>
          </a:p>
          <a:p>
            <a:pPr marL="0" indent="0">
              <a:buNone/>
            </a:pPr>
            <a:r>
              <a:rPr lang="en-US" dirty="0" smtClean="0"/>
              <a:t>Part IV – Discussion </a:t>
            </a:r>
          </a:p>
          <a:p>
            <a:r>
              <a:rPr lang="en-US" dirty="0" smtClean="0">
                <a:solidFill>
                  <a:srgbClr val="000000"/>
                </a:solidFill>
              </a:rPr>
              <a:t>Hypotheses</a:t>
            </a:r>
          </a:p>
          <a:p>
            <a:r>
              <a:rPr lang="en-US" dirty="0" smtClean="0">
                <a:solidFill>
                  <a:srgbClr val="000000"/>
                </a:solidFill>
              </a:rPr>
              <a:t>Hypothesis Analysis</a:t>
            </a:r>
          </a:p>
          <a:p>
            <a:r>
              <a:rPr lang="en-US" dirty="0" smtClean="0">
                <a:solidFill>
                  <a:srgbClr val="000000"/>
                </a:solidFill>
              </a:rPr>
              <a:t>Volunteer Computing Case</a:t>
            </a:r>
          </a:p>
          <a:p>
            <a:r>
              <a:rPr lang="en-US" dirty="0" smtClean="0">
                <a:solidFill>
                  <a:srgbClr val="000000"/>
                </a:solidFill>
              </a:rPr>
              <a:t>A World of Infrastructures</a:t>
            </a:r>
          </a:p>
          <a:p>
            <a:r>
              <a:rPr lang="en-US" dirty="0" smtClean="0">
                <a:solidFill>
                  <a:srgbClr val="000000"/>
                </a:solidFill>
              </a:rPr>
              <a:t>Conclusions</a:t>
            </a:r>
          </a:p>
        </p:txBody>
      </p:sp>
      <p:sp>
        <p:nvSpPr>
          <p:cNvPr id="2" name="Title 1"/>
          <p:cNvSpPr>
            <a:spLocks noGrp="1"/>
          </p:cNvSpPr>
          <p:nvPr>
            <p:ph type="title"/>
          </p:nvPr>
        </p:nvSpPr>
        <p:spPr>
          <a:xfrm>
            <a:off x="6525590" y="274638"/>
            <a:ext cx="2161209" cy="1143000"/>
          </a:xfrm>
        </p:spPr>
        <p:txBody>
          <a:bodyPr anchor="t"/>
          <a:lstStyle/>
          <a:p>
            <a:r>
              <a:rPr lang="en-US" dirty="0" smtClean="0"/>
              <a:t>Agenda</a:t>
            </a:r>
            <a:endParaRPr lang="en-US" dirty="0"/>
          </a:p>
        </p:txBody>
      </p:sp>
      <p:pic>
        <p:nvPicPr>
          <p:cNvPr id="4" name="Picture 3" descr="ITU-ENG-HORISONT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636433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Hypothes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 y="1492250"/>
            <a:ext cx="8648700" cy="3873500"/>
          </a:xfrm>
          <a:prstGeom prst="rect">
            <a:avLst/>
          </a:prstGeom>
        </p:spPr>
      </p:pic>
      <p:pic>
        <p:nvPicPr>
          <p:cNvPr id="5" name="Picture 4"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6" name="Rectangle 5"/>
          <p:cNvSpPr/>
          <p:nvPr/>
        </p:nvSpPr>
        <p:spPr>
          <a:xfrm>
            <a:off x="5595796" y="6488668"/>
            <a:ext cx="3548204" cy="369332"/>
          </a:xfrm>
          <a:prstGeom prst="rect">
            <a:avLst/>
          </a:prstGeom>
        </p:spPr>
        <p:txBody>
          <a:bodyPr wrap="none">
            <a:spAutoFit/>
          </a:bodyPr>
          <a:lstStyle/>
          <a:p>
            <a:pPr algn="r"/>
            <a:r>
              <a:rPr lang="en-US" i="1" dirty="0" smtClean="0"/>
              <a:t>[Analysis of Hypothesis – Page 131]</a:t>
            </a:r>
            <a:endParaRPr lang="en-US" i="1" dirty="0"/>
          </a:p>
        </p:txBody>
      </p:sp>
    </p:spTree>
    <p:extLst>
      <p:ext uri="{BB962C8B-B14F-4D97-AF65-F5344CB8AC3E}">
        <p14:creationId xmlns:p14="http://schemas.microsoft.com/office/powerpoint/2010/main" val="3492317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2472599" y="1720840"/>
            <a:ext cx="6146457" cy="3416320"/>
          </a:xfrm>
          <a:prstGeom prst="rect">
            <a:avLst/>
          </a:prstGeom>
        </p:spPr>
        <p:txBody>
          <a:bodyPr wrap="square">
            <a:spAutoFit/>
          </a:bodyPr>
          <a:lstStyle/>
          <a:p>
            <a:r>
              <a:rPr lang="en-US" dirty="0" smtClean="0"/>
              <a:t>Hypothesis </a:t>
            </a:r>
            <a:r>
              <a:rPr lang="en-US" b="1" dirty="0" smtClean="0"/>
              <a:t>1</a:t>
            </a:r>
            <a:r>
              <a:rPr lang="en-US" dirty="0" smtClean="0"/>
              <a:t> </a:t>
            </a:r>
            <a:r>
              <a:rPr lang="en-US" dirty="0"/>
              <a:t>Infrastructure awareness systems can provide </a:t>
            </a:r>
            <a:r>
              <a:rPr lang="en-US" dirty="0" smtClean="0"/>
              <a:t>volunteer computing </a:t>
            </a:r>
            <a:r>
              <a:rPr lang="en-US" dirty="0"/>
              <a:t>participants with feedback on their </a:t>
            </a:r>
            <a:r>
              <a:rPr lang="en-US" dirty="0" smtClean="0"/>
              <a:t>contributions.</a:t>
            </a:r>
            <a:br>
              <a:rPr lang="en-US" dirty="0" smtClean="0"/>
            </a:br>
            <a:r>
              <a:rPr lang="en-US" dirty="0" smtClean="0"/>
              <a:t/>
            </a:r>
            <a:br>
              <a:rPr lang="en-US" dirty="0" smtClean="0"/>
            </a:br>
            <a:endParaRPr lang="en-US" dirty="0" smtClean="0"/>
          </a:p>
          <a:p>
            <a:r>
              <a:rPr lang="en-US" dirty="0" smtClean="0"/>
              <a:t>Hypothesis </a:t>
            </a:r>
            <a:r>
              <a:rPr lang="en-US" b="1" dirty="0" smtClean="0"/>
              <a:t>2</a:t>
            </a:r>
            <a:r>
              <a:rPr lang="en-US" dirty="0" smtClean="0"/>
              <a:t> </a:t>
            </a:r>
            <a:r>
              <a:rPr lang="en-US" dirty="0"/>
              <a:t>Infrastructure awareness systems can foster the </a:t>
            </a:r>
            <a:r>
              <a:rPr lang="en-US" dirty="0" smtClean="0"/>
              <a:t>recruitment of </a:t>
            </a:r>
            <a:r>
              <a:rPr lang="en-US" dirty="0"/>
              <a:t>participants to volunteer </a:t>
            </a:r>
            <a:r>
              <a:rPr lang="en-US" dirty="0" smtClean="0"/>
              <a:t>computing.</a:t>
            </a:r>
            <a:br>
              <a:rPr lang="en-US" dirty="0" smtClean="0"/>
            </a:br>
            <a:r>
              <a:rPr lang="en-US" dirty="0" smtClean="0"/>
              <a:t/>
            </a:r>
            <a:br>
              <a:rPr lang="en-US" dirty="0" smtClean="0"/>
            </a:br>
            <a:endParaRPr lang="en-US" dirty="0" smtClean="0"/>
          </a:p>
          <a:p>
            <a:r>
              <a:rPr lang="en-US" dirty="0" smtClean="0"/>
              <a:t>Hypothesis </a:t>
            </a:r>
            <a:r>
              <a:rPr lang="en-US" b="1" dirty="0" smtClean="0"/>
              <a:t>3</a:t>
            </a:r>
            <a:r>
              <a:rPr lang="en-US" dirty="0" smtClean="0"/>
              <a:t> </a:t>
            </a:r>
            <a:r>
              <a:rPr lang="en-US" dirty="0"/>
              <a:t>Infrastructure awareness systems can help maintain </a:t>
            </a:r>
            <a:r>
              <a:rPr lang="en-US" dirty="0" smtClean="0"/>
              <a:t>the enrollment </a:t>
            </a:r>
            <a:r>
              <a:rPr lang="en-US" dirty="0"/>
              <a:t>of existing participants to volunteer computing.</a:t>
            </a:r>
          </a:p>
        </p:txBody>
      </p:sp>
      <p:pic>
        <p:nvPicPr>
          <p:cNvPr id="6" name="Picture 5" descr="Acce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732" y="1720840"/>
            <a:ext cx="812800" cy="812800"/>
          </a:xfrm>
          <a:prstGeom prst="rect">
            <a:avLst/>
          </a:prstGeom>
        </p:spPr>
      </p:pic>
      <p:pic>
        <p:nvPicPr>
          <p:cNvPr id="7" name="Picture 6" descr="Acce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732" y="3031362"/>
            <a:ext cx="812800" cy="812800"/>
          </a:xfrm>
          <a:prstGeom prst="rect">
            <a:avLst/>
          </a:prstGeom>
        </p:spPr>
      </p:pic>
      <p:pic>
        <p:nvPicPr>
          <p:cNvPr id="8" name="Picture 7" descr="Minu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5932" y="4250962"/>
            <a:ext cx="813600" cy="813600"/>
          </a:xfrm>
          <a:prstGeom prst="rect">
            <a:avLst/>
          </a:prstGeom>
        </p:spPr>
      </p:pic>
      <p:sp>
        <p:nvSpPr>
          <p:cNvPr id="10" name="Rectangle 9"/>
          <p:cNvSpPr/>
          <p:nvPr/>
        </p:nvSpPr>
        <p:spPr>
          <a:xfrm>
            <a:off x="4126718" y="6488668"/>
            <a:ext cx="5017282" cy="369332"/>
          </a:xfrm>
          <a:prstGeom prst="rect">
            <a:avLst/>
          </a:prstGeom>
        </p:spPr>
        <p:txBody>
          <a:bodyPr wrap="none">
            <a:spAutoFit/>
          </a:bodyPr>
          <a:lstStyle/>
          <a:p>
            <a:pPr algn="r"/>
            <a:r>
              <a:rPr lang="en-US" i="1" dirty="0" smtClean="0"/>
              <a:t>[as feedback mechanisms for volunteer computing]</a:t>
            </a:r>
            <a:endParaRPr lang="en-US" i="1" dirty="0"/>
          </a:p>
        </p:txBody>
      </p:sp>
    </p:spTree>
    <p:extLst>
      <p:ext uri="{BB962C8B-B14F-4D97-AF65-F5344CB8AC3E}">
        <p14:creationId xmlns:p14="http://schemas.microsoft.com/office/powerpoint/2010/main" val="5409800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2489532" y="751344"/>
            <a:ext cx="6146457" cy="5355313"/>
          </a:xfrm>
          <a:prstGeom prst="rect">
            <a:avLst/>
          </a:prstGeom>
        </p:spPr>
        <p:txBody>
          <a:bodyPr wrap="square">
            <a:spAutoFit/>
          </a:bodyPr>
          <a:lstStyle/>
          <a:p>
            <a:r>
              <a:rPr lang="en-US" dirty="0" smtClean="0"/>
              <a:t>Hypothesis </a:t>
            </a:r>
            <a:r>
              <a:rPr lang="en-US" b="1" dirty="0"/>
              <a:t>4</a:t>
            </a:r>
            <a:r>
              <a:rPr lang="en-US" dirty="0"/>
              <a:t> .</a:t>
            </a:r>
            <a:r>
              <a:rPr lang="en-US" b="1" dirty="0"/>
              <a:t>1 </a:t>
            </a:r>
            <a:r>
              <a:rPr lang="en-US" dirty="0"/>
              <a:t>The enjoyment level induced by the infrastructure </a:t>
            </a:r>
            <a:r>
              <a:rPr lang="en-US" dirty="0" smtClean="0"/>
              <a:t>awareness representation </a:t>
            </a:r>
            <a:r>
              <a:rPr lang="en-US" dirty="0"/>
              <a:t>is associated with </a:t>
            </a:r>
            <a:r>
              <a:rPr lang="en-US" dirty="0" smtClean="0"/>
              <a:t>participation.</a:t>
            </a:r>
            <a:br>
              <a:rPr lang="en-US" dirty="0" smtClean="0"/>
            </a:br>
            <a:endParaRPr lang="en-US" dirty="0" smtClean="0"/>
          </a:p>
          <a:p>
            <a:r>
              <a:rPr lang="en-US" dirty="0" smtClean="0"/>
              <a:t>Hypothesis </a:t>
            </a:r>
            <a:r>
              <a:rPr lang="en-US" b="1" dirty="0"/>
              <a:t>4</a:t>
            </a:r>
            <a:r>
              <a:rPr lang="en-US" dirty="0"/>
              <a:t> .</a:t>
            </a:r>
            <a:r>
              <a:rPr lang="en-US" b="1" dirty="0"/>
              <a:t>2 </a:t>
            </a:r>
            <a:r>
              <a:rPr lang="en-US" dirty="0"/>
              <a:t>The enhancement level induced by the infrastructure </a:t>
            </a:r>
            <a:r>
              <a:rPr lang="en-US" dirty="0" smtClean="0"/>
              <a:t>awareness representation </a:t>
            </a:r>
            <a:r>
              <a:rPr lang="en-US" dirty="0"/>
              <a:t>is associated with </a:t>
            </a:r>
            <a:r>
              <a:rPr lang="en-US" dirty="0" smtClean="0"/>
              <a:t>participation.</a:t>
            </a:r>
            <a:br>
              <a:rPr lang="en-US" dirty="0" smtClean="0"/>
            </a:br>
            <a:endParaRPr lang="en-US" dirty="0" smtClean="0"/>
          </a:p>
          <a:p>
            <a:r>
              <a:rPr lang="en-US" dirty="0" smtClean="0"/>
              <a:t>Hypothesis </a:t>
            </a:r>
            <a:r>
              <a:rPr lang="en-US" b="1" dirty="0"/>
              <a:t>4</a:t>
            </a:r>
            <a:r>
              <a:rPr lang="en-US" dirty="0"/>
              <a:t> .</a:t>
            </a:r>
            <a:r>
              <a:rPr lang="en-US" b="1" dirty="0"/>
              <a:t>3 </a:t>
            </a:r>
            <a:r>
              <a:rPr lang="en-US" dirty="0"/>
              <a:t>The possibility of self expression through the </a:t>
            </a:r>
            <a:r>
              <a:rPr lang="en-US" dirty="0" smtClean="0"/>
              <a:t>infrastructure awareness </a:t>
            </a:r>
            <a:r>
              <a:rPr lang="en-US" dirty="0"/>
              <a:t>systems is associated with </a:t>
            </a:r>
            <a:r>
              <a:rPr lang="en-US" dirty="0" smtClean="0"/>
              <a:t>participation.</a:t>
            </a:r>
            <a:br>
              <a:rPr lang="en-US" dirty="0" smtClean="0"/>
            </a:br>
            <a:endParaRPr lang="en-US" dirty="0" smtClean="0"/>
          </a:p>
          <a:p>
            <a:r>
              <a:rPr lang="en-US" dirty="0" smtClean="0"/>
              <a:t>Hypothesis </a:t>
            </a:r>
            <a:r>
              <a:rPr lang="en-US" b="1" dirty="0"/>
              <a:t>4</a:t>
            </a:r>
            <a:r>
              <a:rPr lang="en-US" dirty="0"/>
              <a:t> .</a:t>
            </a:r>
            <a:r>
              <a:rPr lang="en-US" b="1" dirty="0"/>
              <a:t>4 </a:t>
            </a:r>
            <a:r>
              <a:rPr lang="en-US" dirty="0"/>
              <a:t>The possibility of increase the participant’s </a:t>
            </a:r>
            <a:r>
              <a:rPr lang="en-US" dirty="0" smtClean="0"/>
              <a:t>reputation through </a:t>
            </a:r>
            <a:r>
              <a:rPr lang="en-US" dirty="0"/>
              <a:t>the infrastructure awareness system is associated with </a:t>
            </a:r>
            <a:r>
              <a:rPr lang="en-US" dirty="0" smtClean="0"/>
              <a:t>participation.</a:t>
            </a:r>
            <a:br>
              <a:rPr lang="en-US" dirty="0" smtClean="0"/>
            </a:br>
            <a:endParaRPr lang="en-US" dirty="0" smtClean="0"/>
          </a:p>
          <a:p>
            <a:r>
              <a:rPr lang="en-US" dirty="0" smtClean="0"/>
              <a:t>Hypothesis </a:t>
            </a:r>
            <a:r>
              <a:rPr lang="en-US" b="1" dirty="0"/>
              <a:t>4</a:t>
            </a:r>
            <a:r>
              <a:rPr lang="en-US" dirty="0"/>
              <a:t> .</a:t>
            </a:r>
            <a:r>
              <a:rPr lang="en-US" b="1" dirty="0"/>
              <a:t>5 </a:t>
            </a:r>
            <a:r>
              <a:rPr lang="en-US" dirty="0"/>
              <a:t>The possibility to join a community through the </a:t>
            </a:r>
            <a:r>
              <a:rPr lang="en-US" dirty="0" smtClean="0"/>
              <a:t>infrastructure awareness </a:t>
            </a:r>
            <a:r>
              <a:rPr lang="en-US" dirty="0"/>
              <a:t>systems is associated with participation.</a:t>
            </a:r>
          </a:p>
        </p:txBody>
      </p:sp>
      <p:pic>
        <p:nvPicPr>
          <p:cNvPr id="6" name="Picture 5" descr="Acce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732" y="751344"/>
            <a:ext cx="812800" cy="812800"/>
          </a:xfrm>
          <a:prstGeom prst="rect">
            <a:avLst/>
          </a:prstGeom>
        </p:spPr>
      </p:pic>
      <p:pic>
        <p:nvPicPr>
          <p:cNvPr id="7" name="Picture 6" descr="Acce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932" y="1829095"/>
            <a:ext cx="812800" cy="812800"/>
          </a:xfrm>
          <a:prstGeom prst="rect">
            <a:avLst/>
          </a:prstGeom>
        </p:spPr>
      </p:pic>
      <p:pic>
        <p:nvPicPr>
          <p:cNvPr id="8" name="Picture 7" descr="Minu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5932" y="3014829"/>
            <a:ext cx="813600" cy="813600"/>
          </a:xfrm>
          <a:prstGeom prst="rect">
            <a:avLst/>
          </a:prstGeom>
        </p:spPr>
      </p:pic>
      <p:sp>
        <p:nvSpPr>
          <p:cNvPr id="9" name="Rectangle 8"/>
          <p:cNvSpPr/>
          <p:nvPr/>
        </p:nvSpPr>
        <p:spPr>
          <a:xfrm>
            <a:off x="2519120" y="6488668"/>
            <a:ext cx="6624880" cy="369332"/>
          </a:xfrm>
          <a:prstGeom prst="rect">
            <a:avLst/>
          </a:prstGeom>
        </p:spPr>
        <p:txBody>
          <a:bodyPr wrap="none">
            <a:spAutoFit/>
          </a:bodyPr>
          <a:lstStyle/>
          <a:p>
            <a:pPr algn="r"/>
            <a:r>
              <a:rPr lang="en-US" i="1" dirty="0"/>
              <a:t>[</a:t>
            </a:r>
            <a:r>
              <a:rPr lang="en-US" i="1" dirty="0" err="1"/>
              <a:t>GridOrbit</a:t>
            </a:r>
            <a:r>
              <a:rPr lang="en-US" i="1" dirty="0"/>
              <a:t> public </a:t>
            </a:r>
            <a:r>
              <a:rPr lang="en-US" i="1" dirty="0" smtClean="0"/>
              <a:t>displays – as support for participants’ motivations]</a:t>
            </a:r>
            <a:endParaRPr lang="en-US" i="1" dirty="0"/>
          </a:p>
        </p:txBody>
      </p:sp>
      <p:pic>
        <p:nvPicPr>
          <p:cNvPr id="10" name="Picture 9" descr="Acce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732" y="4047362"/>
            <a:ext cx="812800" cy="812800"/>
          </a:xfrm>
          <a:prstGeom prst="rect">
            <a:avLst/>
          </a:prstGeom>
        </p:spPr>
      </p:pic>
      <p:pic>
        <p:nvPicPr>
          <p:cNvPr id="11" name="Picture 10" descr="Minu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732" y="5293057"/>
            <a:ext cx="813600" cy="813600"/>
          </a:xfrm>
          <a:prstGeom prst="rect">
            <a:avLst/>
          </a:prstGeom>
        </p:spPr>
      </p:pic>
    </p:spTree>
    <p:extLst>
      <p:ext uri="{BB962C8B-B14F-4D97-AF65-F5344CB8AC3E}">
        <p14:creationId xmlns:p14="http://schemas.microsoft.com/office/powerpoint/2010/main" val="35749498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inu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932" y="2274838"/>
            <a:ext cx="813600" cy="813600"/>
          </a:xfrm>
          <a:prstGeom prst="rect">
            <a:avLst/>
          </a:prstGeom>
        </p:spPr>
      </p:pic>
      <p:pic>
        <p:nvPicPr>
          <p:cNvPr id="8" name="Picture 7" descr="Minu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732" y="3735696"/>
            <a:ext cx="813600" cy="813600"/>
          </a:xfrm>
          <a:prstGeom prst="rect">
            <a:avLst/>
          </a:prstGeom>
        </p:spPr>
      </p:pic>
      <p:pic>
        <p:nvPicPr>
          <p:cNvPr id="4" name="Picture 3"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2489532" y="2274838"/>
            <a:ext cx="6146457" cy="2308324"/>
          </a:xfrm>
          <a:prstGeom prst="rect">
            <a:avLst/>
          </a:prstGeom>
        </p:spPr>
        <p:txBody>
          <a:bodyPr wrap="square">
            <a:spAutoFit/>
          </a:bodyPr>
          <a:lstStyle/>
          <a:p>
            <a:r>
              <a:rPr lang="en-US" dirty="0" smtClean="0"/>
              <a:t>Hypothesis </a:t>
            </a:r>
            <a:r>
              <a:rPr lang="en-US" b="1" dirty="0"/>
              <a:t>5</a:t>
            </a:r>
            <a:r>
              <a:rPr lang="en-US" dirty="0"/>
              <a:t> .</a:t>
            </a:r>
            <a:r>
              <a:rPr lang="en-US" b="1" dirty="0"/>
              <a:t>1 </a:t>
            </a:r>
            <a:r>
              <a:rPr lang="en-US" dirty="0"/>
              <a:t>Comparing one’s performance to personal historical </a:t>
            </a:r>
            <a:r>
              <a:rPr lang="en-US" dirty="0" smtClean="0"/>
              <a:t>records positively </a:t>
            </a:r>
            <a:r>
              <a:rPr lang="en-US" dirty="0"/>
              <a:t>impacts contributions to volunteer </a:t>
            </a:r>
            <a:r>
              <a:rPr lang="en-US" dirty="0" smtClean="0"/>
              <a:t>computing.</a:t>
            </a:r>
            <a:br>
              <a:rPr lang="en-US" dirty="0" smtClean="0"/>
            </a:br>
            <a:r>
              <a:rPr lang="en-US" dirty="0" smtClean="0"/>
              <a:t/>
            </a:r>
            <a:br>
              <a:rPr lang="en-US" dirty="0" smtClean="0"/>
            </a:br>
            <a:endParaRPr lang="en-US" dirty="0" smtClean="0"/>
          </a:p>
          <a:p>
            <a:r>
              <a:rPr lang="en-US" dirty="0" smtClean="0"/>
              <a:t>Hypothesis </a:t>
            </a:r>
            <a:r>
              <a:rPr lang="en-US" b="1" dirty="0"/>
              <a:t>5</a:t>
            </a:r>
            <a:r>
              <a:rPr lang="en-US" dirty="0"/>
              <a:t> .</a:t>
            </a:r>
            <a:r>
              <a:rPr lang="en-US" b="1" dirty="0"/>
              <a:t>2 </a:t>
            </a:r>
            <a:r>
              <a:rPr lang="en-US" dirty="0"/>
              <a:t>Comparing one’s performance with the group </a:t>
            </a:r>
            <a:r>
              <a:rPr lang="en-US" dirty="0" smtClean="0"/>
              <a:t>performance positively </a:t>
            </a:r>
            <a:r>
              <a:rPr lang="en-US" dirty="0"/>
              <a:t>impacts contributions to volunteer computing.</a:t>
            </a:r>
          </a:p>
        </p:txBody>
      </p:sp>
      <p:sp>
        <p:nvSpPr>
          <p:cNvPr id="11" name="Rectangle 10"/>
          <p:cNvSpPr/>
          <p:nvPr/>
        </p:nvSpPr>
        <p:spPr>
          <a:xfrm>
            <a:off x="2716026" y="6488668"/>
            <a:ext cx="6427974" cy="369332"/>
          </a:xfrm>
          <a:prstGeom prst="rect">
            <a:avLst/>
          </a:prstGeom>
        </p:spPr>
        <p:txBody>
          <a:bodyPr wrap="none">
            <a:spAutoFit/>
          </a:bodyPr>
          <a:lstStyle/>
          <a:p>
            <a:pPr algn="r"/>
            <a:r>
              <a:rPr lang="en-US" i="1" dirty="0"/>
              <a:t>[</a:t>
            </a:r>
            <a:r>
              <a:rPr lang="en-US" i="1" dirty="0" err="1"/>
              <a:t>GridOrbit</a:t>
            </a:r>
            <a:r>
              <a:rPr lang="en-US" i="1" dirty="0"/>
              <a:t> </a:t>
            </a:r>
            <a:r>
              <a:rPr lang="en-US" i="1" dirty="0" smtClean="0"/>
              <a:t>notification s. – as support for participants’ motivations]</a:t>
            </a:r>
            <a:endParaRPr lang="en-US" i="1" dirty="0"/>
          </a:p>
        </p:txBody>
      </p:sp>
    </p:spTree>
    <p:extLst>
      <p:ext uri="{BB962C8B-B14F-4D97-AF65-F5344CB8AC3E}">
        <p14:creationId xmlns:p14="http://schemas.microsoft.com/office/powerpoint/2010/main" val="1290231038"/>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2489532" y="2274838"/>
            <a:ext cx="6146457" cy="2308324"/>
          </a:xfrm>
          <a:prstGeom prst="rect">
            <a:avLst/>
          </a:prstGeom>
        </p:spPr>
        <p:txBody>
          <a:bodyPr wrap="square">
            <a:spAutoFit/>
          </a:bodyPr>
          <a:lstStyle/>
          <a:p>
            <a:r>
              <a:rPr lang="en-US" dirty="0" smtClean="0"/>
              <a:t>Hypothesis </a:t>
            </a:r>
            <a:r>
              <a:rPr lang="en-US" b="1" dirty="0"/>
              <a:t>6</a:t>
            </a:r>
            <a:r>
              <a:rPr lang="en-US" dirty="0"/>
              <a:t> Infrastructure awareness systems mediate the </a:t>
            </a:r>
            <a:r>
              <a:rPr lang="en-US" dirty="0" smtClean="0"/>
              <a:t>interactions between </a:t>
            </a:r>
            <a:r>
              <a:rPr lang="en-US" dirty="0"/>
              <a:t>the members of the resource-centric informal human </a:t>
            </a:r>
            <a:r>
              <a:rPr lang="en-US" dirty="0" smtClean="0"/>
              <a:t>infrastructures formed </a:t>
            </a:r>
            <a:r>
              <a:rPr lang="en-US" dirty="0"/>
              <a:t>around the volunteer computing infrastructure</a:t>
            </a:r>
            <a:r>
              <a:rPr lang="en-US" dirty="0" smtClean="0"/>
              <a:t>.</a:t>
            </a:r>
            <a:br>
              <a:rPr lang="en-US" dirty="0" smtClean="0"/>
            </a:br>
            <a:endParaRPr lang="en-US" dirty="0"/>
          </a:p>
          <a:p>
            <a:r>
              <a:rPr lang="en-US" dirty="0" smtClean="0"/>
              <a:t>Hypothesis </a:t>
            </a:r>
            <a:r>
              <a:rPr lang="en-US" b="1" dirty="0"/>
              <a:t>7</a:t>
            </a:r>
            <a:r>
              <a:rPr lang="en-US" dirty="0"/>
              <a:t> Infrastructure awareness systems foster the sharing of </a:t>
            </a:r>
            <a:r>
              <a:rPr lang="en-US" dirty="0" smtClean="0"/>
              <a:t>resources to</a:t>
            </a:r>
            <a:r>
              <a:rPr lang="en-US" dirty="0"/>
              <a:t>, and the usage of, a volunteer computing infrastructure.</a:t>
            </a:r>
          </a:p>
        </p:txBody>
      </p:sp>
      <p:sp>
        <p:nvSpPr>
          <p:cNvPr id="11" name="Rectangle 10"/>
          <p:cNvSpPr/>
          <p:nvPr/>
        </p:nvSpPr>
        <p:spPr>
          <a:xfrm>
            <a:off x="5856835" y="6488668"/>
            <a:ext cx="3287165" cy="369332"/>
          </a:xfrm>
          <a:prstGeom prst="rect">
            <a:avLst/>
          </a:prstGeom>
        </p:spPr>
        <p:txBody>
          <a:bodyPr wrap="none">
            <a:spAutoFit/>
          </a:bodyPr>
          <a:lstStyle/>
          <a:p>
            <a:pPr algn="r"/>
            <a:r>
              <a:rPr lang="en-US" i="1" dirty="0" smtClean="0"/>
              <a:t>[as support for resource sharing]</a:t>
            </a:r>
            <a:endParaRPr lang="en-US" i="1" dirty="0"/>
          </a:p>
        </p:txBody>
      </p:sp>
      <p:pic>
        <p:nvPicPr>
          <p:cNvPr id="7" name="Picture 6" descr="Minu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932" y="2274838"/>
            <a:ext cx="813600" cy="813600"/>
          </a:xfrm>
          <a:prstGeom prst="rect">
            <a:avLst/>
          </a:prstGeom>
        </p:spPr>
      </p:pic>
      <p:pic>
        <p:nvPicPr>
          <p:cNvPr id="10" name="Picture 9" descr="Accep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732" y="3617962"/>
            <a:ext cx="812800" cy="812800"/>
          </a:xfrm>
          <a:prstGeom prst="rect">
            <a:avLst/>
          </a:prstGeom>
        </p:spPr>
      </p:pic>
    </p:spTree>
    <p:extLst>
      <p:ext uri="{BB962C8B-B14F-4D97-AF65-F5344CB8AC3E}">
        <p14:creationId xmlns:p14="http://schemas.microsoft.com/office/powerpoint/2010/main" val="25098333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
        <p:nvSpPr>
          <p:cNvPr id="5" name="Rectangle 4"/>
          <p:cNvSpPr/>
          <p:nvPr/>
        </p:nvSpPr>
        <p:spPr>
          <a:xfrm>
            <a:off x="2489532" y="2277874"/>
            <a:ext cx="6146457" cy="2031325"/>
          </a:xfrm>
          <a:prstGeom prst="rect">
            <a:avLst/>
          </a:prstGeom>
        </p:spPr>
        <p:txBody>
          <a:bodyPr wrap="square">
            <a:spAutoFit/>
          </a:bodyPr>
          <a:lstStyle/>
          <a:p>
            <a:r>
              <a:rPr lang="en-US" dirty="0" smtClean="0"/>
              <a:t>Hypothesis </a:t>
            </a:r>
            <a:r>
              <a:rPr lang="en-US" b="1" dirty="0"/>
              <a:t>8</a:t>
            </a:r>
            <a:r>
              <a:rPr lang="en-US" dirty="0"/>
              <a:t> Infrastructure awareness systems provide users with </a:t>
            </a:r>
            <a:r>
              <a:rPr lang="en-US" dirty="0" smtClean="0"/>
              <a:t>an understanding </a:t>
            </a:r>
            <a:r>
              <a:rPr lang="en-US" dirty="0"/>
              <a:t>of the volunteer computing infrastructure, supporting </a:t>
            </a:r>
            <a:r>
              <a:rPr lang="en-US" dirty="0" smtClean="0"/>
              <a:t>the formation </a:t>
            </a:r>
            <a:r>
              <a:rPr lang="en-US" dirty="0"/>
              <a:t>of correct mental models of it</a:t>
            </a:r>
            <a:r>
              <a:rPr lang="en-US" dirty="0" smtClean="0"/>
              <a:t>.</a:t>
            </a:r>
            <a:br>
              <a:rPr lang="en-US" dirty="0" smtClean="0"/>
            </a:br>
            <a:endParaRPr lang="en-US" dirty="0"/>
          </a:p>
          <a:p>
            <a:r>
              <a:rPr lang="en-US" dirty="0" smtClean="0"/>
              <a:t>Hypothesis </a:t>
            </a:r>
            <a:r>
              <a:rPr lang="en-US" b="1" dirty="0"/>
              <a:t>9</a:t>
            </a:r>
            <a:r>
              <a:rPr lang="en-US" dirty="0"/>
              <a:t> Infrastructure awareness systems can make volunteer </a:t>
            </a:r>
            <a:r>
              <a:rPr lang="en-US" dirty="0" smtClean="0"/>
              <a:t>computing accessible </a:t>
            </a:r>
            <a:r>
              <a:rPr lang="en-US" dirty="0"/>
              <a:t>in the background.</a:t>
            </a:r>
          </a:p>
        </p:txBody>
      </p:sp>
      <p:sp>
        <p:nvSpPr>
          <p:cNvPr id="11" name="Rectangle 10"/>
          <p:cNvSpPr/>
          <p:nvPr/>
        </p:nvSpPr>
        <p:spPr>
          <a:xfrm>
            <a:off x="5077212" y="6488668"/>
            <a:ext cx="4066788" cy="369332"/>
          </a:xfrm>
          <a:prstGeom prst="rect">
            <a:avLst/>
          </a:prstGeom>
        </p:spPr>
        <p:txBody>
          <a:bodyPr wrap="none">
            <a:spAutoFit/>
          </a:bodyPr>
          <a:lstStyle/>
          <a:p>
            <a:pPr algn="r"/>
            <a:r>
              <a:rPr lang="en-US" i="1" dirty="0" smtClean="0"/>
              <a:t>[as an infrastructure awareness system]</a:t>
            </a:r>
            <a:endParaRPr lang="en-US" i="1" dirty="0"/>
          </a:p>
        </p:txBody>
      </p:sp>
      <p:pic>
        <p:nvPicPr>
          <p:cNvPr id="7" name="Picture 6" descr="Minu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932" y="2277874"/>
            <a:ext cx="813600" cy="813600"/>
          </a:xfrm>
          <a:prstGeom prst="rect">
            <a:avLst/>
          </a:prstGeom>
        </p:spPr>
      </p:pic>
      <p:pic>
        <p:nvPicPr>
          <p:cNvPr id="10" name="Picture 9" descr="Accep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732" y="3624031"/>
            <a:ext cx="812800" cy="812800"/>
          </a:xfrm>
          <a:prstGeom prst="rect">
            <a:avLst/>
          </a:prstGeom>
        </p:spPr>
      </p:pic>
    </p:spTree>
    <p:extLst>
      <p:ext uri="{BB962C8B-B14F-4D97-AF65-F5344CB8AC3E}">
        <p14:creationId xmlns:p14="http://schemas.microsoft.com/office/powerpoint/2010/main" val="2509833380"/>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Infrastructure Awareness for V.C.</a:t>
            </a:r>
            <a:endParaRPr lang="en-US" dirty="0"/>
          </a:p>
        </p:txBody>
      </p:sp>
      <p:sp>
        <p:nvSpPr>
          <p:cNvPr id="4" name="Text Placeholder 3"/>
          <p:cNvSpPr>
            <a:spLocks noGrp="1"/>
          </p:cNvSpPr>
          <p:nvPr>
            <p:ph type="body" idx="1"/>
          </p:nvPr>
        </p:nvSpPr>
        <p:spPr/>
        <p:txBody>
          <a:bodyPr/>
          <a:lstStyle/>
          <a:p>
            <a:r>
              <a:rPr lang="en-US" sz="1800" dirty="0" smtClean="0"/>
              <a:t>What we’ve seen:</a:t>
            </a:r>
            <a:endParaRPr lang="en-US" sz="1800" dirty="0"/>
          </a:p>
        </p:txBody>
      </p:sp>
      <p:sp>
        <p:nvSpPr>
          <p:cNvPr id="5" name="Content Placeholder 4"/>
          <p:cNvSpPr>
            <a:spLocks noGrp="1"/>
          </p:cNvSpPr>
          <p:nvPr>
            <p:ph sz="half" idx="2"/>
          </p:nvPr>
        </p:nvSpPr>
        <p:spPr/>
        <p:txBody>
          <a:bodyPr/>
          <a:lstStyle/>
          <a:p>
            <a:r>
              <a:rPr lang="en-US" sz="1800" dirty="0" smtClean="0"/>
              <a:t>Infrastructure Awareness</a:t>
            </a:r>
          </a:p>
          <a:p>
            <a:r>
              <a:rPr lang="en-US" sz="1800" dirty="0" smtClean="0"/>
              <a:t>Design Space for V.C.</a:t>
            </a:r>
          </a:p>
          <a:p>
            <a:r>
              <a:rPr lang="en-US" sz="1800" dirty="0" smtClean="0"/>
              <a:t>Iterative Design Process</a:t>
            </a:r>
          </a:p>
          <a:p>
            <a:r>
              <a:rPr lang="en-US" sz="1800" dirty="0"/>
              <a:t>Awareness Model</a:t>
            </a:r>
          </a:p>
          <a:p>
            <a:r>
              <a:rPr lang="en-US" sz="1800" dirty="0" smtClean="0"/>
              <a:t>Motivational Model</a:t>
            </a:r>
          </a:p>
        </p:txBody>
      </p:sp>
      <p:sp>
        <p:nvSpPr>
          <p:cNvPr id="6" name="Text Placeholder 5"/>
          <p:cNvSpPr>
            <a:spLocks noGrp="1"/>
          </p:cNvSpPr>
          <p:nvPr>
            <p:ph type="body" sz="quarter" idx="3"/>
          </p:nvPr>
        </p:nvSpPr>
        <p:spPr/>
        <p:txBody>
          <a:bodyPr/>
          <a:lstStyle/>
          <a:p>
            <a:r>
              <a:rPr lang="en-US" sz="1800" dirty="0" smtClean="0"/>
              <a:t>Study Implications:</a:t>
            </a:r>
            <a:endParaRPr lang="en-US" sz="1800" dirty="0"/>
          </a:p>
        </p:txBody>
      </p:sp>
      <p:sp>
        <p:nvSpPr>
          <p:cNvPr id="7" name="Content Placeholder 6"/>
          <p:cNvSpPr>
            <a:spLocks noGrp="1"/>
          </p:cNvSpPr>
          <p:nvPr>
            <p:ph sz="quarter" idx="4"/>
          </p:nvPr>
        </p:nvSpPr>
        <p:spPr/>
        <p:txBody>
          <a:bodyPr>
            <a:normAutofit/>
          </a:bodyPr>
          <a:lstStyle/>
          <a:p>
            <a:r>
              <a:rPr lang="en-US" sz="1800" dirty="0" smtClean="0"/>
              <a:t>Local and Symmetric</a:t>
            </a:r>
            <a:r>
              <a:rPr lang="en-US" sz="1800" dirty="0"/>
              <a:t/>
            </a:r>
            <a:br>
              <a:rPr lang="en-US" sz="1800" dirty="0"/>
            </a:br>
            <a:r>
              <a:rPr lang="en-US" sz="1800" dirty="0" smtClean="0">
                <a:sym typeface="Wingdings"/>
              </a:rPr>
              <a:t> Existing community</a:t>
            </a:r>
            <a:br>
              <a:rPr lang="en-US" sz="1800" dirty="0" smtClean="0">
                <a:sym typeface="Wingdings"/>
              </a:rPr>
            </a:br>
            <a:r>
              <a:rPr lang="en-US" sz="1800" dirty="0" smtClean="0">
                <a:sym typeface="Wingdings"/>
              </a:rPr>
              <a:t> Solidarity and duty</a:t>
            </a:r>
            <a:br>
              <a:rPr lang="en-US" sz="1800" dirty="0" smtClean="0">
                <a:sym typeface="Wingdings"/>
              </a:rPr>
            </a:br>
            <a:r>
              <a:rPr lang="en-US" sz="1800" dirty="0" smtClean="0">
                <a:sym typeface="Wingdings"/>
              </a:rPr>
              <a:t> Social dynamics</a:t>
            </a:r>
            <a:r>
              <a:rPr lang="en-US" sz="1800" dirty="0">
                <a:sym typeface="Wingdings"/>
              </a:rPr>
              <a:t/>
            </a:r>
            <a:br>
              <a:rPr lang="en-US" sz="1800" dirty="0">
                <a:sym typeface="Wingdings"/>
              </a:rPr>
            </a:br>
            <a:r>
              <a:rPr lang="en-US" sz="1800" dirty="0" smtClean="0">
                <a:sym typeface="Wingdings"/>
              </a:rPr>
              <a:t> Leverage existing sharing practices</a:t>
            </a:r>
            <a:br>
              <a:rPr lang="en-US" sz="1800" dirty="0" smtClean="0">
                <a:sym typeface="Wingdings"/>
              </a:rPr>
            </a:br>
            <a:endParaRPr lang="en-US" sz="1800" dirty="0" smtClean="0">
              <a:sym typeface="Wingdings"/>
            </a:endParaRPr>
          </a:p>
          <a:p>
            <a:r>
              <a:rPr lang="en-US" sz="1800" dirty="0" smtClean="0">
                <a:sym typeface="Wingdings"/>
              </a:rPr>
              <a:t>Metaphor-guided Design</a:t>
            </a:r>
            <a:r>
              <a:rPr lang="en-US" sz="1800" dirty="0">
                <a:sym typeface="Wingdings"/>
              </a:rPr>
              <a:t/>
            </a:r>
            <a:br>
              <a:rPr lang="en-US" sz="1800" dirty="0">
                <a:sym typeface="Wingdings"/>
              </a:rPr>
            </a:br>
            <a:r>
              <a:rPr lang="en-US" sz="1800" dirty="0" smtClean="0">
                <a:sym typeface="Wingdings"/>
              </a:rPr>
              <a:t> Awareness model</a:t>
            </a:r>
            <a:r>
              <a:rPr lang="en-US" sz="1800" dirty="0">
                <a:sym typeface="Wingdings"/>
              </a:rPr>
              <a:t/>
            </a:r>
            <a:br>
              <a:rPr lang="en-US" sz="1800" dirty="0">
                <a:sym typeface="Wingdings"/>
              </a:rPr>
            </a:br>
            <a:r>
              <a:rPr lang="en-US" sz="1800" dirty="0" smtClean="0">
                <a:sym typeface="Wingdings"/>
              </a:rPr>
              <a:t> Motivational model</a:t>
            </a:r>
            <a:br>
              <a:rPr lang="en-US" sz="1800" dirty="0" smtClean="0">
                <a:sym typeface="Wingdings"/>
              </a:rPr>
            </a:br>
            <a:r>
              <a:rPr lang="en-US" sz="1800" dirty="0" smtClean="0">
                <a:sym typeface="Wingdings"/>
              </a:rPr>
              <a:t> Motivation Techniques</a:t>
            </a:r>
          </a:p>
        </p:txBody>
      </p:sp>
      <p:pic>
        <p:nvPicPr>
          <p:cNvPr id="8" name="Picture 7" descr="ITU-ENG-HORISONT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1409640959"/>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 World of Infrastructures </a:t>
            </a:r>
            <a:endParaRPr lang="en-US" dirty="0"/>
          </a:p>
        </p:txBody>
      </p:sp>
      <p:sp>
        <p:nvSpPr>
          <p:cNvPr id="16" name="Content Placeholder 15"/>
          <p:cNvSpPr>
            <a:spLocks noGrp="1"/>
          </p:cNvSpPr>
          <p:nvPr>
            <p:ph idx="1"/>
          </p:nvPr>
        </p:nvSpPr>
        <p:spPr>
          <a:xfrm>
            <a:off x="457200" y="1600200"/>
            <a:ext cx="8229600" cy="2074333"/>
          </a:xfrm>
        </p:spPr>
        <p:txBody>
          <a:bodyPr>
            <a:normAutofit/>
          </a:bodyPr>
          <a:lstStyle/>
          <a:p>
            <a:r>
              <a:rPr lang="en-US" sz="1800" dirty="0" smtClean="0"/>
              <a:t>The prevalence of the duality user / non-user</a:t>
            </a:r>
          </a:p>
          <a:p>
            <a:r>
              <a:rPr lang="en-US" sz="1800" dirty="0" smtClean="0"/>
              <a:t>Digital Housekeeping</a:t>
            </a:r>
          </a:p>
          <a:p>
            <a:r>
              <a:rPr lang="en-US" sz="1800" dirty="0" smtClean="0"/>
              <a:t>Infrastructure Awareness with multiple detailed visualizations: </a:t>
            </a:r>
          </a:p>
          <a:p>
            <a:pPr lvl="1"/>
            <a:r>
              <a:rPr lang="en-US" sz="1800" dirty="0" err="1" smtClean="0"/>
              <a:t>Seamful</a:t>
            </a:r>
            <a:r>
              <a:rPr lang="en-US" sz="1800" dirty="0" smtClean="0"/>
              <a:t> design </a:t>
            </a:r>
            <a:r>
              <a:rPr lang="en-US" sz="1800" dirty="0" smtClean="0">
                <a:sym typeface="Wingdings"/>
              </a:rPr>
              <a:t> Troubleshooting and Workarounds</a:t>
            </a:r>
          </a:p>
          <a:p>
            <a:pPr lvl="1"/>
            <a:r>
              <a:rPr lang="en-US" sz="1800" dirty="0" smtClean="0">
                <a:sym typeface="Wingdings"/>
              </a:rPr>
              <a:t>Intelligibility  Understanding, learning and control</a:t>
            </a:r>
          </a:p>
          <a:p>
            <a:pPr lvl="1"/>
            <a:r>
              <a:rPr lang="en-US" sz="1800" dirty="0" smtClean="0">
                <a:sym typeface="Wingdings"/>
              </a:rPr>
              <a:t>Dashboard  Diagnosis</a:t>
            </a:r>
            <a:endParaRPr lang="en-US" sz="1800" dirty="0"/>
          </a:p>
        </p:txBody>
      </p:sp>
      <p:pic>
        <p:nvPicPr>
          <p:cNvPr id="14" name="Picture 13" descr="InfAwarenessDetail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04" y="4182533"/>
            <a:ext cx="8528592" cy="1439334"/>
          </a:xfrm>
          <a:prstGeom prst="rect">
            <a:avLst/>
          </a:prstGeom>
        </p:spPr>
      </p:pic>
      <p:pic>
        <p:nvPicPr>
          <p:cNvPr id="17" name="Picture 16" descr="ITU-ENG-HORISONTAL.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0796"/>
            <a:ext cx="2489532" cy="358662"/>
          </a:xfrm>
          <a:prstGeom prst="rect">
            <a:avLst/>
          </a:prstGeom>
        </p:spPr>
      </p:pic>
    </p:spTree>
    <p:extLst>
      <p:ext uri="{BB962C8B-B14F-4D97-AF65-F5344CB8AC3E}">
        <p14:creationId xmlns:p14="http://schemas.microsoft.com/office/powerpoint/2010/main" val="721401616"/>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nking Wood 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25333"/>
            <a:ext cx="4218244" cy="3132667"/>
          </a:xfrm>
          <a:prstGeom prst="rect">
            <a:avLst/>
          </a:prstGeom>
        </p:spPr>
      </p:pic>
      <p:sp>
        <p:nvSpPr>
          <p:cNvPr id="2" name="Rectangle 1"/>
          <p:cNvSpPr/>
          <p:nvPr/>
        </p:nvSpPr>
        <p:spPr>
          <a:xfrm>
            <a:off x="5792589" y="6488668"/>
            <a:ext cx="3351411" cy="369332"/>
          </a:xfrm>
          <a:prstGeom prst="rect">
            <a:avLst/>
          </a:prstGeom>
        </p:spPr>
        <p:txBody>
          <a:bodyPr wrap="none">
            <a:spAutoFit/>
          </a:bodyPr>
          <a:lstStyle/>
          <a:p>
            <a:pPr algn="r"/>
            <a:r>
              <a:rPr lang="en-US" i="1" dirty="0" smtClean="0"/>
              <a:t>[I am happy to answer questions]</a:t>
            </a:r>
            <a:endParaRPr lang="en-US" i="1" dirty="0"/>
          </a:p>
        </p:txBody>
      </p:sp>
      <p:sp>
        <p:nvSpPr>
          <p:cNvPr id="3" name="Title 2"/>
          <p:cNvSpPr>
            <a:spLocks noGrp="1"/>
          </p:cNvSpPr>
          <p:nvPr>
            <p:ph type="title"/>
          </p:nvPr>
        </p:nvSpPr>
        <p:spPr/>
        <p:txBody>
          <a:bodyPr/>
          <a:lstStyle/>
          <a:p>
            <a:pPr algn="r"/>
            <a:r>
              <a:rPr lang="en-US" dirty="0" smtClean="0"/>
              <a:t>Thank you!</a:t>
            </a:r>
            <a:endParaRPr lang="en-US" dirty="0"/>
          </a:p>
        </p:txBody>
      </p:sp>
      <p:pic>
        <p:nvPicPr>
          <p:cNvPr id="5" name="Picture 4" descr="pitlab_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3900" y="1768644"/>
            <a:ext cx="2862900" cy="1401744"/>
          </a:xfrm>
          <a:prstGeom prst="rect">
            <a:avLst/>
          </a:prstGeom>
        </p:spPr>
      </p:pic>
      <p:pic>
        <p:nvPicPr>
          <p:cNvPr id="6" name="Picture 5" descr="inano_po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2119650"/>
            <a:ext cx="2861733" cy="1050738"/>
          </a:xfrm>
          <a:prstGeom prst="rect">
            <a:avLst/>
          </a:prstGeom>
        </p:spPr>
      </p:pic>
      <p:sp>
        <p:nvSpPr>
          <p:cNvPr id="7" name="TextBox 6"/>
          <p:cNvSpPr txBox="1"/>
          <p:nvPr/>
        </p:nvSpPr>
        <p:spPr>
          <a:xfrm>
            <a:off x="4406756" y="3170388"/>
            <a:ext cx="4595955" cy="369332"/>
          </a:xfrm>
          <a:prstGeom prst="rect">
            <a:avLst/>
          </a:prstGeom>
          <a:noFill/>
        </p:spPr>
        <p:txBody>
          <a:bodyPr wrap="none" rtlCol="0">
            <a:spAutoFit/>
          </a:bodyPr>
          <a:lstStyle/>
          <a:p>
            <a:r>
              <a:rPr lang="en-US" dirty="0" err="1" smtClean="0"/>
              <a:t>Jakob</a:t>
            </a:r>
            <a:r>
              <a:rPr lang="en-US" dirty="0" smtClean="0"/>
              <a:t>, </a:t>
            </a:r>
            <a:r>
              <a:rPr lang="en-US" dirty="0" err="1" smtClean="0"/>
              <a:t>Aurelien</a:t>
            </a:r>
            <a:r>
              <a:rPr lang="en-US" dirty="0" smtClean="0"/>
              <a:t>, </a:t>
            </a:r>
            <a:r>
              <a:rPr lang="en-US" dirty="0" err="1" smtClean="0"/>
              <a:t>Sokoler</a:t>
            </a:r>
            <a:r>
              <a:rPr lang="en-US" dirty="0" smtClean="0"/>
              <a:t>, </a:t>
            </a:r>
            <a:r>
              <a:rPr lang="en-US" dirty="0" err="1" smtClean="0"/>
              <a:t>Neela</a:t>
            </a:r>
            <a:r>
              <a:rPr lang="en-US" dirty="0" smtClean="0"/>
              <a:t>, </a:t>
            </a:r>
            <a:r>
              <a:rPr lang="en-US" dirty="0" err="1" smtClean="0"/>
              <a:t>Tinus</a:t>
            </a:r>
            <a:r>
              <a:rPr lang="en-US" dirty="0"/>
              <a:t> </a:t>
            </a:r>
            <a:r>
              <a:rPr lang="en-US" dirty="0" smtClean="0"/>
              <a:t>&amp; Dinesh</a:t>
            </a:r>
            <a:endParaRPr lang="en-US" dirty="0"/>
          </a:p>
        </p:txBody>
      </p:sp>
      <p:sp>
        <p:nvSpPr>
          <p:cNvPr id="8" name="TextBox 7"/>
          <p:cNvSpPr txBox="1"/>
          <p:nvPr/>
        </p:nvSpPr>
        <p:spPr>
          <a:xfrm>
            <a:off x="0" y="3170388"/>
            <a:ext cx="3949556" cy="369332"/>
          </a:xfrm>
          <a:prstGeom prst="rect">
            <a:avLst/>
          </a:prstGeom>
          <a:noFill/>
        </p:spPr>
        <p:txBody>
          <a:bodyPr wrap="none" rtlCol="0">
            <a:spAutoFit/>
          </a:bodyPr>
          <a:lstStyle/>
          <a:p>
            <a:r>
              <a:rPr lang="en-US" dirty="0" err="1" smtClean="0"/>
              <a:t>Ebbe</a:t>
            </a:r>
            <a:r>
              <a:rPr lang="en-US" dirty="0" smtClean="0"/>
              <a:t>, </a:t>
            </a:r>
            <a:r>
              <a:rPr lang="en-US" dirty="0" err="1" smtClean="0"/>
              <a:t>Zsuzsanna</a:t>
            </a:r>
            <a:r>
              <a:rPr lang="en-US" dirty="0" smtClean="0"/>
              <a:t>, </a:t>
            </a:r>
            <a:r>
              <a:rPr lang="en-US" dirty="0" err="1" smtClean="0"/>
              <a:t>Reeza</a:t>
            </a:r>
            <a:r>
              <a:rPr lang="en-US" dirty="0" smtClean="0"/>
              <a:t>, Morten, </a:t>
            </a:r>
            <a:r>
              <a:rPr lang="en-US" dirty="0" err="1" smtClean="0"/>
              <a:t>Jørgen</a:t>
            </a:r>
            <a:endParaRPr lang="en-US" dirty="0"/>
          </a:p>
        </p:txBody>
      </p:sp>
      <p:pic>
        <p:nvPicPr>
          <p:cNvPr id="9" name="Picture 8" descr="CLCBio.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5333" y="3570880"/>
            <a:ext cx="2878667" cy="2034212"/>
          </a:xfrm>
          <a:prstGeom prst="rect">
            <a:avLst/>
          </a:prstGeom>
        </p:spPr>
      </p:pic>
      <p:sp>
        <p:nvSpPr>
          <p:cNvPr id="10" name="TextBox 9"/>
          <p:cNvSpPr txBox="1"/>
          <p:nvPr/>
        </p:nvSpPr>
        <p:spPr>
          <a:xfrm>
            <a:off x="7071379" y="5420426"/>
            <a:ext cx="1615421" cy="369332"/>
          </a:xfrm>
          <a:prstGeom prst="rect">
            <a:avLst/>
          </a:prstGeom>
          <a:noFill/>
        </p:spPr>
        <p:txBody>
          <a:bodyPr wrap="none" rtlCol="0">
            <a:spAutoFit/>
          </a:bodyPr>
          <a:lstStyle/>
          <a:p>
            <a:r>
              <a:rPr lang="en-US" dirty="0" smtClean="0"/>
              <a:t>Morten, </a:t>
            </a:r>
            <a:r>
              <a:rPr lang="en-US" dirty="0" err="1" smtClean="0"/>
              <a:t>Bjarne</a:t>
            </a:r>
            <a:endParaRPr lang="en-US" dirty="0"/>
          </a:p>
        </p:txBody>
      </p:sp>
    </p:spTree>
    <p:extLst>
      <p:ext uri="{BB962C8B-B14F-4D97-AF65-F5344CB8AC3E}">
        <p14:creationId xmlns:p14="http://schemas.microsoft.com/office/powerpoint/2010/main" val="48577219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3101</TotalTime>
  <Words>9008</Words>
  <Application>Microsoft Macintosh PowerPoint</Application>
  <PresentationFormat>On-screen Show (4:3)</PresentationFormat>
  <Paragraphs>1138</Paragraphs>
  <Slides>104</Slides>
  <Notes>99</Notes>
  <HiddenSlides>10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Office Theme</vt:lpstr>
      <vt:lpstr>PowerPoint Presentation</vt:lpstr>
      <vt:lpstr>PowerPoint Presentation</vt:lpstr>
      <vt:lpstr>PowerPoint Presentation</vt:lpstr>
      <vt:lpstr>PowerPoint Presentation</vt:lpstr>
      <vt:lpstr>PowerPoint Presentation</vt:lpstr>
      <vt:lpstr>PowerPoint Presentation</vt:lpstr>
      <vt:lpstr>Agenda</vt:lpstr>
      <vt:lpstr>Agenda</vt:lpstr>
      <vt:lpstr>Agenda</vt:lpstr>
      <vt:lpstr>Agenda</vt:lpstr>
      <vt:lpstr>Introduction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Infrastructure Awareness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Inspiration Cards</vt:lpstr>
      <vt:lpstr>PowerPoint Presentation</vt:lpstr>
      <vt:lpstr>PowerPoint Presentation</vt:lpstr>
      <vt:lpstr>PowerPoint Presentation</vt:lpstr>
      <vt:lpstr>PowerPoint Presentation</vt:lpstr>
      <vt:lpstr>PowerPoint Presentation</vt:lpstr>
      <vt:lpstr>Evaluation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Visits to the Public Displays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vt:lpstr>
      <vt:lpstr>Agenda</vt:lpstr>
      <vt:lpstr>PowerPoint Presentation</vt:lpstr>
      <vt:lpstr>PowerPoint Presentation</vt:lpstr>
      <vt:lpstr>PowerPoint Presentation</vt:lpstr>
      <vt:lpstr>PowerPoint Presentation</vt:lpstr>
      <vt:lpstr>PowerPoint Presentation</vt:lpstr>
      <vt:lpstr>PowerPoint Presentation</vt:lpstr>
      <vt:lpstr>Infrastructure Awareness for V.C.</vt:lpstr>
      <vt:lpstr>A World of Infrastructures </vt:lpstr>
      <vt:lpstr>Thank you!</vt:lpstr>
    </vt:vector>
  </TitlesOfParts>
  <Company>IT University of Copenhagen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David Hincapié Ramos</dc:creator>
  <cp:lastModifiedBy>Juan David Hincapié Ramos</cp:lastModifiedBy>
  <cp:revision>424</cp:revision>
  <dcterms:created xsi:type="dcterms:W3CDTF">2011-11-21T11:57:48Z</dcterms:created>
  <dcterms:modified xsi:type="dcterms:W3CDTF">2011-11-29T11:50:33Z</dcterms:modified>
</cp:coreProperties>
</file>