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diagrams/layout5.xml" ContentType="application/vnd.openxmlformats-officedocument.drawingml.diagramLayout+xml"/>
  <Override PartName="/ppt/diagrams/data6.xml" ContentType="application/vnd.openxmlformats-officedocument.drawingml.diagramData+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diagrams/colors8.xml" ContentType="application/vnd.openxmlformats-officedocument.drawingml.diagramColors+xml"/>
  <Override PartName="/ppt/notesSlides/notesSlide7.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diagrams/drawing7.xml" ContentType="application/vnd.ms-office.drawingml.diagramDrawing+xml"/>
  <Override PartName="/ppt/slides/slide9.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Default Extension="bin" ContentType="application/vnd.openxmlformats-officedocument.oleObject"/>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emf" ContentType="image/x-emf"/>
  <Override PartName="/ppt/notesSlides/notesSlide17.xml" ContentType="application/vnd.openxmlformats-officedocument.presentationml.notesSlide+xml"/>
  <Override PartName="/ppt/notesSlides/notesSlide28.xml" ContentType="application/vnd.openxmlformats-officedocument.presentationml.notesSlide+xml"/>
  <Override PartName="/ppt/diagrams/layout8.xml" ContentType="application/vnd.openxmlformats-officedocument.drawingml.diagram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diagrams/layout4.xml" ContentType="application/vnd.openxmlformats-officedocument.drawingml.diagramLayout+xml"/>
  <Override PartName="/ppt/diagrams/data7.xml" ContentType="application/vnd.openxmlformats-officedocument.drawingml.diagramData+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diagrams/layout2.xml" ContentType="application/vnd.openxmlformats-officedocument.drawingml.diagramLayout+xml"/>
  <Override PartName="/ppt/notesSlides/notesSlide11.xml" ContentType="application/vnd.openxmlformats-officedocument.presentationml.notesSlide+xml"/>
  <Default Extension="vml" ContentType="application/vnd.openxmlformats-officedocument.vmlDrawing"/>
  <Override PartName="/ppt/notesSlides/notesSlide20.xml" ContentType="application/vnd.openxmlformats-officedocument.presentationml.notesSlide+xml"/>
  <Override PartName="/ppt/notesSlides/notesSlide31.xml" ContentType="application/vnd.openxmlformats-officedocument.presentationml.notesSlide+xml"/>
  <Override PartName="/ppt/diagrams/data5.xml" ContentType="application/vnd.openxmlformats-officedocument.drawingml.diagramData+xml"/>
  <Override PartName="/ppt/diagrams/colors7.xml" ContentType="application/vnd.openxmlformats-officedocument.drawingml.diagramColors+xml"/>
  <Override PartName="/ppt/diagrams/drawing8.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colors5.xml" ContentType="application/vnd.openxmlformats-officedocument.drawingml.diagramColors+xml"/>
  <Override PartName="/ppt/diagrams/drawing6.xml" ContentType="application/vnd.ms-office.drawingml.diagramDrawing+xml"/>
  <Override PartName="/ppt/diagrams/quickStyle8.xml" ContentType="application/vnd.openxmlformats-officedocument.drawingml.diagramStyle+xml"/>
  <Override PartName="/ppt/slides/slide8.xml" ContentType="application/vnd.openxmlformats-officedocument.presentationml.slide+xml"/>
  <Override PartName="/ppt/notesSlides/notesSlide4.xml" ContentType="application/vnd.openxmlformats-officedocument.presentationml.notesSlide+xml"/>
  <Override PartName="/ppt/diagrams/data1.xml" ContentType="application/vnd.openxmlformats-officedocument.drawingml.diagramData+xml"/>
  <Override PartName="/ppt/diagrams/colors3.xml" ContentType="application/vnd.openxmlformats-officedocument.drawingml.diagramColors+xml"/>
  <Override PartName="/ppt/diagrams/drawing4.xml" ContentType="application/vnd.ms-office.drawingml.diagramDrawing+xml"/>
  <Override PartName="/ppt/diagrams/quickStyle6.xml" ContentType="application/vnd.openxmlformats-officedocument.drawingml.diagramStyl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diagrams/layout3.xml" ContentType="application/vnd.openxmlformats-officedocument.drawingml.diagramLayout+xml"/>
  <Override PartName="/ppt/notesSlides/notesSlide21.xml" ContentType="application/vnd.openxmlformats-officedocument.presentationml.notesSlide+xml"/>
  <Override PartName="/ppt/diagrams/data4.xml" ContentType="application/vnd.openxmlformats-officedocument.drawingml.diagramData+xml"/>
  <Override PartName="/ppt/notesSlides/notesSlide10.xml" ContentType="application/vnd.openxmlformats-officedocument.presentationml.notesSlide+xml"/>
  <Override PartName="/ppt/diagrams/colors6.xml" ContentType="application/vnd.openxmlformats-officedocument.drawingml.diagramColors+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drawing5.xml" ContentType="application/vnd.ms-office.drawingml.diagramDrawing+xml"/>
  <Override PartName="/ppt/slides/slide28.xml" ContentType="application/vnd.openxmlformats-officedocument.presentationml.slide+xml"/>
  <Override PartName="/ppt/slides/slide39.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sldIdLst>
    <p:sldId id="258" r:id="rId2"/>
    <p:sldId id="256" r:id="rId3"/>
    <p:sldId id="300" r:id="rId4"/>
    <p:sldId id="301" r:id="rId5"/>
    <p:sldId id="257" r:id="rId6"/>
    <p:sldId id="259" r:id="rId7"/>
    <p:sldId id="302" r:id="rId8"/>
    <p:sldId id="266" r:id="rId9"/>
    <p:sldId id="260" r:id="rId10"/>
    <p:sldId id="264" r:id="rId11"/>
    <p:sldId id="288" r:id="rId12"/>
    <p:sldId id="297" r:id="rId13"/>
    <p:sldId id="272" r:id="rId14"/>
    <p:sldId id="284" r:id="rId15"/>
    <p:sldId id="292" r:id="rId16"/>
    <p:sldId id="291" r:id="rId17"/>
    <p:sldId id="273" r:id="rId18"/>
    <p:sldId id="293" r:id="rId19"/>
    <p:sldId id="298" r:id="rId20"/>
    <p:sldId id="274" r:id="rId21"/>
    <p:sldId id="294" r:id="rId22"/>
    <p:sldId id="295" r:id="rId23"/>
    <p:sldId id="296" r:id="rId24"/>
    <p:sldId id="268" r:id="rId25"/>
    <p:sldId id="269" r:id="rId26"/>
    <p:sldId id="278" r:id="rId27"/>
    <p:sldId id="279" r:id="rId28"/>
    <p:sldId id="280" r:id="rId29"/>
    <p:sldId id="270" r:id="rId30"/>
    <p:sldId id="285" r:id="rId31"/>
    <p:sldId id="271" r:id="rId32"/>
    <p:sldId id="287" r:id="rId33"/>
    <p:sldId id="282" r:id="rId34"/>
    <p:sldId id="283" r:id="rId35"/>
    <p:sldId id="290" r:id="rId36"/>
    <p:sldId id="275" r:id="rId37"/>
    <p:sldId id="299" r:id="rId38"/>
    <p:sldId id="281" r:id="rId39"/>
    <p:sldId id="276" r:id="rId40"/>
    <p:sldId id="261" r:id="rId41"/>
    <p:sldId id="262" r:id="rId42"/>
    <p:sldId id="263" r:id="rId43"/>
    <p:sldId id="265" r:id="rId44"/>
    <p:sldId id="267" r:id="rId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7158" autoAdjust="0"/>
    <p:restoredTop sz="74897" autoAdjust="0"/>
  </p:normalViewPr>
  <p:slideViewPr>
    <p:cSldViewPr>
      <p:cViewPr varScale="1">
        <p:scale>
          <a:sx n="92" d="100"/>
          <a:sy n="92" d="100"/>
        </p:scale>
        <p:origin x="-129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7FB3BBF-D848-474D-920F-7811702B4CBA}"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da-DK"/>
        </a:p>
      </dgm:t>
    </dgm:pt>
    <dgm:pt modelId="{26D6558C-E7D3-4CB1-9A52-4B730BB6D44E}">
      <dgm:prSet phldrT="[Text]"/>
      <dgm:spPr/>
      <dgm:t>
        <a:bodyPr/>
        <a:lstStyle/>
        <a:p>
          <a:r>
            <a:rPr lang="da-DK" dirty="0" smtClean="0"/>
            <a:t>Awareness</a:t>
          </a:r>
        </a:p>
        <a:p>
          <a:r>
            <a:rPr lang="da-DK" dirty="0" smtClean="0"/>
            <a:t>Systems</a:t>
          </a:r>
          <a:endParaRPr lang="da-DK" dirty="0"/>
        </a:p>
      </dgm:t>
    </dgm:pt>
    <dgm:pt modelId="{B2661F75-DFC9-4D67-A3E4-301C43A5D7F5}" type="parTrans" cxnId="{AA28E3D4-8078-4038-87B2-9C6F553CE7B6}">
      <dgm:prSet/>
      <dgm:spPr/>
      <dgm:t>
        <a:bodyPr/>
        <a:lstStyle/>
        <a:p>
          <a:endParaRPr lang="da-DK"/>
        </a:p>
      </dgm:t>
    </dgm:pt>
    <dgm:pt modelId="{B85241F8-622C-47F3-81B0-15B6C96DF4D1}" type="sibTrans" cxnId="{AA28E3D4-8078-4038-87B2-9C6F553CE7B6}">
      <dgm:prSet/>
      <dgm:spPr/>
      <dgm:t>
        <a:bodyPr/>
        <a:lstStyle/>
        <a:p>
          <a:endParaRPr lang="da-DK"/>
        </a:p>
      </dgm:t>
    </dgm:pt>
    <dgm:pt modelId="{F8E29428-8153-4DAD-9592-91D5193824ED}">
      <dgm:prSet phldrT="[Text]"/>
      <dgm:spPr/>
      <dgm:t>
        <a:bodyPr/>
        <a:lstStyle/>
        <a:p>
          <a:r>
            <a:rPr lang="da-DK" dirty="0" smtClean="0"/>
            <a:t>Infrastructure Invisibility</a:t>
          </a:r>
          <a:endParaRPr lang="da-DK" dirty="0"/>
        </a:p>
      </dgm:t>
    </dgm:pt>
    <dgm:pt modelId="{774BDBFF-8C80-4F0D-ACFB-8809A83FF32E}" type="parTrans" cxnId="{546A4350-93A5-48F2-B6A3-5485E9A7F06D}">
      <dgm:prSet/>
      <dgm:spPr/>
      <dgm:t>
        <a:bodyPr/>
        <a:lstStyle/>
        <a:p>
          <a:endParaRPr lang="da-DK"/>
        </a:p>
      </dgm:t>
    </dgm:pt>
    <dgm:pt modelId="{DEDE4F4D-0CAD-436E-8402-F8D01E93C925}" type="sibTrans" cxnId="{546A4350-93A5-48F2-B6A3-5485E9A7F06D}">
      <dgm:prSet/>
      <dgm:spPr/>
      <dgm:t>
        <a:bodyPr/>
        <a:lstStyle/>
        <a:p>
          <a:endParaRPr lang="da-DK"/>
        </a:p>
      </dgm:t>
    </dgm:pt>
    <dgm:pt modelId="{60631D5D-1EFD-41F1-BAFB-BEDDC156FAF7}">
      <dgm:prSet phldrT="[Text]"/>
      <dgm:spPr/>
      <dgm:t>
        <a:bodyPr/>
        <a:lstStyle/>
        <a:p>
          <a:r>
            <a:rPr lang="da-DK" dirty="0" smtClean="0"/>
            <a:t>Volunteer Computing Adoption</a:t>
          </a:r>
          <a:endParaRPr lang="da-DK" dirty="0"/>
        </a:p>
      </dgm:t>
    </dgm:pt>
    <dgm:pt modelId="{2EA7322C-B9D3-4DE0-B1AD-FD2919169E22}" type="parTrans" cxnId="{B8121624-3914-4A6E-BD5B-D4A8C0085CA6}">
      <dgm:prSet/>
      <dgm:spPr/>
      <dgm:t>
        <a:bodyPr/>
        <a:lstStyle/>
        <a:p>
          <a:endParaRPr lang="da-DK"/>
        </a:p>
      </dgm:t>
    </dgm:pt>
    <dgm:pt modelId="{9EFFB1E6-CEE5-4D17-9770-7FFEFDDFA1CB}" type="sibTrans" cxnId="{B8121624-3914-4A6E-BD5B-D4A8C0085CA6}">
      <dgm:prSet/>
      <dgm:spPr/>
      <dgm:t>
        <a:bodyPr/>
        <a:lstStyle/>
        <a:p>
          <a:endParaRPr lang="da-DK"/>
        </a:p>
      </dgm:t>
    </dgm:pt>
    <dgm:pt modelId="{E6C1CFED-88C6-4AEB-B393-B1C6EA778A33}" type="pres">
      <dgm:prSet presAssocID="{87FB3BBF-D848-474D-920F-7811702B4CBA}" presName="compositeShape" presStyleCnt="0">
        <dgm:presLayoutVars>
          <dgm:chMax val="7"/>
          <dgm:dir/>
          <dgm:resizeHandles val="exact"/>
        </dgm:presLayoutVars>
      </dgm:prSet>
      <dgm:spPr/>
      <dgm:t>
        <a:bodyPr/>
        <a:lstStyle/>
        <a:p>
          <a:endParaRPr lang="da-DK"/>
        </a:p>
      </dgm:t>
    </dgm:pt>
    <dgm:pt modelId="{DA32D43E-9007-4BF3-9F9B-D11FC3BC0B86}" type="pres">
      <dgm:prSet presAssocID="{F8E29428-8153-4DAD-9592-91D5193824ED}" presName="circ1" presStyleLbl="vennNode1" presStyleIdx="0" presStyleCnt="3"/>
      <dgm:spPr/>
      <dgm:t>
        <a:bodyPr/>
        <a:lstStyle/>
        <a:p>
          <a:endParaRPr lang="da-DK"/>
        </a:p>
      </dgm:t>
    </dgm:pt>
    <dgm:pt modelId="{E8741631-3CC6-4B19-8AF6-929BE5CD49E4}" type="pres">
      <dgm:prSet presAssocID="{F8E29428-8153-4DAD-9592-91D5193824ED}" presName="circ1Tx" presStyleLbl="revTx" presStyleIdx="0" presStyleCnt="0">
        <dgm:presLayoutVars>
          <dgm:chMax val="0"/>
          <dgm:chPref val="0"/>
          <dgm:bulletEnabled val="1"/>
        </dgm:presLayoutVars>
      </dgm:prSet>
      <dgm:spPr/>
      <dgm:t>
        <a:bodyPr/>
        <a:lstStyle/>
        <a:p>
          <a:endParaRPr lang="da-DK"/>
        </a:p>
      </dgm:t>
    </dgm:pt>
    <dgm:pt modelId="{37D1A851-E028-4BDA-92B6-6224166ACEE1}" type="pres">
      <dgm:prSet presAssocID="{26D6558C-E7D3-4CB1-9A52-4B730BB6D44E}" presName="circ2" presStyleLbl="vennNode1" presStyleIdx="1" presStyleCnt="3"/>
      <dgm:spPr/>
      <dgm:t>
        <a:bodyPr/>
        <a:lstStyle/>
        <a:p>
          <a:endParaRPr lang="da-DK"/>
        </a:p>
      </dgm:t>
    </dgm:pt>
    <dgm:pt modelId="{7D7E3E51-BB96-4272-AAAC-949A40855491}" type="pres">
      <dgm:prSet presAssocID="{26D6558C-E7D3-4CB1-9A52-4B730BB6D44E}" presName="circ2Tx" presStyleLbl="revTx" presStyleIdx="0" presStyleCnt="0">
        <dgm:presLayoutVars>
          <dgm:chMax val="0"/>
          <dgm:chPref val="0"/>
          <dgm:bulletEnabled val="1"/>
        </dgm:presLayoutVars>
      </dgm:prSet>
      <dgm:spPr/>
      <dgm:t>
        <a:bodyPr/>
        <a:lstStyle/>
        <a:p>
          <a:endParaRPr lang="da-DK"/>
        </a:p>
      </dgm:t>
    </dgm:pt>
    <dgm:pt modelId="{C71E054B-A285-4538-9A56-4340CB92AD01}" type="pres">
      <dgm:prSet presAssocID="{60631D5D-1EFD-41F1-BAFB-BEDDC156FAF7}" presName="circ3" presStyleLbl="vennNode1" presStyleIdx="2" presStyleCnt="3"/>
      <dgm:spPr/>
      <dgm:t>
        <a:bodyPr/>
        <a:lstStyle/>
        <a:p>
          <a:endParaRPr lang="da-DK"/>
        </a:p>
      </dgm:t>
    </dgm:pt>
    <dgm:pt modelId="{6CA716A4-D1F5-43AC-8010-B4306628D24F}" type="pres">
      <dgm:prSet presAssocID="{60631D5D-1EFD-41F1-BAFB-BEDDC156FAF7}" presName="circ3Tx" presStyleLbl="revTx" presStyleIdx="0" presStyleCnt="0">
        <dgm:presLayoutVars>
          <dgm:chMax val="0"/>
          <dgm:chPref val="0"/>
          <dgm:bulletEnabled val="1"/>
        </dgm:presLayoutVars>
      </dgm:prSet>
      <dgm:spPr/>
      <dgm:t>
        <a:bodyPr/>
        <a:lstStyle/>
        <a:p>
          <a:endParaRPr lang="da-DK"/>
        </a:p>
      </dgm:t>
    </dgm:pt>
  </dgm:ptLst>
  <dgm:cxnLst>
    <dgm:cxn modelId="{AA28E3D4-8078-4038-87B2-9C6F553CE7B6}" srcId="{87FB3BBF-D848-474D-920F-7811702B4CBA}" destId="{26D6558C-E7D3-4CB1-9A52-4B730BB6D44E}" srcOrd="1" destOrd="0" parTransId="{B2661F75-DFC9-4D67-A3E4-301C43A5D7F5}" sibTransId="{B85241F8-622C-47F3-81B0-15B6C96DF4D1}"/>
    <dgm:cxn modelId="{AFB84697-9FBD-420E-81D3-8E43FBF309DD}" type="presOf" srcId="{26D6558C-E7D3-4CB1-9A52-4B730BB6D44E}" destId="{7D7E3E51-BB96-4272-AAAC-949A40855491}" srcOrd="1" destOrd="0" presId="urn:microsoft.com/office/officeart/2005/8/layout/venn1"/>
    <dgm:cxn modelId="{D4EB5071-0FF0-4009-A7BD-B800B915D20E}" type="presOf" srcId="{26D6558C-E7D3-4CB1-9A52-4B730BB6D44E}" destId="{37D1A851-E028-4BDA-92B6-6224166ACEE1}" srcOrd="0" destOrd="0" presId="urn:microsoft.com/office/officeart/2005/8/layout/venn1"/>
    <dgm:cxn modelId="{546A4350-93A5-48F2-B6A3-5485E9A7F06D}" srcId="{87FB3BBF-D848-474D-920F-7811702B4CBA}" destId="{F8E29428-8153-4DAD-9592-91D5193824ED}" srcOrd="0" destOrd="0" parTransId="{774BDBFF-8C80-4F0D-ACFB-8809A83FF32E}" sibTransId="{DEDE4F4D-0CAD-436E-8402-F8D01E93C925}"/>
    <dgm:cxn modelId="{B8121624-3914-4A6E-BD5B-D4A8C0085CA6}" srcId="{87FB3BBF-D848-474D-920F-7811702B4CBA}" destId="{60631D5D-1EFD-41F1-BAFB-BEDDC156FAF7}" srcOrd="2" destOrd="0" parTransId="{2EA7322C-B9D3-4DE0-B1AD-FD2919169E22}" sibTransId="{9EFFB1E6-CEE5-4D17-9770-7FFEFDDFA1CB}"/>
    <dgm:cxn modelId="{B254D304-99AD-44A8-97DF-E9DB161D4F51}" type="presOf" srcId="{60631D5D-1EFD-41F1-BAFB-BEDDC156FAF7}" destId="{6CA716A4-D1F5-43AC-8010-B4306628D24F}" srcOrd="1" destOrd="0" presId="urn:microsoft.com/office/officeart/2005/8/layout/venn1"/>
    <dgm:cxn modelId="{40472D9C-4F0D-4D43-B190-3FCE532011B2}" type="presOf" srcId="{F8E29428-8153-4DAD-9592-91D5193824ED}" destId="{E8741631-3CC6-4B19-8AF6-929BE5CD49E4}" srcOrd="1" destOrd="0" presId="urn:microsoft.com/office/officeart/2005/8/layout/venn1"/>
    <dgm:cxn modelId="{56AFB488-0DF2-4391-82F5-7035B7E243C3}" type="presOf" srcId="{87FB3BBF-D848-474D-920F-7811702B4CBA}" destId="{E6C1CFED-88C6-4AEB-B393-B1C6EA778A33}" srcOrd="0" destOrd="0" presId="urn:microsoft.com/office/officeart/2005/8/layout/venn1"/>
    <dgm:cxn modelId="{7A2DE47C-EF05-48FD-9F28-F26D88FD25E1}" type="presOf" srcId="{F8E29428-8153-4DAD-9592-91D5193824ED}" destId="{DA32D43E-9007-4BF3-9F9B-D11FC3BC0B86}" srcOrd="0" destOrd="0" presId="urn:microsoft.com/office/officeart/2005/8/layout/venn1"/>
    <dgm:cxn modelId="{3668B745-9B1E-478F-A46D-7DFBA47941EC}" type="presOf" srcId="{60631D5D-1EFD-41F1-BAFB-BEDDC156FAF7}" destId="{C71E054B-A285-4538-9A56-4340CB92AD01}" srcOrd="0" destOrd="0" presId="urn:microsoft.com/office/officeart/2005/8/layout/venn1"/>
    <dgm:cxn modelId="{F2019C35-198D-41DC-8CF5-EEBCC07244C0}" type="presParOf" srcId="{E6C1CFED-88C6-4AEB-B393-B1C6EA778A33}" destId="{DA32D43E-9007-4BF3-9F9B-D11FC3BC0B86}" srcOrd="0" destOrd="0" presId="urn:microsoft.com/office/officeart/2005/8/layout/venn1"/>
    <dgm:cxn modelId="{8ABCB04D-A868-4328-8CE9-C4E43C1FCEBA}" type="presParOf" srcId="{E6C1CFED-88C6-4AEB-B393-B1C6EA778A33}" destId="{E8741631-3CC6-4B19-8AF6-929BE5CD49E4}" srcOrd="1" destOrd="0" presId="urn:microsoft.com/office/officeart/2005/8/layout/venn1"/>
    <dgm:cxn modelId="{C8014F7D-F7A5-408C-ACDA-9C467A1F16A0}" type="presParOf" srcId="{E6C1CFED-88C6-4AEB-B393-B1C6EA778A33}" destId="{37D1A851-E028-4BDA-92B6-6224166ACEE1}" srcOrd="2" destOrd="0" presId="urn:microsoft.com/office/officeart/2005/8/layout/venn1"/>
    <dgm:cxn modelId="{A566E69E-6EE8-49B1-BC3D-F1117C50282A}" type="presParOf" srcId="{E6C1CFED-88C6-4AEB-B393-B1C6EA778A33}" destId="{7D7E3E51-BB96-4272-AAAC-949A40855491}" srcOrd="3" destOrd="0" presId="urn:microsoft.com/office/officeart/2005/8/layout/venn1"/>
    <dgm:cxn modelId="{6E37D53E-A287-4C22-AF9E-670C9E738C3D}" type="presParOf" srcId="{E6C1CFED-88C6-4AEB-B393-B1C6EA778A33}" destId="{C71E054B-A285-4538-9A56-4340CB92AD01}" srcOrd="4" destOrd="0" presId="urn:microsoft.com/office/officeart/2005/8/layout/venn1"/>
    <dgm:cxn modelId="{CA615F4C-E42C-4A80-8CD8-A369A945B4EC}" type="presParOf" srcId="{E6C1CFED-88C6-4AEB-B393-B1C6EA778A33}" destId="{6CA716A4-D1F5-43AC-8010-B4306628D24F}" srcOrd="5" destOrd="0" presId="urn:microsoft.com/office/officeart/2005/8/layout/venn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EDD7CB1-D8F2-40C5-95F9-149087983AF3}"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da-DK"/>
        </a:p>
      </dgm:t>
    </dgm:pt>
    <dgm:pt modelId="{FC5ECABD-0D2F-460E-8B29-66B6AD1FD167}">
      <dgm:prSet phldrT="[Text]"/>
      <dgm:spPr/>
      <dgm:t>
        <a:bodyPr/>
        <a:lstStyle/>
        <a:p>
          <a:r>
            <a:rPr lang="da-DK" dirty="0" smtClean="0"/>
            <a:t>Methodological</a:t>
          </a:r>
          <a:endParaRPr lang="da-DK" dirty="0"/>
        </a:p>
      </dgm:t>
    </dgm:pt>
    <dgm:pt modelId="{CDB3DDEA-E56F-48B8-A78F-518D248076C1}" type="parTrans" cxnId="{2286AAAD-6595-41DF-A400-9181D61B4B4B}">
      <dgm:prSet/>
      <dgm:spPr/>
      <dgm:t>
        <a:bodyPr/>
        <a:lstStyle/>
        <a:p>
          <a:endParaRPr lang="da-DK"/>
        </a:p>
      </dgm:t>
    </dgm:pt>
    <dgm:pt modelId="{AB65EE93-1985-4A2F-9740-2B10EC1C5794}" type="sibTrans" cxnId="{2286AAAD-6595-41DF-A400-9181D61B4B4B}">
      <dgm:prSet/>
      <dgm:spPr/>
      <dgm:t>
        <a:bodyPr/>
        <a:lstStyle/>
        <a:p>
          <a:endParaRPr lang="da-DK"/>
        </a:p>
      </dgm:t>
    </dgm:pt>
    <dgm:pt modelId="{F58E00A0-652A-47FD-82BC-CEC81342805E}">
      <dgm:prSet phldrT="[Text]"/>
      <dgm:spPr/>
      <dgm:t>
        <a:bodyPr/>
        <a:lstStyle/>
        <a:p>
          <a:r>
            <a:rPr lang="da-DK" dirty="0" smtClean="0"/>
            <a:t>AM Cards </a:t>
          </a:r>
          <a:r>
            <a:rPr lang="da-DK" dirty="0" smtClean="0"/>
            <a:t>Technique</a:t>
          </a:r>
          <a:endParaRPr lang="da-DK" dirty="0"/>
        </a:p>
      </dgm:t>
    </dgm:pt>
    <dgm:pt modelId="{FDD7F84A-FFD7-4358-94E6-0DBE7508E573}" type="parTrans" cxnId="{D9FC8C93-262E-460D-A018-D9323CF6D5BE}">
      <dgm:prSet/>
      <dgm:spPr/>
      <dgm:t>
        <a:bodyPr/>
        <a:lstStyle/>
        <a:p>
          <a:endParaRPr lang="da-DK"/>
        </a:p>
      </dgm:t>
    </dgm:pt>
    <dgm:pt modelId="{C8743003-F70C-4915-9C3A-D07B4DA2F964}" type="sibTrans" cxnId="{D9FC8C93-262E-460D-A018-D9323CF6D5BE}">
      <dgm:prSet/>
      <dgm:spPr/>
      <dgm:t>
        <a:bodyPr/>
        <a:lstStyle/>
        <a:p>
          <a:endParaRPr lang="da-DK"/>
        </a:p>
      </dgm:t>
    </dgm:pt>
    <dgm:pt modelId="{406D20BE-049E-45D0-8DB8-43C0727281D5}">
      <dgm:prSet phldrT="[Text]"/>
      <dgm:spPr/>
      <dgm:t>
        <a:bodyPr/>
        <a:lstStyle/>
        <a:p>
          <a:r>
            <a:rPr lang="da-DK" dirty="0" smtClean="0"/>
            <a:t>Technological</a:t>
          </a:r>
          <a:endParaRPr lang="da-DK" dirty="0"/>
        </a:p>
      </dgm:t>
    </dgm:pt>
    <dgm:pt modelId="{195BEC52-3D4F-4C13-9E1E-6A857D31486B}" type="parTrans" cxnId="{503CF3CB-E76D-452E-9B50-BD7513FF3BAD}">
      <dgm:prSet/>
      <dgm:spPr/>
      <dgm:t>
        <a:bodyPr/>
        <a:lstStyle/>
        <a:p>
          <a:endParaRPr lang="da-DK"/>
        </a:p>
      </dgm:t>
    </dgm:pt>
    <dgm:pt modelId="{C8DC6ABF-FE12-4361-B5A0-B9349345EA12}" type="sibTrans" cxnId="{503CF3CB-E76D-452E-9B50-BD7513FF3BAD}">
      <dgm:prSet/>
      <dgm:spPr/>
      <dgm:t>
        <a:bodyPr/>
        <a:lstStyle/>
        <a:p>
          <a:endParaRPr lang="da-DK"/>
        </a:p>
      </dgm:t>
    </dgm:pt>
    <dgm:pt modelId="{6A6DBA09-D229-469F-8778-5BF53DB87C1B}">
      <dgm:prSet phldrT="[Text]"/>
      <dgm:spPr/>
      <dgm:t>
        <a:bodyPr/>
        <a:lstStyle/>
        <a:p>
          <a:r>
            <a:rPr lang="da-DK" dirty="0" smtClean="0"/>
            <a:t>GridOrbit-pub</a:t>
          </a:r>
          <a:endParaRPr lang="da-DK" dirty="0"/>
        </a:p>
      </dgm:t>
    </dgm:pt>
    <dgm:pt modelId="{76495A99-EF92-4D47-97A7-44E4CCA90F3D}" type="parTrans" cxnId="{F7C6577B-AD61-4D8B-B2EB-9D8885886AD1}">
      <dgm:prSet/>
      <dgm:spPr/>
      <dgm:t>
        <a:bodyPr/>
        <a:lstStyle/>
        <a:p>
          <a:endParaRPr lang="da-DK"/>
        </a:p>
      </dgm:t>
    </dgm:pt>
    <dgm:pt modelId="{34412C9E-EBC2-4C76-A6A6-39F743A92DD0}" type="sibTrans" cxnId="{F7C6577B-AD61-4D8B-B2EB-9D8885886AD1}">
      <dgm:prSet/>
      <dgm:spPr/>
      <dgm:t>
        <a:bodyPr/>
        <a:lstStyle/>
        <a:p>
          <a:endParaRPr lang="da-DK"/>
        </a:p>
      </dgm:t>
    </dgm:pt>
    <dgm:pt modelId="{917383CC-DA82-4563-B82C-124FC5F09287}">
      <dgm:prSet phldrT="[Text]"/>
      <dgm:spPr/>
      <dgm:t>
        <a:bodyPr/>
        <a:lstStyle/>
        <a:p>
          <a:r>
            <a:rPr lang="da-DK" dirty="0" smtClean="0"/>
            <a:t>GridOrbit-per</a:t>
          </a:r>
          <a:endParaRPr lang="da-DK" dirty="0"/>
        </a:p>
      </dgm:t>
    </dgm:pt>
    <dgm:pt modelId="{CEE40361-610B-4425-B061-616A33077EC6}" type="parTrans" cxnId="{3E9F56A1-0533-44AC-9467-07E6D0272F6F}">
      <dgm:prSet/>
      <dgm:spPr/>
      <dgm:t>
        <a:bodyPr/>
        <a:lstStyle/>
        <a:p>
          <a:endParaRPr lang="da-DK"/>
        </a:p>
      </dgm:t>
    </dgm:pt>
    <dgm:pt modelId="{2A3F370D-B801-4017-B341-55A030431F41}" type="sibTrans" cxnId="{3E9F56A1-0533-44AC-9467-07E6D0272F6F}">
      <dgm:prSet/>
      <dgm:spPr/>
      <dgm:t>
        <a:bodyPr/>
        <a:lstStyle/>
        <a:p>
          <a:endParaRPr lang="da-DK"/>
        </a:p>
      </dgm:t>
    </dgm:pt>
    <dgm:pt modelId="{5EDD42C6-5BA4-44A7-B6EE-EBBD781563BC}">
      <dgm:prSet phldrT="[Text]"/>
      <dgm:spPr/>
      <dgm:t>
        <a:bodyPr/>
        <a:lstStyle/>
        <a:p>
          <a:r>
            <a:rPr lang="da-DK" smtClean="0"/>
            <a:t>Conceptual</a:t>
          </a:r>
          <a:endParaRPr lang="da-DK" dirty="0"/>
        </a:p>
      </dgm:t>
    </dgm:pt>
    <dgm:pt modelId="{645F820B-1882-4D7F-82D6-DCAB26E34D87}" type="parTrans" cxnId="{B84732CD-659A-4116-8A52-049899E27777}">
      <dgm:prSet/>
      <dgm:spPr/>
      <dgm:t>
        <a:bodyPr/>
        <a:lstStyle/>
        <a:p>
          <a:endParaRPr lang="da-DK"/>
        </a:p>
      </dgm:t>
    </dgm:pt>
    <dgm:pt modelId="{A1D7A242-8E89-408E-A208-51CEE2DB353E}" type="sibTrans" cxnId="{B84732CD-659A-4116-8A52-049899E27777}">
      <dgm:prSet/>
      <dgm:spPr/>
      <dgm:t>
        <a:bodyPr/>
        <a:lstStyle/>
        <a:p>
          <a:endParaRPr lang="da-DK"/>
        </a:p>
      </dgm:t>
    </dgm:pt>
    <dgm:pt modelId="{8DE8BE4B-6791-462B-B924-D541A0F120CD}">
      <dgm:prSet phldrT="[Text]"/>
      <dgm:spPr/>
      <dgm:t>
        <a:bodyPr/>
        <a:lstStyle/>
        <a:p>
          <a:r>
            <a:rPr lang="da-DK" dirty="0" smtClean="0"/>
            <a:t>Awareness Model</a:t>
          </a:r>
          <a:endParaRPr lang="da-DK" dirty="0"/>
        </a:p>
      </dgm:t>
    </dgm:pt>
    <dgm:pt modelId="{18D63FC6-217F-42DD-93B2-6E90D8398BCD}" type="parTrans" cxnId="{518401B7-1C70-494F-84A0-53CF947D92F1}">
      <dgm:prSet/>
      <dgm:spPr/>
      <dgm:t>
        <a:bodyPr/>
        <a:lstStyle/>
        <a:p>
          <a:endParaRPr lang="da-DK"/>
        </a:p>
      </dgm:t>
    </dgm:pt>
    <dgm:pt modelId="{8A22D398-E6F5-4B6C-9E67-77A48076A0F2}" type="sibTrans" cxnId="{518401B7-1C70-494F-84A0-53CF947D92F1}">
      <dgm:prSet/>
      <dgm:spPr/>
      <dgm:t>
        <a:bodyPr/>
        <a:lstStyle/>
        <a:p>
          <a:endParaRPr lang="da-DK"/>
        </a:p>
      </dgm:t>
    </dgm:pt>
    <dgm:pt modelId="{349CBEA5-1992-4ADA-ACB6-A774ECC87B87}">
      <dgm:prSet phldrT="[Text]"/>
      <dgm:spPr/>
      <dgm:t>
        <a:bodyPr/>
        <a:lstStyle/>
        <a:p>
          <a:r>
            <a:rPr lang="da-DK" dirty="0" smtClean="0"/>
            <a:t>Design Space</a:t>
          </a:r>
          <a:endParaRPr lang="da-DK" dirty="0"/>
        </a:p>
      </dgm:t>
    </dgm:pt>
    <dgm:pt modelId="{D5CBDE71-EF78-4528-957E-B48536049AD8}" type="parTrans" cxnId="{1E63EC27-84BD-46D3-81FC-9FC143D1CEB1}">
      <dgm:prSet/>
      <dgm:spPr/>
      <dgm:t>
        <a:bodyPr/>
        <a:lstStyle/>
        <a:p>
          <a:endParaRPr lang="da-DK"/>
        </a:p>
      </dgm:t>
    </dgm:pt>
    <dgm:pt modelId="{FE719C8B-599E-4E45-A4C8-D4A4BAF9FC86}" type="sibTrans" cxnId="{1E63EC27-84BD-46D3-81FC-9FC143D1CEB1}">
      <dgm:prSet/>
      <dgm:spPr/>
      <dgm:t>
        <a:bodyPr/>
        <a:lstStyle/>
        <a:p>
          <a:endParaRPr lang="da-DK"/>
        </a:p>
      </dgm:t>
    </dgm:pt>
    <dgm:pt modelId="{143DE57D-AF9A-4E41-9733-20682880B177}" type="pres">
      <dgm:prSet presAssocID="{BEDD7CB1-D8F2-40C5-95F9-149087983AF3}" presName="Name0" presStyleCnt="0">
        <dgm:presLayoutVars>
          <dgm:dir/>
          <dgm:animLvl val="lvl"/>
          <dgm:resizeHandles val="exact"/>
        </dgm:presLayoutVars>
      </dgm:prSet>
      <dgm:spPr/>
      <dgm:t>
        <a:bodyPr/>
        <a:lstStyle/>
        <a:p>
          <a:endParaRPr lang="da-DK"/>
        </a:p>
      </dgm:t>
    </dgm:pt>
    <dgm:pt modelId="{B616F330-A083-4A87-8386-54990DB66569}" type="pres">
      <dgm:prSet presAssocID="{406D20BE-049E-45D0-8DB8-43C0727281D5}" presName="composite" presStyleCnt="0"/>
      <dgm:spPr/>
    </dgm:pt>
    <dgm:pt modelId="{2873BFD4-8ACA-4C19-A75B-502EDD650180}" type="pres">
      <dgm:prSet presAssocID="{406D20BE-049E-45D0-8DB8-43C0727281D5}" presName="parTx" presStyleLbl="alignNode1" presStyleIdx="0" presStyleCnt="3">
        <dgm:presLayoutVars>
          <dgm:chMax val="0"/>
          <dgm:chPref val="0"/>
          <dgm:bulletEnabled val="1"/>
        </dgm:presLayoutVars>
      </dgm:prSet>
      <dgm:spPr/>
      <dgm:t>
        <a:bodyPr/>
        <a:lstStyle/>
        <a:p>
          <a:endParaRPr lang="da-DK"/>
        </a:p>
      </dgm:t>
    </dgm:pt>
    <dgm:pt modelId="{802BBD2B-10F6-41C2-AB97-38AB1FE5C56B}" type="pres">
      <dgm:prSet presAssocID="{406D20BE-049E-45D0-8DB8-43C0727281D5}" presName="desTx" presStyleLbl="alignAccFollowNode1" presStyleIdx="0" presStyleCnt="3">
        <dgm:presLayoutVars>
          <dgm:bulletEnabled val="1"/>
        </dgm:presLayoutVars>
      </dgm:prSet>
      <dgm:spPr/>
      <dgm:t>
        <a:bodyPr/>
        <a:lstStyle/>
        <a:p>
          <a:endParaRPr lang="da-DK"/>
        </a:p>
      </dgm:t>
    </dgm:pt>
    <dgm:pt modelId="{235CEDA4-E4B5-467C-9DCF-2447BFFBB859}" type="pres">
      <dgm:prSet presAssocID="{C8DC6ABF-FE12-4361-B5A0-B9349345EA12}" presName="space" presStyleCnt="0"/>
      <dgm:spPr/>
    </dgm:pt>
    <dgm:pt modelId="{54F54F44-B044-4505-A086-E6E4EF63FDE7}" type="pres">
      <dgm:prSet presAssocID="{5EDD42C6-5BA4-44A7-B6EE-EBBD781563BC}" presName="composite" presStyleCnt="0"/>
      <dgm:spPr/>
    </dgm:pt>
    <dgm:pt modelId="{C8AB1ECE-2BA4-4D37-ABDD-0D8AE60E2F14}" type="pres">
      <dgm:prSet presAssocID="{5EDD42C6-5BA4-44A7-B6EE-EBBD781563BC}" presName="parTx" presStyleLbl="alignNode1" presStyleIdx="1" presStyleCnt="3">
        <dgm:presLayoutVars>
          <dgm:chMax val="0"/>
          <dgm:chPref val="0"/>
          <dgm:bulletEnabled val="1"/>
        </dgm:presLayoutVars>
      </dgm:prSet>
      <dgm:spPr/>
      <dgm:t>
        <a:bodyPr/>
        <a:lstStyle/>
        <a:p>
          <a:endParaRPr lang="da-DK"/>
        </a:p>
      </dgm:t>
    </dgm:pt>
    <dgm:pt modelId="{48EEC71C-BEEC-461B-8794-F9BD1246715E}" type="pres">
      <dgm:prSet presAssocID="{5EDD42C6-5BA4-44A7-B6EE-EBBD781563BC}" presName="desTx" presStyleLbl="alignAccFollowNode1" presStyleIdx="1" presStyleCnt="3">
        <dgm:presLayoutVars>
          <dgm:bulletEnabled val="1"/>
        </dgm:presLayoutVars>
      </dgm:prSet>
      <dgm:spPr/>
      <dgm:t>
        <a:bodyPr/>
        <a:lstStyle/>
        <a:p>
          <a:endParaRPr lang="da-DK"/>
        </a:p>
      </dgm:t>
    </dgm:pt>
    <dgm:pt modelId="{A6BAE217-F49C-46FA-BB28-B28D8BBA28F1}" type="pres">
      <dgm:prSet presAssocID="{A1D7A242-8E89-408E-A208-51CEE2DB353E}" presName="space" presStyleCnt="0"/>
      <dgm:spPr/>
    </dgm:pt>
    <dgm:pt modelId="{96774D88-28CD-4EF2-B5C0-1D498046CE96}" type="pres">
      <dgm:prSet presAssocID="{FC5ECABD-0D2F-460E-8B29-66B6AD1FD167}" presName="composite" presStyleCnt="0"/>
      <dgm:spPr/>
    </dgm:pt>
    <dgm:pt modelId="{9911746A-5052-4794-918D-36A113258259}" type="pres">
      <dgm:prSet presAssocID="{FC5ECABD-0D2F-460E-8B29-66B6AD1FD167}" presName="parTx" presStyleLbl="alignNode1" presStyleIdx="2" presStyleCnt="3">
        <dgm:presLayoutVars>
          <dgm:chMax val="0"/>
          <dgm:chPref val="0"/>
          <dgm:bulletEnabled val="1"/>
        </dgm:presLayoutVars>
      </dgm:prSet>
      <dgm:spPr/>
      <dgm:t>
        <a:bodyPr/>
        <a:lstStyle/>
        <a:p>
          <a:endParaRPr lang="da-DK"/>
        </a:p>
      </dgm:t>
    </dgm:pt>
    <dgm:pt modelId="{9B6588C7-D690-4159-9E53-79CB701F89CD}" type="pres">
      <dgm:prSet presAssocID="{FC5ECABD-0D2F-460E-8B29-66B6AD1FD167}" presName="desTx" presStyleLbl="alignAccFollowNode1" presStyleIdx="2" presStyleCnt="3">
        <dgm:presLayoutVars>
          <dgm:bulletEnabled val="1"/>
        </dgm:presLayoutVars>
      </dgm:prSet>
      <dgm:spPr/>
      <dgm:t>
        <a:bodyPr/>
        <a:lstStyle/>
        <a:p>
          <a:endParaRPr lang="da-DK"/>
        </a:p>
      </dgm:t>
    </dgm:pt>
  </dgm:ptLst>
  <dgm:cxnLst>
    <dgm:cxn modelId="{503CF3CB-E76D-452E-9B50-BD7513FF3BAD}" srcId="{BEDD7CB1-D8F2-40C5-95F9-149087983AF3}" destId="{406D20BE-049E-45D0-8DB8-43C0727281D5}" srcOrd="0" destOrd="0" parTransId="{195BEC52-3D4F-4C13-9E1E-6A857D31486B}" sibTransId="{C8DC6ABF-FE12-4361-B5A0-B9349345EA12}"/>
    <dgm:cxn modelId="{5E0FC41F-907E-467F-806D-3DEECB847A15}" type="presOf" srcId="{BEDD7CB1-D8F2-40C5-95F9-149087983AF3}" destId="{143DE57D-AF9A-4E41-9733-20682880B177}" srcOrd="0" destOrd="0" presId="urn:microsoft.com/office/officeart/2005/8/layout/hList1"/>
    <dgm:cxn modelId="{D34FF7CC-609A-4D3C-9001-63ECAF064035}" type="presOf" srcId="{FC5ECABD-0D2F-460E-8B29-66B6AD1FD167}" destId="{9911746A-5052-4794-918D-36A113258259}" srcOrd="0" destOrd="0" presId="urn:microsoft.com/office/officeart/2005/8/layout/hList1"/>
    <dgm:cxn modelId="{EF9A3899-A5F1-4FBB-8059-806519F1894C}" type="presOf" srcId="{406D20BE-049E-45D0-8DB8-43C0727281D5}" destId="{2873BFD4-8ACA-4C19-A75B-502EDD650180}" srcOrd="0" destOrd="0" presId="urn:microsoft.com/office/officeart/2005/8/layout/hList1"/>
    <dgm:cxn modelId="{BD57B6F0-C030-4F43-A24A-5738A2E48DC0}" type="presOf" srcId="{8DE8BE4B-6791-462B-B924-D541A0F120CD}" destId="{48EEC71C-BEEC-461B-8794-F9BD1246715E}" srcOrd="0" destOrd="0" presId="urn:microsoft.com/office/officeart/2005/8/layout/hList1"/>
    <dgm:cxn modelId="{F7C6577B-AD61-4D8B-B2EB-9D8885886AD1}" srcId="{406D20BE-049E-45D0-8DB8-43C0727281D5}" destId="{6A6DBA09-D229-469F-8778-5BF53DB87C1B}" srcOrd="0" destOrd="0" parTransId="{76495A99-EF92-4D47-97A7-44E4CCA90F3D}" sibTransId="{34412C9E-EBC2-4C76-A6A6-39F743A92DD0}"/>
    <dgm:cxn modelId="{E83D243A-4F15-4003-87B8-85726BF07098}" type="presOf" srcId="{5EDD42C6-5BA4-44A7-B6EE-EBBD781563BC}" destId="{C8AB1ECE-2BA4-4D37-ABDD-0D8AE60E2F14}" srcOrd="0" destOrd="0" presId="urn:microsoft.com/office/officeart/2005/8/layout/hList1"/>
    <dgm:cxn modelId="{FC554AEE-5F38-4CEA-9E1F-D3EB911F0570}" type="presOf" srcId="{F58E00A0-652A-47FD-82BC-CEC81342805E}" destId="{9B6588C7-D690-4159-9E53-79CB701F89CD}" srcOrd="0" destOrd="0" presId="urn:microsoft.com/office/officeart/2005/8/layout/hList1"/>
    <dgm:cxn modelId="{7D0BDF25-C5F7-4D96-9F4F-B90281AC9F5A}" type="presOf" srcId="{349CBEA5-1992-4ADA-ACB6-A774ECC87B87}" destId="{48EEC71C-BEEC-461B-8794-F9BD1246715E}" srcOrd="0" destOrd="1" presId="urn:microsoft.com/office/officeart/2005/8/layout/hList1"/>
    <dgm:cxn modelId="{483EDC0A-EF31-469D-B570-3D9B40C8734E}" type="presOf" srcId="{917383CC-DA82-4563-B82C-124FC5F09287}" destId="{802BBD2B-10F6-41C2-AB97-38AB1FE5C56B}" srcOrd="0" destOrd="1" presId="urn:microsoft.com/office/officeart/2005/8/layout/hList1"/>
    <dgm:cxn modelId="{3E9F56A1-0533-44AC-9467-07E6D0272F6F}" srcId="{406D20BE-049E-45D0-8DB8-43C0727281D5}" destId="{917383CC-DA82-4563-B82C-124FC5F09287}" srcOrd="1" destOrd="0" parTransId="{CEE40361-610B-4425-B061-616A33077EC6}" sibTransId="{2A3F370D-B801-4017-B341-55A030431F41}"/>
    <dgm:cxn modelId="{B84732CD-659A-4116-8A52-049899E27777}" srcId="{BEDD7CB1-D8F2-40C5-95F9-149087983AF3}" destId="{5EDD42C6-5BA4-44A7-B6EE-EBBD781563BC}" srcOrd="1" destOrd="0" parTransId="{645F820B-1882-4D7F-82D6-DCAB26E34D87}" sibTransId="{A1D7A242-8E89-408E-A208-51CEE2DB353E}"/>
    <dgm:cxn modelId="{51BC1CD9-62DE-4469-A8A9-F661CE37B3E1}" type="presOf" srcId="{6A6DBA09-D229-469F-8778-5BF53DB87C1B}" destId="{802BBD2B-10F6-41C2-AB97-38AB1FE5C56B}" srcOrd="0" destOrd="0" presId="urn:microsoft.com/office/officeart/2005/8/layout/hList1"/>
    <dgm:cxn modelId="{2286AAAD-6595-41DF-A400-9181D61B4B4B}" srcId="{BEDD7CB1-D8F2-40C5-95F9-149087983AF3}" destId="{FC5ECABD-0D2F-460E-8B29-66B6AD1FD167}" srcOrd="2" destOrd="0" parTransId="{CDB3DDEA-E56F-48B8-A78F-518D248076C1}" sibTransId="{AB65EE93-1985-4A2F-9740-2B10EC1C5794}"/>
    <dgm:cxn modelId="{1E63EC27-84BD-46D3-81FC-9FC143D1CEB1}" srcId="{5EDD42C6-5BA4-44A7-B6EE-EBBD781563BC}" destId="{349CBEA5-1992-4ADA-ACB6-A774ECC87B87}" srcOrd="1" destOrd="0" parTransId="{D5CBDE71-EF78-4528-957E-B48536049AD8}" sibTransId="{FE719C8B-599E-4E45-A4C8-D4A4BAF9FC86}"/>
    <dgm:cxn modelId="{518401B7-1C70-494F-84A0-53CF947D92F1}" srcId="{5EDD42C6-5BA4-44A7-B6EE-EBBD781563BC}" destId="{8DE8BE4B-6791-462B-B924-D541A0F120CD}" srcOrd="0" destOrd="0" parTransId="{18D63FC6-217F-42DD-93B2-6E90D8398BCD}" sibTransId="{8A22D398-E6F5-4B6C-9E67-77A48076A0F2}"/>
    <dgm:cxn modelId="{D9FC8C93-262E-460D-A018-D9323CF6D5BE}" srcId="{FC5ECABD-0D2F-460E-8B29-66B6AD1FD167}" destId="{F58E00A0-652A-47FD-82BC-CEC81342805E}" srcOrd="0" destOrd="0" parTransId="{FDD7F84A-FFD7-4358-94E6-0DBE7508E573}" sibTransId="{C8743003-F70C-4915-9C3A-D07B4DA2F964}"/>
    <dgm:cxn modelId="{B0B239B5-63BF-4DF6-BE0A-0F606A94D258}" type="presParOf" srcId="{143DE57D-AF9A-4E41-9733-20682880B177}" destId="{B616F330-A083-4A87-8386-54990DB66569}" srcOrd="0" destOrd="0" presId="urn:microsoft.com/office/officeart/2005/8/layout/hList1"/>
    <dgm:cxn modelId="{63A5E160-0A65-46FF-B6F0-7C52F8997443}" type="presParOf" srcId="{B616F330-A083-4A87-8386-54990DB66569}" destId="{2873BFD4-8ACA-4C19-A75B-502EDD650180}" srcOrd="0" destOrd="0" presId="urn:microsoft.com/office/officeart/2005/8/layout/hList1"/>
    <dgm:cxn modelId="{326C6D2B-76E7-4032-8B76-9C2739973239}" type="presParOf" srcId="{B616F330-A083-4A87-8386-54990DB66569}" destId="{802BBD2B-10F6-41C2-AB97-38AB1FE5C56B}" srcOrd="1" destOrd="0" presId="urn:microsoft.com/office/officeart/2005/8/layout/hList1"/>
    <dgm:cxn modelId="{D1480885-D576-4D33-9FEE-2FC1101DDC42}" type="presParOf" srcId="{143DE57D-AF9A-4E41-9733-20682880B177}" destId="{235CEDA4-E4B5-467C-9DCF-2447BFFBB859}" srcOrd="1" destOrd="0" presId="urn:microsoft.com/office/officeart/2005/8/layout/hList1"/>
    <dgm:cxn modelId="{799883EE-1087-4E88-98DF-BA82B60A76BA}" type="presParOf" srcId="{143DE57D-AF9A-4E41-9733-20682880B177}" destId="{54F54F44-B044-4505-A086-E6E4EF63FDE7}" srcOrd="2" destOrd="0" presId="urn:microsoft.com/office/officeart/2005/8/layout/hList1"/>
    <dgm:cxn modelId="{412F9079-9926-4442-A513-A4913AC5D4C1}" type="presParOf" srcId="{54F54F44-B044-4505-A086-E6E4EF63FDE7}" destId="{C8AB1ECE-2BA4-4D37-ABDD-0D8AE60E2F14}" srcOrd="0" destOrd="0" presId="urn:microsoft.com/office/officeart/2005/8/layout/hList1"/>
    <dgm:cxn modelId="{DC4A7DB8-1485-4A89-9DF5-3790E391696E}" type="presParOf" srcId="{54F54F44-B044-4505-A086-E6E4EF63FDE7}" destId="{48EEC71C-BEEC-461B-8794-F9BD1246715E}" srcOrd="1" destOrd="0" presId="urn:microsoft.com/office/officeart/2005/8/layout/hList1"/>
    <dgm:cxn modelId="{894DAFAD-6A74-4492-9B5C-7DD25B2FF3E2}" type="presParOf" srcId="{143DE57D-AF9A-4E41-9733-20682880B177}" destId="{A6BAE217-F49C-46FA-BB28-B28D8BBA28F1}" srcOrd="3" destOrd="0" presId="urn:microsoft.com/office/officeart/2005/8/layout/hList1"/>
    <dgm:cxn modelId="{F02BA590-0684-4D04-A7A7-6EA8C89137D5}" type="presParOf" srcId="{143DE57D-AF9A-4E41-9733-20682880B177}" destId="{96774D88-28CD-4EF2-B5C0-1D498046CE96}" srcOrd="4" destOrd="0" presId="urn:microsoft.com/office/officeart/2005/8/layout/hList1"/>
    <dgm:cxn modelId="{3E782D87-B657-4C22-BBFA-5D886E70D632}" type="presParOf" srcId="{96774D88-28CD-4EF2-B5C0-1D498046CE96}" destId="{9911746A-5052-4794-918D-36A113258259}" srcOrd="0" destOrd="0" presId="urn:microsoft.com/office/officeart/2005/8/layout/hList1"/>
    <dgm:cxn modelId="{DDC0519F-AAD1-4CDF-9F18-201F56697596}" type="presParOf" srcId="{96774D88-28CD-4EF2-B5C0-1D498046CE96}" destId="{9B6588C7-D690-4159-9E53-79CB701F89CD}" srcOrd="1" destOrd="0" presId="urn:microsoft.com/office/officeart/2005/8/layout/hLis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52E7A5B-AD0D-4466-9E1A-78F1517DE467}" type="doc">
      <dgm:prSet loTypeId="urn:microsoft.com/office/officeart/2005/8/layout/pyramid1" loCatId="pyramid" qsTypeId="urn:microsoft.com/office/officeart/2005/8/quickstyle/simple1" qsCatId="simple" csTypeId="urn:microsoft.com/office/officeart/2005/8/colors/accent1_2" csCatId="accent1" phldr="1"/>
      <dgm:spPr/>
    </dgm:pt>
    <dgm:pt modelId="{EF366C8F-0F0A-4018-8DA2-5216068397AF}">
      <dgm:prSet phldrT="[Text]"/>
      <dgm:spPr/>
      <dgm:t>
        <a:bodyPr/>
        <a:lstStyle/>
        <a:p>
          <a:r>
            <a:rPr lang="da-DK" dirty="0" smtClean="0"/>
            <a:t>Explorer 10%</a:t>
          </a:r>
          <a:endParaRPr lang="da-DK" dirty="0"/>
        </a:p>
      </dgm:t>
    </dgm:pt>
    <dgm:pt modelId="{0DB6B7BD-6BD3-495C-9ECE-58A6AAB8E636}" type="parTrans" cxnId="{F3F9C9A7-8D20-4223-A81D-51CB41A21B60}">
      <dgm:prSet/>
      <dgm:spPr/>
      <dgm:t>
        <a:bodyPr/>
        <a:lstStyle/>
        <a:p>
          <a:endParaRPr lang="da-DK"/>
        </a:p>
      </dgm:t>
    </dgm:pt>
    <dgm:pt modelId="{6EF12920-89E5-49E5-837C-CDDA24BF0E13}" type="sibTrans" cxnId="{F3F9C9A7-8D20-4223-A81D-51CB41A21B60}">
      <dgm:prSet/>
      <dgm:spPr/>
      <dgm:t>
        <a:bodyPr/>
        <a:lstStyle/>
        <a:p>
          <a:endParaRPr lang="da-DK"/>
        </a:p>
      </dgm:t>
    </dgm:pt>
    <dgm:pt modelId="{F0AC566C-EFB8-4EBE-8E3A-E707EB9088B1}">
      <dgm:prSet phldrT="[Text]"/>
      <dgm:spPr/>
      <dgm:t>
        <a:bodyPr/>
        <a:lstStyle/>
        <a:p>
          <a:r>
            <a:rPr lang="da-DK" dirty="0" smtClean="0"/>
            <a:t>Curious 30%</a:t>
          </a:r>
          <a:endParaRPr lang="da-DK" dirty="0"/>
        </a:p>
      </dgm:t>
    </dgm:pt>
    <dgm:pt modelId="{C9B49489-63D9-4519-ABE0-3DCAA8712F4A}" type="parTrans" cxnId="{4A83D706-C44A-44FB-BB48-E23C76320646}">
      <dgm:prSet/>
      <dgm:spPr/>
      <dgm:t>
        <a:bodyPr/>
        <a:lstStyle/>
        <a:p>
          <a:endParaRPr lang="da-DK"/>
        </a:p>
      </dgm:t>
    </dgm:pt>
    <dgm:pt modelId="{34C068BF-8166-4F42-B0FD-1485A1DDB37B}" type="sibTrans" cxnId="{4A83D706-C44A-44FB-BB48-E23C76320646}">
      <dgm:prSet/>
      <dgm:spPr/>
      <dgm:t>
        <a:bodyPr/>
        <a:lstStyle/>
        <a:p>
          <a:endParaRPr lang="da-DK"/>
        </a:p>
      </dgm:t>
    </dgm:pt>
    <dgm:pt modelId="{CBE2034E-B32F-4FC9-BA07-12491E0708E1}">
      <dgm:prSet phldrT="[Text]"/>
      <dgm:spPr/>
      <dgm:t>
        <a:bodyPr/>
        <a:lstStyle/>
        <a:p>
          <a:r>
            <a:rPr lang="da-DK" dirty="0" smtClean="0"/>
            <a:t>Aware 60%</a:t>
          </a:r>
          <a:endParaRPr lang="da-DK" dirty="0"/>
        </a:p>
      </dgm:t>
    </dgm:pt>
    <dgm:pt modelId="{CF514EC9-ED15-480D-8A21-FFCF8745FC14}" type="parTrans" cxnId="{ADA047AE-B822-424F-8C12-377ECFF4423E}">
      <dgm:prSet/>
      <dgm:spPr/>
      <dgm:t>
        <a:bodyPr/>
        <a:lstStyle/>
        <a:p>
          <a:endParaRPr lang="da-DK"/>
        </a:p>
      </dgm:t>
    </dgm:pt>
    <dgm:pt modelId="{DFD8F90D-C725-4DA1-9012-FCF082C0D1EA}" type="sibTrans" cxnId="{ADA047AE-B822-424F-8C12-377ECFF4423E}">
      <dgm:prSet/>
      <dgm:spPr/>
      <dgm:t>
        <a:bodyPr/>
        <a:lstStyle/>
        <a:p>
          <a:endParaRPr lang="da-DK"/>
        </a:p>
      </dgm:t>
    </dgm:pt>
    <dgm:pt modelId="{33CC5AA5-2B09-44FB-8733-6E53B4292175}" type="pres">
      <dgm:prSet presAssocID="{552E7A5B-AD0D-4466-9E1A-78F1517DE467}" presName="Name0" presStyleCnt="0">
        <dgm:presLayoutVars>
          <dgm:dir/>
          <dgm:animLvl val="lvl"/>
          <dgm:resizeHandles val="exact"/>
        </dgm:presLayoutVars>
      </dgm:prSet>
      <dgm:spPr/>
    </dgm:pt>
    <dgm:pt modelId="{7F45C03A-93FA-4982-9860-9121DEA36F46}" type="pres">
      <dgm:prSet presAssocID="{EF366C8F-0F0A-4018-8DA2-5216068397AF}" presName="Name8" presStyleCnt="0"/>
      <dgm:spPr/>
    </dgm:pt>
    <dgm:pt modelId="{3EA5474B-1FEB-4F2D-9EF9-4CBDE6CEBC79}" type="pres">
      <dgm:prSet presAssocID="{EF366C8F-0F0A-4018-8DA2-5216068397AF}" presName="level" presStyleLbl="node1" presStyleIdx="0" presStyleCnt="3">
        <dgm:presLayoutVars>
          <dgm:chMax val="1"/>
          <dgm:bulletEnabled val="1"/>
        </dgm:presLayoutVars>
      </dgm:prSet>
      <dgm:spPr/>
    </dgm:pt>
    <dgm:pt modelId="{D238A097-81F8-499A-8887-9DAC2F7CA345}" type="pres">
      <dgm:prSet presAssocID="{EF366C8F-0F0A-4018-8DA2-5216068397AF}" presName="levelTx" presStyleLbl="revTx" presStyleIdx="0" presStyleCnt="0">
        <dgm:presLayoutVars>
          <dgm:chMax val="1"/>
          <dgm:bulletEnabled val="1"/>
        </dgm:presLayoutVars>
      </dgm:prSet>
      <dgm:spPr/>
    </dgm:pt>
    <dgm:pt modelId="{453B57CB-B2CA-412A-A5AF-7C2A5B3E07F3}" type="pres">
      <dgm:prSet presAssocID="{F0AC566C-EFB8-4EBE-8E3A-E707EB9088B1}" presName="Name8" presStyleCnt="0"/>
      <dgm:spPr/>
    </dgm:pt>
    <dgm:pt modelId="{807E6934-627D-4CCA-894B-27474D6117BC}" type="pres">
      <dgm:prSet presAssocID="{F0AC566C-EFB8-4EBE-8E3A-E707EB9088B1}" presName="level" presStyleLbl="node1" presStyleIdx="1" presStyleCnt="3">
        <dgm:presLayoutVars>
          <dgm:chMax val="1"/>
          <dgm:bulletEnabled val="1"/>
        </dgm:presLayoutVars>
      </dgm:prSet>
      <dgm:spPr/>
      <dgm:t>
        <a:bodyPr/>
        <a:lstStyle/>
        <a:p>
          <a:endParaRPr lang="da-DK"/>
        </a:p>
      </dgm:t>
    </dgm:pt>
    <dgm:pt modelId="{349C6A1B-5B43-41AC-B45F-CAA63725D2BB}" type="pres">
      <dgm:prSet presAssocID="{F0AC566C-EFB8-4EBE-8E3A-E707EB9088B1}" presName="levelTx" presStyleLbl="revTx" presStyleIdx="0" presStyleCnt="0">
        <dgm:presLayoutVars>
          <dgm:chMax val="1"/>
          <dgm:bulletEnabled val="1"/>
        </dgm:presLayoutVars>
      </dgm:prSet>
      <dgm:spPr/>
      <dgm:t>
        <a:bodyPr/>
        <a:lstStyle/>
        <a:p>
          <a:endParaRPr lang="da-DK"/>
        </a:p>
      </dgm:t>
    </dgm:pt>
    <dgm:pt modelId="{F7D104F9-1AC6-400F-8C66-222FC4A81CF2}" type="pres">
      <dgm:prSet presAssocID="{CBE2034E-B32F-4FC9-BA07-12491E0708E1}" presName="Name8" presStyleCnt="0"/>
      <dgm:spPr/>
    </dgm:pt>
    <dgm:pt modelId="{6A0C2152-65D7-4305-83FA-A0781C821ED1}" type="pres">
      <dgm:prSet presAssocID="{CBE2034E-B32F-4FC9-BA07-12491E0708E1}" presName="level" presStyleLbl="node1" presStyleIdx="2" presStyleCnt="3">
        <dgm:presLayoutVars>
          <dgm:chMax val="1"/>
          <dgm:bulletEnabled val="1"/>
        </dgm:presLayoutVars>
      </dgm:prSet>
      <dgm:spPr/>
      <dgm:t>
        <a:bodyPr/>
        <a:lstStyle/>
        <a:p>
          <a:endParaRPr lang="da-DK"/>
        </a:p>
      </dgm:t>
    </dgm:pt>
    <dgm:pt modelId="{E454DE09-FEA0-4132-BA60-4085164282FF}" type="pres">
      <dgm:prSet presAssocID="{CBE2034E-B32F-4FC9-BA07-12491E0708E1}" presName="levelTx" presStyleLbl="revTx" presStyleIdx="0" presStyleCnt="0">
        <dgm:presLayoutVars>
          <dgm:chMax val="1"/>
          <dgm:bulletEnabled val="1"/>
        </dgm:presLayoutVars>
      </dgm:prSet>
      <dgm:spPr/>
      <dgm:t>
        <a:bodyPr/>
        <a:lstStyle/>
        <a:p>
          <a:endParaRPr lang="da-DK"/>
        </a:p>
      </dgm:t>
    </dgm:pt>
  </dgm:ptLst>
  <dgm:cxnLst>
    <dgm:cxn modelId="{C3252BFD-1042-435A-9942-586201970F15}" type="presOf" srcId="{EF366C8F-0F0A-4018-8DA2-5216068397AF}" destId="{3EA5474B-1FEB-4F2D-9EF9-4CBDE6CEBC79}" srcOrd="0" destOrd="0" presId="urn:microsoft.com/office/officeart/2005/8/layout/pyramid1"/>
    <dgm:cxn modelId="{568D4400-6BD7-4844-B04B-EF2D0CC0CFA6}" type="presOf" srcId="{F0AC566C-EFB8-4EBE-8E3A-E707EB9088B1}" destId="{349C6A1B-5B43-41AC-B45F-CAA63725D2BB}" srcOrd="1" destOrd="0" presId="urn:microsoft.com/office/officeart/2005/8/layout/pyramid1"/>
    <dgm:cxn modelId="{04DA8F93-4ED9-4C67-AA44-1DDECC918F46}" type="presOf" srcId="{CBE2034E-B32F-4FC9-BA07-12491E0708E1}" destId="{E454DE09-FEA0-4132-BA60-4085164282FF}" srcOrd="1" destOrd="0" presId="urn:microsoft.com/office/officeart/2005/8/layout/pyramid1"/>
    <dgm:cxn modelId="{5E78BF14-C518-4EFE-AED1-930E89DD25B9}" type="presOf" srcId="{552E7A5B-AD0D-4466-9E1A-78F1517DE467}" destId="{33CC5AA5-2B09-44FB-8733-6E53B4292175}" srcOrd="0" destOrd="0" presId="urn:microsoft.com/office/officeart/2005/8/layout/pyramid1"/>
    <dgm:cxn modelId="{F3F9C9A7-8D20-4223-A81D-51CB41A21B60}" srcId="{552E7A5B-AD0D-4466-9E1A-78F1517DE467}" destId="{EF366C8F-0F0A-4018-8DA2-5216068397AF}" srcOrd="0" destOrd="0" parTransId="{0DB6B7BD-6BD3-495C-9ECE-58A6AAB8E636}" sibTransId="{6EF12920-89E5-49E5-837C-CDDA24BF0E13}"/>
    <dgm:cxn modelId="{5485B759-4C24-4284-8E81-EF2D787650CC}" type="presOf" srcId="{F0AC566C-EFB8-4EBE-8E3A-E707EB9088B1}" destId="{807E6934-627D-4CCA-894B-27474D6117BC}" srcOrd="0" destOrd="0" presId="urn:microsoft.com/office/officeart/2005/8/layout/pyramid1"/>
    <dgm:cxn modelId="{4A83D706-C44A-44FB-BB48-E23C76320646}" srcId="{552E7A5B-AD0D-4466-9E1A-78F1517DE467}" destId="{F0AC566C-EFB8-4EBE-8E3A-E707EB9088B1}" srcOrd="1" destOrd="0" parTransId="{C9B49489-63D9-4519-ABE0-3DCAA8712F4A}" sibTransId="{34C068BF-8166-4F42-B0FD-1485A1DDB37B}"/>
    <dgm:cxn modelId="{ADA047AE-B822-424F-8C12-377ECFF4423E}" srcId="{552E7A5B-AD0D-4466-9E1A-78F1517DE467}" destId="{CBE2034E-B32F-4FC9-BA07-12491E0708E1}" srcOrd="2" destOrd="0" parTransId="{CF514EC9-ED15-480D-8A21-FFCF8745FC14}" sibTransId="{DFD8F90D-C725-4DA1-9012-FCF082C0D1EA}"/>
    <dgm:cxn modelId="{AD4EE48F-BA1E-40DC-A7A0-5669747ABFC1}" type="presOf" srcId="{EF366C8F-0F0A-4018-8DA2-5216068397AF}" destId="{D238A097-81F8-499A-8887-9DAC2F7CA345}" srcOrd="1" destOrd="0" presId="urn:microsoft.com/office/officeart/2005/8/layout/pyramid1"/>
    <dgm:cxn modelId="{3B770673-D9FC-49B8-A3BA-3ED65EC43058}" type="presOf" srcId="{CBE2034E-B32F-4FC9-BA07-12491E0708E1}" destId="{6A0C2152-65D7-4305-83FA-A0781C821ED1}" srcOrd="0" destOrd="0" presId="urn:microsoft.com/office/officeart/2005/8/layout/pyramid1"/>
    <dgm:cxn modelId="{73ACC618-5474-47EF-AEBA-9C17BEF21B64}" type="presParOf" srcId="{33CC5AA5-2B09-44FB-8733-6E53B4292175}" destId="{7F45C03A-93FA-4982-9860-9121DEA36F46}" srcOrd="0" destOrd="0" presId="urn:microsoft.com/office/officeart/2005/8/layout/pyramid1"/>
    <dgm:cxn modelId="{82430B6C-793F-4725-A2AD-D876471196EC}" type="presParOf" srcId="{7F45C03A-93FA-4982-9860-9121DEA36F46}" destId="{3EA5474B-1FEB-4F2D-9EF9-4CBDE6CEBC79}" srcOrd="0" destOrd="0" presId="urn:microsoft.com/office/officeart/2005/8/layout/pyramid1"/>
    <dgm:cxn modelId="{70944DBF-2FDE-4B7C-88FA-91B7DB943544}" type="presParOf" srcId="{7F45C03A-93FA-4982-9860-9121DEA36F46}" destId="{D238A097-81F8-499A-8887-9DAC2F7CA345}" srcOrd="1" destOrd="0" presId="urn:microsoft.com/office/officeart/2005/8/layout/pyramid1"/>
    <dgm:cxn modelId="{FD3B6CE3-3362-43A6-A786-CA746D936F04}" type="presParOf" srcId="{33CC5AA5-2B09-44FB-8733-6E53B4292175}" destId="{453B57CB-B2CA-412A-A5AF-7C2A5B3E07F3}" srcOrd="1" destOrd="0" presId="urn:microsoft.com/office/officeart/2005/8/layout/pyramid1"/>
    <dgm:cxn modelId="{A3C7A681-97FE-4C90-822E-15E39B96530D}" type="presParOf" srcId="{453B57CB-B2CA-412A-A5AF-7C2A5B3E07F3}" destId="{807E6934-627D-4CCA-894B-27474D6117BC}" srcOrd="0" destOrd="0" presId="urn:microsoft.com/office/officeart/2005/8/layout/pyramid1"/>
    <dgm:cxn modelId="{0C819319-8B6C-4888-A3FF-038436A3AAE9}" type="presParOf" srcId="{453B57CB-B2CA-412A-A5AF-7C2A5B3E07F3}" destId="{349C6A1B-5B43-41AC-B45F-CAA63725D2BB}" srcOrd="1" destOrd="0" presId="urn:microsoft.com/office/officeart/2005/8/layout/pyramid1"/>
    <dgm:cxn modelId="{D3034DCA-CFFD-449F-B56B-E3D0ED966EDB}" type="presParOf" srcId="{33CC5AA5-2B09-44FB-8733-6E53B4292175}" destId="{F7D104F9-1AC6-400F-8C66-222FC4A81CF2}" srcOrd="2" destOrd="0" presId="urn:microsoft.com/office/officeart/2005/8/layout/pyramid1"/>
    <dgm:cxn modelId="{2F42CAA5-3743-465C-BCEB-A3BFD3B6A0F0}" type="presParOf" srcId="{F7D104F9-1AC6-400F-8C66-222FC4A81CF2}" destId="{6A0C2152-65D7-4305-83FA-A0781C821ED1}" srcOrd="0" destOrd="0" presId="urn:microsoft.com/office/officeart/2005/8/layout/pyramid1"/>
    <dgm:cxn modelId="{4B5E142D-AAFD-4E39-BB8A-C6DBE61D51FC}" type="presParOf" srcId="{F7D104F9-1AC6-400F-8C66-222FC4A81CF2}" destId="{E454DE09-FEA0-4132-BA60-4085164282FF}" srcOrd="1" destOrd="0" presId="urn:microsoft.com/office/officeart/2005/8/layout/pyramid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7FB3BBF-D848-474D-920F-7811702B4CBA}"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da-DK"/>
        </a:p>
      </dgm:t>
    </dgm:pt>
    <dgm:pt modelId="{26D6558C-E7D3-4CB1-9A52-4B730BB6D44E}">
      <dgm:prSet phldrT="[Text]" custT="1"/>
      <dgm:spPr/>
      <dgm:t>
        <a:bodyPr/>
        <a:lstStyle/>
        <a:p>
          <a:r>
            <a:rPr lang="da-DK" sz="600" dirty="0" smtClean="0"/>
            <a:t>Awareness</a:t>
          </a:r>
        </a:p>
        <a:p>
          <a:r>
            <a:rPr lang="da-DK" sz="600" dirty="0" smtClean="0"/>
            <a:t>Systems</a:t>
          </a:r>
          <a:endParaRPr lang="da-DK" sz="600" dirty="0"/>
        </a:p>
      </dgm:t>
    </dgm:pt>
    <dgm:pt modelId="{B2661F75-DFC9-4D67-A3E4-301C43A5D7F5}" type="parTrans" cxnId="{AA28E3D4-8078-4038-87B2-9C6F553CE7B6}">
      <dgm:prSet/>
      <dgm:spPr/>
      <dgm:t>
        <a:bodyPr/>
        <a:lstStyle/>
        <a:p>
          <a:endParaRPr lang="da-DK" sz="600"/>
        </a:p>
      </dgm:t>
    </dgm:pt>
    <dgm:pt modelId="{B85241F8-622C-47F3-81B0-15B6C96DF4D1}" type="sibTrans" cxnId="{AA28E3D4-8078-4038-87B2-9C6F553CE7B6}">
      <dgm:prSet/>
      <dgm:spPr/>
      <dgm:t>
        <a:bodyPr/>
        <a:lstStyle/>
        <a:p>
          <a:endParaRPr lang="da-DK" sz="600"/>
        </a:p>
      </dgm:t>
    </dgm:pt>
    <dgm:pt modelId="{F8E29428-8153-4DAD-9592-91D5193824ED}">
      <dgm:prSet phldrT="[Text]" custT="1"/>
      <dgm:spPr/>
      <dgm:t>
        <a:bodyPr/>
        <a:lstStyle/>
        <a:p>
          <a:r>
            <a:rPr lang="da-DK" sz="600" dirty="0" smtClean="0"/>
            <a:t>Infrastructure Invisibility</a:t>
          </a:r>
          <a:endParaRPr lang="da-DK" sz="600" dirty="0"/>
        </a:p>
      </dgm:t>
    </dgm:pt>
    <dgm:pt modelId="{774BDBFF-8C80-4F0D-ACFB-8809A83FF32E}" type="parTrans" cxnId="{546A4350-93A5-48F2-B6A3-5485E9A7F06D}">
      <dgm:prSet/>
      <dgm:spPr/>
      <dgm:t>
        <a:bodyPr/>
        <a:lstStyle/>
        <a:p>
          <a:endParaRPr lang="da-DK" sz="600"/>
        </a:p>
      </dgm:t>
    </dgm:pt>
    <dgm:pt modelId="{DEDE4F4D-0CAD-436E-8402-F8D01E93C925}" type="sibTrans" cxnId="{546A4350-93A5-48F2-B6A3-5485E9A7F06D}">
      <dgm:prSet/>
      <dgm:spPr/>
      <dgm:t>
        <a:bodyPr/>
        <a:lstStyle/>
        <a:p>
          <a:endParaRPr lang="da-DK" sz="600"/>
        </a:p>
      </dgm:t>
    </dgm:pt>
    <dgm:pt modelId="{60631D5D-1EFD-41F1-BAFB-BEDDC156FAF7}">
      <dgm:prSet phldrT="[Text]" custT="1">
        <dgm:style>
          <a:lnRef idx="3">
            <a:schemeClr val="lt1"/>
          </a:lnRef>
          <a:fillRef idx="1">
            <a:schemeClr val="accent2"/>
          </a:fillRef>
          <a:effectRef idx="1">
            <a:schemeClr val="accent2"/>
          </a:effectRef>
          <a:fontRef idx="minor">
            <a:schemeClr val="lt1"/>
          </a:fontRef>
        </dgm:style>
      </dgm:prSet>
      <dgm:spPr/>
      <dgm:t>
        <a:bodyPr/>
        <a:lstStyle/>
        <a:p>
          <a:r>
            <a:rPr lang="da-DK" sz="600" dirty="0" smtClean="0"/>
            <a:t>Grid Adoption</a:t>
          </a:r>
          <a:endParaRPr lang="da-DK" sz="600" dirty="0"/>
        </a:p>
      </dgm:t>
    </dgm:pt>
    <dgm:pt modelId="{2EA7322C-B9D3-4DE0-B1AD-FD2919169E22}" type="parTrans" cxnId="{B8121624-3914-4A6E-BD5B-D4A8C0085CA6}">
      <dgm:prSet/>
      <dgm:spPr/>
      <dgm:t>
        <a:bodyPr/>
        <a:lstStyle/>
        <a:p>
          <a:endParaRPr lang="da-DK" sz="600"/>
        </a:p>
      </dgm:t>
    </dgm:pt>
    <dgm:pt modelId="{9EFFB1E6-CEE5-4D17-9770-7FFEFDDFA1CB}" type="sibTrans" cxnId="{B8121624-3914-4A6E-BD5B-D4A8C0085CA6}">
      <dgm:prSet/>
      <dgm:spPr/>
      <dgm:t>
        <a:bodyPr/>
        <a:lstStyle/>
        <a:p>
          <a:endParaRPr lang="da-DK" sz="600"/>
        </a:p>
      </dgm:t>
    </dgm:pt>
    <dgm:pt modelId="{E6C1CFED-88C6-4AEB-B393-B1C6EA778A33}" type="pres">
      <dgm:prSet presAssocID="{87FB3BBF-D848-474D-920F-7811702B4CBA}" presName="compositeShape" presStyleCnt="0">
        <dgm:presLayoutVars>
          <dgm:chMax val="7"/>
          <dgm:dir/>
          <dgm:resizeHandles val="exact"/>
        </dgm:presLayoutVars>
      </dgm:prSet>
      <dgm:spPr/>
      <dgm:t>
        <a:bodyPr/>
        <a:lstStyle/>
        <a:p>
          <a:endParaRPr lang="da-DK"/>
        </a:p>
      </dgm:t>
    </dgm:pt>
    <dgm:pt modelId="{DA32D43E-9007-4BF3-9F9B-D11FC3BC0B86}" type="pres">
      <dgm:prSet presAssocID="{F8E29428-8153-4DAD-9592-91D5193824ED}" presName="circ1" presStyleLbl="vennNode1" presStyleIdx="0" presStyleCnt="3"/>
      <dgm:spPr/>
      <dgm:t>
        <a:bodyPr/>
        <a:lstStyle/>
        <a:p>
          <a:endParaRPr lang="da-DK"/>
        </a:p>
      </dgm:t>
    </dgm:pt>
    <dgm:pt modelId="{E8741631-3CC6-4B19-8AF6-929BE5CD49E4}" type="pres">
      <dgm:prSet presAssocID="{F8E29428-8153-4DAD-9592-91D5193824ED}" presName="circ1Tx" presStyleLbl="revTx" presStyleIdx="0" presStyleCnt="0">
        <dgm:presLayoutVars>
          <dgm:chMax val="0"/>
          <dgm:chPref val="0"/>
          <dgm:bulletEnabled val="1"/>
        </dgm:presLayoutVars>
      </dgm:prSet>
      <dgm:spPr/>
      <dgm:t>
        <a:bodyPr/>
        <a:lstStyle/>
        <a:p>
          <a:endParaRPr lang="da-DK"/>
        </a:p>
      </dgm:t>
    </dgm:pt>
    <dgm:pt modelId="{37D1A851-E028-4BDA-92B6-6224166ACEE1}" type="pres">
      <dgm:prSet presAssocID="{26D6558C-E7D3-4CB1-9A52-4B730BB6D44E}" presName="circ2" presStyleLbl="vennNode1" presStyleIdx="1" presStyleCnt="3"/>
      <dgm:spPr/>
      <dgm:t>
        <a:bodyPr/>
        <a:lstStyle/>
        <a:p>
          <a:endParaRPr lang="da-DK"/>
        </a:p>
      </dgm:t>
    </dgm:pt>
    <dgm:pt modelId="{7D7E3E51-BB96-4272-AAAC-949A40855491}" type="pres">
      <dgm:prSet presAssocID="{26D6558C-E7D3-4CB1-9A52-4B730BB6D44E}" presName="circ2Tx" presStyleLbl="revTx" presStyleIdx="0" presStyleCnt="0">
        <dgm:presLayoutVars>
          <dgm:chMax val="0"/>
          <dgm:chPref val="0"/>
          <dgm:bulletEnabled val="1"/>
        </dgm:presLayoutVars>
      </dgm:prSet>
      <dgm:spPr/>
      <dgm:t>
        <a:bodyPr/>
        <a:lstStyle/>
        <a:p>
          <a:endParaRPr lang="da-DK"/>
        </a:p>
      </dgm:t>
    </dgm:pt>
    <dgm:pt modelId="{C71E054B-A285-4538-9A56-4340CB92AD01}" type="pres">
      <dgm:prSet presAssocID="{60631D5D-1EFD-41F1-BAFB-BEDDC156FAF7}" presName="circ3" presStyleLbl="vennNode1" presStyleIdx="2" presStyleCnt="3"/>
      <dgm:spPr/>
      <dgm:t>
        <a:bodyPr/>
        <a:lstStyle/>
        <a:p>
          <a:endParaRPr lang="da-DK"/>
        </a:p>
      </dgm:t>
    </dgm:pt>
    <dgm:pt modelId="{6CA716A4-D1F5-43AC-8010-B4306628D24F}" type="pres">
      <dgm:prSet presAssocID="{60631D5D-1EFD-41F1-BAFB-BEDDC156FAF7}" presName="circ3Tx" presStyleLbl="revTx" presStyleIdx="0" presStyleCnt="0">
        <dgm:presLayoutVars>
          <dgm:chMax val="0"/>
          <dgm:chPref val="0"/>
          <dgm:bulletEnabled val="1"/>
        </dgm:presLayoutVars>
      </dgm:prSet>
      <dgm:spPr/>
      <dgm:t>
        <a:bodyPr/>
        <a:lstStyle/>
        <a:p>
          <a:endParaRPr lang="da-DK"/>
        </a:p>
      </dgm:t>
    </dgm:pt>
  </dgm:ptLst>
  <dgm:cxnLst>
    <dgm:cxn modelId="{8B63A130-E3FF-43B7-99DD-A3C553CB4115}" type="presOf" srcId="{26D6558C-E7D3-4CB1-9A52-4B730BB6D44E}" destId="{7D7E3E51-BB96-4272-AAAC-949A40855491}" srcOrd="1" destOrd="0" presId="urn:microsoft.com/office/officeart/2005/8/layout/venn1"/>
    <dgm:cxn modelId="{AA28E3D4-8078-4038-87B2-9C6F553CE7B6}" srcId="{87FB3BBF-D848-474D-920F-7811702B4CBA}" destId="{26D6558C-E7D3-4CB1-9A52-4B730BB6D44E}" srcOrd="1" destOrd="0" parTransId="{B2661F75-DFC9-4D67-A3E4-301C43A5D7F5}" sibTransId="{B85241F8-622C-47F3-81B0-15B6C96DF4D1}"/>
    <dgm:cxn modelId="{546A4350-93A5-48F2-B6A3-5485E9A7F06D}" srcId="{87FB3BBF-D848-474D-920F-7811702B4CBA}" destId="{F8E29428-8153-4DAD-9592-91D5193824ED}" srcOrd="0" destOrd="0" parTransId="{774BDBFF-8C80-4F0D-ACFB-8809A83FF32E}" sibTransId="{DEDE4F4D-0CAD-436E-8402-F8D01E93C925}"/>
    <dgm:cxn modelId="{3E8074BF-3E06-4E7A-80EB-9C0227EF3AE8}" type="presOf" srcId="{87FB3BBF-D848-474D-920F-7811702B4CBA}" destId="{E6C1CFED-88C6-4AEB-B393-B1C6EA778A33}" srcOrd="0" destOrd="0" presId="urn:microsoft.com/office/officeart/2005/8/layout/venn1"/>
    <dgm:cxn modelId="{B8121624-3914-4A6E-BD5B-D4A8C0085CA6}" srcId="{87FB3BBF-D848-474D-920F-7811702B4CBA}" destId="{60631D5D-1EFD-41F1-BAFB-BEDDC156FAF7}" srcOrd="2" destOrd="0" parTransId="{2EA7322C-B9D3-4DE0-B1AD-FD2919169E22}" sibTransId="{9EFFB1E6-CEE5-4D17-9770-7FFEFDDFA1CB}"/>
    <dgm:cxn modelId="{5AE3F72B-0394-45AE-AB6D-F9CDF7C64A2C}" type="presOf" srcId="{60631D5D-1EFD-41F1-BAFB-BEDDC156FAF7}" destId="{C71E054B-A285-4538-9A56-4340CB92AD01}" srcOrd="0" destOrd="0" presId="urn:microsoft.com/office/officeart/2005/8/layout/venn1"/>
    <dgm:cxn modelId="{B21B2B0E-B0F0-4DCC-8E71-1541E620D27B}" type="presOf" srcId="{F8E29428-8153-4DAD-9592-91D5193824ED}" destId="{DA32D43E-9007-4BF3-9F9B-D11FC3BC0B86}" srcOrd="0" destOrd="0" presId="urn:microsoft.com/office/officeart/2005/8/layout/venn1"/>
    <dgm:cxn modelId="{9C98A88F-5851-4A89-BB15-CEC316F00959}" type="presOf" srcId="{60631D5D-1EFD-41F1-BAFB-BEDDC156FAF7}" destId="{6CA716A4-D1F5-43AC-8010-B4306628D24F}" srcOrd="1" destOrd="0" presId="urn:microsoft.com/office/officeart/2005/8/layout/venn1"/>
    <dgm:cxn modelId="{0D81F3AD-BA35-41EB-8968-CF856BD87D15}" type="presOf" srcId="{F8E29428-8153-4DAD-9592-91D5193824ED}" destId="{E8741631-3CC6-4B19-8AF6-929BE5CD49E4}" srcOrd="1" destOrd="0" presId="urn:microsoft.com/office/officeart/2005/8/layout/venn1"/>
    <dgm:cxn modelId="{3BC7C58D-DA1E-4049-B23D-177192EA9709}" type="presOf" srcId="{26D6558C-E7D3-4CB1-9A52-4B730BB6D44E}" destId="{37D1A851-E028-4BDA-92B6-6224166ACEE1}" srcOrd="0" destOrd="0" presId="urn:microsoft.com/office/officeart/2005/8/layout/venn1"/>
    <dgm:cxn modelId="{8ECC1BED-54C4-486F-975A-5E6BD77A748E}" type="presParOf" srcId="{E6C1CFED-88C6-4AEB-B393-B1C6EA778A33}" destId="{DA32D43E-9007-4BF3-9F9B-D11FC3BC0B86}" srcOrd="0" destOrd="0" presId="urn:microsoft.com/office/officeart/2005/8/layout/venn1"/>
    <dgm:cxn modelId="{50A5692C-7AAE-4237-AE4E-730B4B886F9E}" type="presParOf" srcId="{E6C1CFED-88C6-4AEB-B393-B1C6EA778A33}" destId="{E8741631-3CC6-4B19-8AF6-929BE5CD49E4}" srcOrd="1" destOrd="0" presId="urn:microsoft.com/office/officeart/2005/8/layout/venn1"/>
    <dgm:cxn modelId="{0557E185-AECC-4C84-A811-B4BC36A01575}" type="presParOf" srcId="{E6C1CFED-88C6-4AEB-B393-B1C6EA778A33}" destId="{37D1A851-E028-4BDA-92B6-6224166ACEE1}" srcOrd="2" destOrd="0" presId="urn:microsoft.com/office/officeart/2005/8/layout/venn1"/>
    <dgm:cxn modelId="{BD64FC9C-3356-4112-83CE-FBF1BEEF0E1B}" type="presParOf" srcId="{E6C1CFED-88C6-4AEB-B393-B1C6EA778A33}" destId="{7D7E3E51-BB96-4272-AAAC-949A40855491}" srcOrd="3" destOrd="0" presId="urn:microsoft.com/office/officeart/2005/8/layout/venn1"/>
    <dgm:cxn modelId="{C8365A4D-6919-4276-A5FB-689077AF54C7}" type="presParOf" srcId="{E6C1CFED-88C6-4AEB-B393-B1C6EA778A33}" destId="{C71E054B-A285-4538-9A56-4340CB92AD01}" srcOrd="4" destOrd="0" presId="urn:microsoft.com/office/officeart/2005/8/layout/venn1"/>
    <dgm:cxn modelId="{FC1CE984-DA7C-4C7C-8445-BDA15B1DEFF3}" type="presParOf" srcId="{E6C1CFED-88C6-4AEB-B393-B1C6EA778A33}" destId="{6CA716A4-D1F5-43AC-8010-B4306628D24F}" srcOrd="5" destOrd="0" presId="urn:microsoft.com/office/officeart/2005/8/layout/venn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7FB3BBF-D848-474D-920F-7811702B4CBA}"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da-DK"/>
        </a:p>
      </dgm:t>
    </dgm:pt>
    <dgm:pt modelId="{26D6558C-E7D3-4CB1-9A52-4B730BB6D44E}">
      <dgm:prSet phldrT="[Text]" custT="1"/>
      <dgm:spPr/>
      <dgm:t>
        <a:bodyPr/>
        <a:lstStyle/>
        <a:p>
          <a:r>
            <a:rPr lang="da-DK" sz="600" dirty="0" smtClean="0"/>
            <a:t>Awareness</a:t>
          </a:r>
        </a:p>
        <a:p>
          <a:r>
            <a:rPr lang="da-DK" sz="600" dirty="0" smtClean="0"/>
            <a:t>Systems</a:t>
          </a:r>
          <a:endParaRPr lang="da-DK" sz="600" dirty="0"/>
        </a:p>
      </dgm:t>
    </dgm:pt>
    <dgm:pt modelId="{B2661F75-DFC9-4D67-A3E4-301C43A5D7F5}" type="parTrans" cxnId="{AA28E3D4-8078-4038-87B2-9C6F553CE7B6}">
      <dgm:prSet/>
      <dgm:spPr/>
      <dgm:t>
        <a:bodyPr/>
        <a:lstStyle/>
        <a:p>
          <a:endParaRPr lang="da-DK" sz="600"/>
        </a:p>
      </dgm:t>
    </dgm:pt>
    <dgm:pt modelId="{B85241F8-622C-47F3-81B0-15B6C96DF4D1}" type="sibTrans" cxnId="{AA28E3D4-8078-4038-87B2-9C6F553CE7B6}">
      <dgm:prSet/>
      <dgm:spPr/>
      <dgm:t>
        <a:bodyPr/>
        <a:lstStyle/>
        <a:p>
          <a:endParaRPr lang="da-DK" sz="600"/>
        </a:p>
      </dgm:t>
    </dgm:pt>
    <dgm:pt modelId="{F8E29428-8153-4DAD-9592-91D5193824ED}">
      <dgm:prSet phldrT="[Text]" custT="1">
        <dgm:style>
          <a:lnRef idx="3">
            <a:schemeClr val="lt1"/>
          </a:lnRef>
          <a:fillRef idx="1">
            <a:schemeClr val="accent2"/>
          </a:fillRef>
          <a:effectRef idx="1">
            <a:schemeClr val="accent2"/>
          </a:effectRef>
          <a:fontRef idx="minor">
            <a:schemeClr val="lt1"/>
          </a:fontRef>
        </dgm:style>
      </dgm:prSet>
      <dgm:spPr/>
      <dgm:t>
        <a:bodyPr/>
        <a:lstStyle/>
        <a:p>
          <a:r>
            <a:rPr lang="da-DK" sz="600" dirty="0" smtClean="0"/>
            <a:t>Infrastructure Invisibility</a:t>
          </a:r>
          <a:endParaRPr lang="da-DK" sz="600" dirty="0"/>
        </a:p>
      </dgm:t>
    </dgm:pt>
    <dgm:pt modelId="{774BDBFF-8C80-4F0D-ACFB-8809A83FF32E}" type="parTrans" cxnId="{546A4350-93A5-48F2-B6A3-5485E9A7F06D}">
      <dgm:prSet/>
      <dgm:spPr/>
      <dgm:t>
        <a:bodyPr/>
        <a:lstStyle/>
        <a:p>
          <a:endParaRPr lang="da-DK" sz="600"/>
        </a:p>
      </dgm:t>
    </dgm:pt>
    <dgm:pt modelId="{DEDE4F4D-0CAD-436E-8402-F8D01E93C925}" type="sibTrans" cxnId="{546A4350-93A5-48F2-B6A3-5485E9A7F06D}">
      <dgm:prSet/>
      <dgm:spPr/>
      <dgm:t>
        <a:bodyPr/>
        <a:lstStyle/>
        <a:p>
          <a:endParaRPr lang="da-DK" sz="600"/>
        </a:p>
      </dgm:t>
    </dgm:pt>
    <dgm:pt modelId="{60631D5D-1EFD-41F1-BAFB-BEDDC156FAF7}">
      <dgm:prSet phldrT="[Text]" custT="1"/>
      <dgm:spPr/>
      <dgm:t>
        <a:bodyPr/>
        <a:lstStyle/>
        <a:p>
          <a:r>
            <a:rPr lang="da-DK" sz="600" dirty="0" smtClean="0"/>
            <a:t>Grid Adoption</a:t>
          </a:r>
          <a:endParaRPr lang="da-DK" sz="600" dirty="0"/>
        </a:p>
      </dgm:t>
    </dgm:pt>
    <dgm:pt modelId="{2EA7322C-B9D3-4DE0-B1AD-FD2919169E22}" type="parTrans" cxnId="{B8121624-3914-4A6E-BD5B-D4A8C0085CA6}">
      <dgm:prSet/>
      <dgm:spPr/>
      <dgm:t>
        <a:bodyPr/>
        <a:lstStyle/>
        <a:p>
          <a:endParaRPr lang="da-DK" sz="600"/>
        </a:p>
      </dgm:t>
    </dgm:pt>
    <dgm:pt modelId="{9EFFB1E6-CEE5-4D17-9770-7FFEFDDFA1CB}" type="sibTrans" cxnId="{B8121624-3914-4A6E-BD5B-D4A8C0085CA6}">
      <dgm:prSet/>
      <dgm:spPr/>
      <dgm:t>
        <a:bodyPr/>
        <a:lstStyle/>
        <a:p>
          <a:endParaRPr lang="da-DK" sz="600"/>
        </a:p>
      </dgm:t>
    </dgm:pt>
    <dgm:pt modelId="{E6C1CFED-88C6-4AEB-B393-B1C6EA778A33}" type="pres">
      <dgm:prSet presAssocID="{87FB3BBF-D848-474D-920F-7811702B4CBA}" presName="compositeShape" presStyleCnt="0">
        <dgm:presLayoutVars>
          <dgm:chMax val="7"/>
          <dgm:dir/>
          <dgm:resizeHandles val="exact"/>
        </dgm:presLayoutVars>
      </dgm:prSet>
      <dgm:spPr/>
      <dgm:t>
        <a:bodyPr/>
        <a:lstStyle/>
        <a:p>
          <a:endParaRPr lang="da-DK"/>
        </a:p>
      </dgm:t>
    </dgm:pt>
    <dgm:pt modelId="{DA32D43E-9007-4BF3-9F9B-D11FC3BC0B86}" type="pres">
      <dgm:prSet presAssocID="{F8E29428-8153-4DAD-9592-91D5193824ED}" presName="circ1" presStyleLbl="vennNode1" presStyleIdx="0" presStyleCnt="3"/>
      <dgm:spPr/>
      <dgm:t>
        <a:bodyPr/>
        <a:lstStyle/>
        <a:p>
          <a:endParaRPr lang="da-DK"/>
        </a:p>
      </dgm:t>
    </dgm:pt>
    <dgm:pt modelId="{E8741631-3CC6-4B19-8AF6-929BE5CD49E4}" type="pres">
      <dgm:prSet presAssocID="{F8E29428-8153-4DAD-9592-91D5193824ED}" presName="circ1Tx" presStyleLbl="revTx" presStyleIdx="0" presStyleCnt="0">
        <dgm:presLayoutVars>
          <dgm:chMax val="0"/>
          <dgm:chPref val="0"/>
          <dgm:bulletEnabled val="1"/>
        </dgm:presLayoutVars>
      </dgm:prSet>
      <dgm:spPr/>
      <dgm:t>
        <a:bodyPr/>
        <a:lstStyle/>
        <a:p>
          <a:endParaRPr lang="da-DK"/>
        </a:p>
      </dgm:t>
    </dgm:pt>
    <dgm:pt modelId="{37D1A851-E028-4BDA-92B6-6224166ACEE1}" type="pres">
      <dgm:prSet presAssocID="{26D6558C-E7D3-4CB1-9A52-4B730BB6D44E}" presName="circ2" presStyleLbl="vennNode1" presStyleIdx="1" presStyleCnt="3"/>
      <dgm:spPr/>
      <dgm:t>
        <a:bodyPr/>
        <a:lstStyle/>
        <a:p>
          <a:endParaRPr lang="da-DK"/>
        </a:p>
      </dgm:t>
    </dgm:pt>
    <dgm:pt modelId="{7D7E3E51-BB96-4272-AAAC-949A40855491}" type="pres">
      <dgm:prSet presAssocID="{26D6558C-E7D3-4CB1-9A52-4B730BB6D44E}" presName="circ2Tx" presStyleLbl="revTx" presStyleIdx="0" presStyleCnt="0">
        <dgm:presLayoutVars>
          <dgm:chMax val="0"/>
          <dgm:chPref val="0"/>
          <dgm:bulletEnabled val="1"/>
        </dgm:presLayoutVars>
      </dgm:prSet>
      <dgm:spPr/>
      <dgm:t>
        <a:bodyPr/>
        <a:lstStyle/>
        <a:p>
          <a:endParaRPr lang="da-DK"/>
        </a:p>
      </dgm:t>
    </dgm:pt>
    <dgm:pt modelId="{C71E054B-A285-4538-9A56-4340CB92AD01}" type="pres">
      <dgm:prSet presAssocID="{60631D5D-1EFD-41F1-BAFB-BEDDC156FAF7}" presName="circ3" presStyleLbl="vennNode1" presStyleIdx="2" presStyleCnt="3"/>
      <dgm:spPr/>
      <dgm:t>
        <a:bodyPr/>
        <a:lstStyle/>
        <a:p>
          <a:endParaRPr lang="da-DK"/>
        </a:p>
      </dgm:t>
    </dgm:pt>
    <dgm:pt modelId="{6CA716A4-D1F5-43AC-8010-B4306628D24F}" type="pres">
      <dgm:prSet presAssocID="{60631D5D-1EFD-41F1-BAFB-BEDDC156FAF7}" presName="circ3Tx" presStyleLbl="revTx" presStyleIdx="0" presStyleCnt="0">
        <dgm:presLayoutVars>
          <dgm:chMax val="0"/>
          <dgm:chPref val="0"/>
          <dgm:bulletEnabled val="1"/>
        </dgm:presLayoutVars>
      </dgm:prSet>
      <dgm:spPr/>
      <dgm:t>
        <a:bodyPr/>
        <a:lstStyle/>
        <a:p>
          <a:endParaRPr lang="da-DK"/>
        </a:p>
      </dgm:t>
    </dgm:pt>
  </dgm:ptLst>
  <dgm:cxnLst>
    <dgm:cxn modelId="{AA28E3D4-8078-4038-87B2-9C6F553CE7B6}" srcId="{87FB3BBF-D848-474D-920F-7811702B4CBA}" destId="{26D6558C-E7D3-4CB1-9A52-4B730BB6D44E}" srcOrd="1" destOrd="0" parTransId="{B2661F75-DFC9-4D67-A3E4-301C43A5D7F5}" sibTransId="{B85241F8-622C-47F3-81B0-15B6C96DF4D1}"/>
    <dgm:cxn modelId="{B480560A-0209-46AF-B0BB-52E07EEB8AF1}" type="presOf" srcId="{26D6558C-E7D3-4CB1-9A52-4B730BB6D44E}" destId="{7D7E3E51-BB96-4272-AAAC-949A40855491}" srcOrd="1" destOrd="0" presId="urn:microsoft.com/office/officeart/2005/8/layout/venn1"/>
    <dgm:cxn modelId="{B0F0A76F-0EAC-4DAA-84DA-8918422CDC12}" type="presOf" srcId="{26D6558C-E7D3-4CB1-9A52-4B730BB6D44E}" destId="{37D1A851-E028-4BDA-92B6-6224166ACEE1}" srcOrd="0" destOrd="0" presId="urn:microsoft.com/office/officeart/2005/8/layout/venn1"/>
    <dgm:cxn modelId="{9745EECB-CD64-41DF-B9A7-82C529B9A6F4}" type="presOf" srcId="{60631D5D-1EFD-41F1-BAFB-BEDDC156FAF7}" destId="{6CA716A4-D1F5-43AC-8010-B4306628D24F}" srcOrd="1" destOrd="0" presId="urn:microsoft.com/office/officeart/2005/8/layout/venn1"/>
    <dgm:cxn modelId="{F1C203FC-7F70-48E1-8B3D-3B0241FA3928}" type="presOf" srcId="{87FB3BBF-D848-474D-920F-7811702B4CBA}" destId="{E6C1CFED-88C6-4AEB-B393-B1C6EA778A33}" srcOrd="0" destOrd="0" presId="urn:microsoft.com/office/officeart/2005/8/layout/venn1"/>
    <dgm:cxn modelId="{FDF5E9A0-E00B-4FC2-BE03-86E89CC3FA62}" type="presOf" srcId="{F8E29428-8153-4DAD-9592-91D5193824ED}" destId="{DA32D43E-9007-4BF3-9F9B-D11FC3BC0B86}" srcOrd="0" destOrd="0" presId="urn:microsoft.com/office/officeart/2005/8/layout/venn1"/>
    <dgm:cxn modelId="{546A4350-93A5-48F2-B6A3-5485E9A7F06D}" srcId="{87FB3BBF-D848-474D-920F-7811702B4CBA}" destId="{F8E29428-8153-4DAD-9592-91D5193824ED}" srcOrd="0" destOrd="0" parTransId="{774BDBFF-8C80-4F0D-ACFB-8809A83FF32E}" sibTransId="{DEDE4F4D-0CAD-436E-8402-F8D01E93C925}"/>
    <dgm:cxn modelId="{B8121624-3914-4A6E-BD5B-D4A8C0085CA6}" srcId="{87FB3BBF-D848-474D-920F-7811702B4CBA}" destId="{60631D5D-1EFD-41F1-BAFB-BEDDC156FAF7}" srcOrd="2" destOrd="0" parTransId="{2EA7322C-B9D3-4DE0-B1AD-FD2919169E22}" sibTransId="{9EFFB1E6-CEE5-4D17-9770-7FFEFDDFA1CB}"/>
    <dgm:cxn modelId="{2D3DC704-E159-43F0-96BD-F49D3304F6EA}" type="presOf" srcId="{F8E29428-8153-4DAD-9592-91D5193824ED}" destId="{E8741631-3CC6-4B19-8AF6-929BE5CD49E4}" srcOrd="1" destOrd="0" presId="urn:microsoft.com/office/officeart/2005/8/layout/venn1"/>
    <dgm:cxn modelId="{84760407-71F2-4C9F-BBC0-4ADE406C6A51}" type="presOf" srcId="{60631D5D-1EFD-41F1-BAFB-BEDDC156FAF7}" destId="{C71E054B-A285-4538-9A56-4340CB92AD01}" srcOrd="0" destOrd="0" presId="urn:microsoft.com/office/officeart/2005/8/layout/venn1"/>
    <dgm:cxn modelId="{6EA7A650-E869-4DFB-854A-211107E2F043}" type="presParOf" srcId="{E6C1CFED-88C6-4AEB-B393-B1C6EA778A33}" destId="{DA32D43E-9007-4BF3-9F9B-D11FC3BC0B86}" srcOrd="0" destOrd="0" presId="urn:microsoft.com/office/officeart/2005/8/layout/venn1"/>
    <dgm:cxn modelId="{B44E6CF1-FF75-43C6-87B0-DB082FAE4442}" type="presParOf" srcId="{E6C1CFED-88C6-4AEB-B393-B1C6EA778A33}" destId="{E8741631-3CC6-4B19-8AF6-929BE5CD49E4}" srcOrd="1" destOrd="0" presId="urn:microsoft.com/office/officeart/2005/8/layout/venn1"/>
    <dgm:cxn modelId="{277060FC-AB37-409E-8EDC-0962AFFE61C0}" type="presParOf" srcId="{E6C1CFED-88C6-4AEB-B393-B1C6EA778A33}" destId="{37D1A851-E028-4BDA-92B6-6224166ACEE1}" srcOrd="2" destOrd="0" presId="urn:microsoft.com/office/officeart/2005/8/layout/venn1"/>
    <dgm:cxn modelId="{98CADE95-919A-49C2-810F-D0B9E8D57438}" type="presParOf" srcId="{E6C1CFED-88C6-4AEB-B393-B1C6EA778A33}" destId="{7D7E3E51-BB96-4272-AAAC-949A40855491}" srcOrd="3" destOrd="0" presId="urn:microsoft.com/office/officeart/2005/8/layout/venn1"/>
    <dgm:cxn modelId="{B99B612E-743B-4275-B6B1-D457BE6A5B48}" type="presParOf" srcId="{E6C1CFED-88C6-4AEB-B393-B1C6EA778A33}" destId="{C71E054B-A285-4538-9A56-4340CB92AD01}" srcOrd="4" destOrd="0" presId="urn:microsoft.com/office/officeart/2005/8/layout/venn1"/>
    <dgm:cxn modelId="{B07C3E78-79B0-4FBE-B005-17454528C975}" type="presParOf" srcId="{E6C1CFED-88C6-4AEB-B393-B1C6EA778A33}" destId="{6CA716A4-D1F5-43AC-8010-B4306628D24F}" srcOrd="5" destOrd="0" presId="urn:microsoft.com/office/officeart/2005/8/layout/venn1"/>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7FB3BBF-D848-474D-920F-7811702B4CBA}"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da-DK"/>
        </a:p>
      </dgm:t>
    </dgm:pt>
    <dgm:pt modelId="{26D6558C-E7D3-4CB1-9A52-4B730BB6D44E}">
      <dgm:prSet phldrT="[Text]" custT="1"/>
      <dgm:spPr/>
      <dgm:t>
        <a:bodyPr/>
        <a:lstStyle/>
        <a:p>
          <a:r>
            <a:rPr lang="da-DK" sz="600" dirty="0" smtClean="0"/>
            <a:t>Awareness</a:t>
          </a:r>
        </a:p>
        <a:p>
          <a:r>
            <a:rPr lang="da-DK" sz="600" dirty="0" smtClean="0"/>
            <a:t>Systems</a:t>
          </a:r>
          <a:endParaRPr lang="da-DK" sz="600" dirty="0"/>
        </a:p>
      </dgm:t>
    </dgm:pt>
    <dgm:pt modelId="{B2661F75-DFC9-4D67-A3E4-301C43A5D7F5}" type="parTrans" cxnId="{AA28E3D4-8078-4038-87B2-9C6F553CE7B6}">
      <dgm:prSet/>
      <dgm:spPr/>
      <dgm:t>
        <a:bodyPr/>
        <a:lstStyle/>
        <a:p>
          <a:endParaRPr lang="da-DK" sz="600"/>
        </a:p>
      </dgm:t>
    </dgm:pt>
    <dgm:pt modelId="{B85241F8-622C-47F3-81B0-15B6C96DF4D1}" type="sibTrans" cxnId="{AA28E3D4-8078-4038-87B2-9C6F553CE7B6}">
      <dgm:prSet/>
      <dgm:spPr/>
      <dgm:t>
        <a:bodyPr/>
        <a:lstStyle/>
        <a:p>
          <a:endParaRPr lang="da-DK" sz="600"/>
        </a:p>
      </dgm:t>
    </dgm:pt>
    <dgm:pt modelId="{F8E29428-8153-4DAD-9592-91D5193824ED}">
      <dgm:prSet phldrT="[Text]" custT="1">
        <dgm:style>
          <a:lnRef idx="3">
            <a:schemeClr val="lt1"/>
          </a:lnRef>
          <a:fillRef idx="1">
            <a:schemeClr val="accent2"/>
          </a:fillRef>
          <a:effectRef idx="1">
            <a:schemeClr val="accent2"/>
          </a:effectRef>
          <a:fontRef idx="minor">
            <a:schemeClr val="lt1"/>
          </a:fontRef>
        </dgm:style>
      </dgm:prSet>
      <dgm:spPr/>
      <dgm:t>
        <a:bodyPr/>
        <a:lstStyle/>
        <a:p>
          <a:r>
            <a:rPr lang="da-DK" sz="600" dirty="0" smtClean="0"/>
            <a:t>Infrastructure Invisibility</a:t>
          </a:r>
          <a:endParaRPr lang="da-DK" sz="600" dirty="0"/>
        </a:p>
      </dgm:t>
    </dgm:pt>
    <dgm:pt modelId="{774BDBFF-8C80-4F0D-ACFB-8809A83FF32E}" type="parTrans" cxnId="{546A4350-93A5-48F2-B6A3-5485E9A7F06D}">
      <dgm:prSet/>
      <dgm:spPr/>
      <dgm:t>
        <a:bodyPr/>
        <a:lstStyle/>
        <a:p>
          <a:endParaRPr lang="da-DK" sz="600"/>
        </a:p>
      </dgm:t>
    </dgm:pt>
    <dgm:pt modelId="{DEDE4F4D-0CAD-436E-8402-F8D01E93C925}" type="sibTrans" cxnId="{546A4350-93A5-48F2-B6A3-5485E9A7F06D}">
      <dgm:prSet/>
      <dgm:spPr/>
      <dgm:t>
        <a:bodyPr/>
        <a:lstStyle/>
        <a:p>
          <a:endParaRPr lang="da-DK" sz="600"/>
        </a:p>
      </dgm:t>
    </dgm:pt>
    <dgm:pt modelId="{60631D5D-1EFD-41F1-BAFB-BEDDC156FAF7}">
      <dgm:prSet phldrT="[Text]" custT="1"/>
      <dgm:spPr/>
      <dgm:t>
        <a:bodyPr/>
        <a:lstStyle/>
        <a:p>
          <a:r>
            <a:rPr lang="da-DK" sz="600" dirty="0" smtClean="0"/>
            <a:t>Grid Adoption</a:t>
          </a:r>
          <a:endParaRPr lang="da-DK" sz="600" dirty="0"/>
        </a:p>
      </dgm:t>
    </dgm:pt>
    <dgm:pt modelId="{2EA7322C-B9D3-4DE0-B1AD-FD2919169E22}" type="parTrans" cxnId="{B8121624-3914-4A6E-BD5B-D4A8C0085CA6}">
      <dgm:prSet/>
      <dgm:spPr/>
      <dgm:t>
        <a:bodyPr/>
        <a:lstStyle/>
        <a:p>
          <a:endParaRPr lang="da-DK" sz="600"/>
        </a:p>
      </dgm:t>
    </dgm:pt>
    <dgm:pt modelId="{9EFFB1E6-CEE5-4D17-9770-7FFEFDDFA1CB}" type="sibTrans" cxnId="{B8121624-3914-4A6E-BD5B-D4A8C0085CA6}">
      <dgm:prSet/>
      <dgm:spPr/>
      <dgm:t>
        <a:bodyPr/>
        <a:lstStyle/>
        <a:p>
          <a:endParaRPr lang="da-DK" sz="600"/>
        </a:p>
      </dgm:t>
    </dgm:pt>
    <dgm:pt modelId="{E6C1CFED-88C6-4AEB-B393-B1C6EA778A33}" type="pres">
      <dgm:prSet presAssocID="{87FB3BBF-D848-474D-920F-7811702B4CBA}" presName="compositeShape" presStyleCnt="0">
        <dgm:presLayoutVars>
          <dgm:chMax val="7"/>
          <dgm:dir/>
          <dgm:resizeHandles val="exact"/>
        </dgm:presLayoutVars>
      </dgm:prSet>
      <dgm:spPr/>
      <dgm:t>
        <a:bodyPr/>
        <a:lstStyle/>
        <a:p>
          <a:endParaRPr lang="da-DK"/>
        </a:p>
      </dgm:t>
    </dgm:pt>
    <dgm:pt modelId="{DA32D43E-9007-4BF3-9F9B-D11FC3BC0B86}" type="pres">
      <dgm:prSet presAssocID="{F8E29428-8153-4DAD-9592-91D5193824ED}" presName="circ1" presStyleLbl="vennNode1" presStyleIdx="0" presStyleCnt="3"/>
      <dgm:spPr/>
      <dgm:t>
        <a:bodyPr/>
        <a:lstStyle/>
        <a:p>
          <a:endParaRPr lang="da-DK"/>
        </a:p>
      </dgm:t>
    </dgm:pt>
    <dgm:pt modelId="{E8741631-3CC6-4B19-8AF6-929BE5CD49E4}" type="pres">
      <dgm:prSet presAssocID="{F8E29428-8153-4DAD-9592-91D5193824ED}" presName="circ1Tx" presStyleLbl="revTx" presStyleIdx="0" presStyleCnt="0">
        <dgm:presLayoutVars>
          <dgm:chMax val="0"/>
          <dgm:chPref val="0"/>
          <dgm:bulletEnabled val="1"/>
        </dgm:presLayoutVars>
      </dgm:prSet>
      <dgm:spPr/>
      <dgm:t>
        <a:bodyPr/>
        <a:lstStyle/>
        <a:p>
          <a:endParaRPr lang="da-DK"/>
        </a:p>
      </dgm:t>
    </dgm:pt>
    <dgm:pt modelId="{37D1A851-E028-4BDA-92B6-6224166ACEE1}" type="pres">
      <dgm:prSet presAssocID="{26D6558C-E7D3-4CB1-9A52-4B730BB6D44E}" presName="circ2" presStyleLbl="vennNode1" presStyleIdx="1" presStyleCnt="3"/>
      <dgm:spPr/>
      <dgm:t>
        <a:bodyPr/>
        <a:lstStyle/>
        <a:p>
          <a:endParaRPr lang="da-DK"/>
        </a:p>
      </dgm:t>
    </dgm:pt>
    <dgm:pt modelId="{7D7E3E51-BB96-4272-AAAC-949A40855491}" type="pres">
      <dgm:prSet presAssocID="{26D6558C-E7D3-4CB1-9A52-4B730BB6D44E}" presName="circ2Tx" presStyleLbl="revTx" presStyleIdx="0" presStyleCnt="0">
        <dgm:presLayoutVars>
          <dgm:chMax val="0"/>
          <dgm:chPref val="0"/>
          <dgm:bulletEnabled val="1"/>
        </dgm:presLayoutVars>
      </dgm:prSet>
      <dgm:spPr/>
      <dgm:t>
        <a:bodyPr/>
        <a:lstStyle/>
        <a:p>
          <a:endParaRPr lang="da-DK"/>
        </a:p>
      </dgm:t>
    </dgm:pt>
    <dgm:pt modelId="{C71E054B-A285-4538-9A56-4340CB92AD01}" type="pres">
      <dgm:prSet presAssocID="{60631D5D-1EFD-41F1-BAFB-BEDDC156FAF7}" presName="circ3" presStyleLbl="vennNode1" presStyleIdx="2" presStyleCnt="3"/>
      <dgm:spPr/>
      <dgm:t>
        <a:bodyPr/>
        <a:lstStyle/>
        <a:p>
          <a:endParaRPr lang="da-DK"/>
        </a:p>
      </dgm:t>
    </dgm:pt>
    <dgm:pt modelId="{6CA716A4-D1F5-43AC-8010-B4306628D24F}" type="pres">
      <dgm:prSet presAssocID="{60631D5D-1EFD-41F1-BAFB-BEDDC156FAF7}" presName="circ3Tx" presStyleLbl="revTx" presStyleIdx="0" presStyleCnt="0">
        <dgm:presLayoutVars>
          <dgm:chMax val="0"/>
          <dgm:chPref val="0"/>
          <dgm:bulletEnabled val="1"/>
        </dgm:presLayoutVars>
      </dgm:prSet>
      <dgm:spPr/>
      <dgm:t>
        <a:bodyPr/>
        <a:lstStyle/>
        <a:p>
          <a:endParaRPr lang="da-DK"/>
        </a:p>
      </dgm:t>
    </dgm:pt>
  </dgm:ptLst>
  <dgm:cxnLst>
    <dgm:cxn modelId="{7485E3BC-7694-49E6-BFD8-568CEF9E35FF}" type="presOf" srcId="{F8E29428-8153-4DAD-9592-91D5193824ED}" destId="{E8741631-3CC6-4B19-8AF6-929BE5CD49E4}" srcOrd="1" destOrd="0" presId="urn:microsoft.com/office/officeart/2005/8/layout/venn1"/>
    <dgm:cxn modelId="{065DA93B-1089-498A-AF0A-225C76E93066}" type="presOf" srcId="{26D6558C-E7D3-4CB1-9A52-4B730BB6D44E}" destId="{37D1A851-E028-4BDA-92B6-6224166ACEE1}" srcOrd="0" destOrd="0" presId="urn:microsoft.com/office/officeart/2005/8/layout/venn1"/>
    <dgm:cxn modelId="{AA28E3D4-8078-4038-87B2-9C6F553CE7B6}" srcId="{87FB3BBF-D848-474D-920F-7811702B4CBA}" destId="{26D6558C-E7D3-4CB1-9A52-4B730BB6D44E}" srcOrd="1" destOrd="0" parTransId="{B2661F75-DFC9-4D67-A3E4-301C43A5D7F5}" sibTransId="{B85241F8-622C-47F3-81B0-15B6C96DF4D1}"/>
    <dgm:cxn modelId="{BDCCE764-CB5C-495E-B7B6-1DAB17EF5E94}" type="presOf" srcId="{87FB3BBF-D848-474D-920F-7811702B4CBA}" destId="{E6C1CFED-88C6-4AEB-B393-B1C6EA778A33}" srcOrd="0" destOrd="0" presId="urn:microsoft.com/office/officeart/2005/8/layout/venn1"/>
    <dgm:cxn modelId="{546A4350-93A5-48F2-B6A3-5485E9A7F06D}" srcId="{87FB3BBF-D848-474D-920F-7811702B4CBA}" destId="{F8E29428-8153-4DAD-9592-91D5193824ED}" srcOrd="0" destOrd="0" parTransId="{774BDBFF-8C80-4F0D-ACFB-8809A83FF32E}" sibTransId="{DEDE4F4D-0CAD-436E-8402-F8D01E93C925}"/>
    <dgm:cxn modelId="{97B6D576-784D-44CD-AD13-2C37E82D33C8}" type="presOf" srcId="{F8E29428-8153-4DAD-9592-91D5193824ED}" destId="{DA32D43E-9007-4BF3-9F9B-D11FC3BC0B86}" srcOrd="0" destOrd="0" presId="urn:microsoft.com/office/officeart/2005/8/layout/venn1"/>
    <dgm:cxn modelId="{B8121624-3914-4A6E-BD5B-D4A8C0085CA6}" srcId="{87FB3BBF-D848-474D-920F-7811702B4CBA}" destId="{60631D5D-1EFD-41F1-BAFB-BEDDC156FAF7}" srcOrd="2" destOrd="0" parTransId="{2EA7322C-B9D3-4DE0-B1AD-FD2919169E22}" sibTransId="{9EFFB1E6-CEE5-4D17-9770-7FFEFDDFA1CB}"/>
    <dgm:cxn modelId="{CB8F2423-9F9E-4D9B-B67D-FFA009645B5E}" type="presOf" srcId="{60631D5D-1EFD-41F1-BAFB-BEDDC156FAF7}" destId="{6CA716A4-D1F5-43AC-8010-B4306628D24F}" srcOrd="1" destOrd="0" presId="urn:microsoft.com/office/officeart/2005/8/layout/venn1"/>
    <dgm:cxn modelId="{6F628FA8-1108-4110-9F13-E1C64236FF41}" type="presOf" srcId="{26D6558C-E7D3-4CB1-9A52-4B730BB6D44E}" destId="{7D7E3E51-BB96-4272-AAAC-949A40855491}" srcOrd="1" destOrd="0" presId="urn:microsoft.com/office/officeart/2005/8/layout/venn1"/>
    <dgm:cxn modelId="{EEB8070B-1C7C-48E0-8F01-CE71D0FB96CB}" type="presOf" srcId="{60631D5D-1EFD-41F1-BAFB-BEDDC156FAF7}" destId="{C71E054B-A285-4538-9A56-4340CB92AD01}" srcOrd="0" destOrd="0" presId="urn:microsoft.com/office/officeart/2005/8/layout/venn1"/>
    <dgm:cxn modelId="{4A24FA8C-44F4-4ECD-97EE-09CFF127820C}" type="presParOf" srcId="{E6C1CFED-88C6-4AEB-B393-B1C6EA778A33}" destId="{DA32D43E-9007-4BF3-9F9B-D11FC3BC0B86}" srcOrd="0" destOrd="0" presId="urn:microsoft.com/office/officeart/2005/8/layout/venn1"/>
    <dgm:cxn modelId="{3A1A3604-AF96-4F4C-977C-D1E23911B683}" type="presParOf" srcId="{E6C1CFED-88C6-4AEB-B393-B1C6EA778A33}" destId="{E8741631-3CC6-4B19-8AF6-929BE5CD49E4}" srcOrd="1" destOrd="0" presId="urn:microsoft.com/office/officeart/2005/8/layout/venn1"/>
    <dgm:cxn modelId="{7706A950-A3D0-4BD0-A125-F062EEAE1BCC}" type="presParOf" srcId="{E6C1CFED-88C6-4AEB-B393-B1C6EA778A33}" destId="{37D1A851-E028-4BDA-92B6-6224166ACEE1}" srcOrd="2" destOrd="0" presId="urn:microsoft.com/office/officeart/2005/8/layout/venn1"/>
    <dgm:cxn modelId="{BD511446-40C4-4AC9-9239-9DC528F45968}" type="presParOf" srcId="{E6C1CFED-88C6-4AEB-B393-B1C6EA778A33}" destId="{7D7E3E51-BB96-4272-AAAC-949A40855491}" srcOrd="3" destOrd="0" presId="urn:microsoft.com/office/officeart/2005/8/layout/venn1"/>
    <dgm:cxn modelId="{87386DA6-C83F-44F1-8ACE-E500CE2C9365}" type="presParOf" srcId="{E6C1CFED-88C6-4AEB-B393-B1C6EA778A33}" destId="{C71E054B-A285-4538-9A56-4340CB92AD01}" srcOrd="4" destOrd="0" presId="urn:microsoft.com/office/officeart/2005/8/layout/venn1"/>
    <dgm:cxn modelId="{A4899A00-E6F7-4C3F-A444-F0787E555476}" type="presParOf" srcId="{E6C1CFED-88C6-4AEB-B393-B1C6EA778A33}" destId="{6CA716A4-D1F5-43AC-8010-B4306628D24F}" srcOrd="5" destOrd="0" presId="urn:microsoft.com/office/officeart/2005/8/layout/venn1"/>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7FB3BBF-D848-474D-920F-7811702B4CBA}"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da-DK"/>
        </a:p>
      </dgm:t>
    </dgm:pt>
    <dgm:pt modelId="{26D6558C-E7D3-4CB1-9A52-4B730BB6D44E}">
      <dgm:prSet phldrT="[Text]" custT="1"/>
      <dgm:spPr/>
      <dgm:t>
        <a:bodyPr/>
        <a:lstStyle/>
        <a:p>
          <a:r>
            <a:rPr lang="da-DK" sz="600" dirty="0" smtClean="0"/>
            <a:t>Awareness</a:t>
          </a:r>
        </a:p>
        <a:p>
          <a:r>
            <a:rPr lang="da-DK" sz="600" dirty="0" smtClean="0"/>
            <a:t>Systems</a:t>
          </a:r>
          <a:endParaRPr lang="da-DK" sz="600" dirty="0"/>
        </a:p>
      </dgm:t>
    </dgm:pt>
    <dgm:pt modelId="{B2661F75-DFC9-4D67-A3E4-301C43A5D7F5}" type="parTrans" cxnId="{AA28E3D4-8078-4038-87B2-9C6F553CE7B6}">
      <dgm:prSet/>
      <dgm:spPr/>
      <dgm:t>
        <a:bodyPr/>
        <a:lstStyle/>
        <a:p>
          <a:endParaRPr lang="da-DK" sz="600"/>
        </a:p>
      </dgm:t>
    </dgm:pt>
    <dgm:pt modelId="{B85241F8-622C-47F3-81B0-15B6C96DF4D1}" type="sibTrans" cxnId="{AA28E3D4-8078-4038-87B2-9C6F553CE7B6}">
      <dgm:prSet/>
      <dgm:spPr/>
      <dgm:t>
        <a:bodyPr/>
        <a:lstStyle/>
        <a:p>
          <a:endParaRPr lang="da-DK" sz="600"/>
        </a:p>
      </dgm:t>
    </dgm:pt>
    <dgm:pt modelId="{F8E29428-8153-4DAD-9592-91D5193824ED}">
      <dgm:prSet phldrT="[Text]" custT="1">
        <dgm:style>
          <a:lnRef idx="3">
            <a:schemeClr val="lt1"/>
          </a:lnRef>
          <a:fillRef idx="1">
            <a:schemeClr val="accent2"/>
          </a:fillRef>
          <a:effectRef idx="1">
            <a:schemeClr val="accent2"/>
          </a:effectRef>
          <a:fontRef idx="minor">
            <a:schemeClr val="lt1"/>
          </a:fontRef>
        </dgm:style>
      </dgm:prSet>
      <dgm:spPr/>
      <dgm:t>
        <a:bodyPr/>
        <a:lstStyle/>
        <a:p>
          <a:r>
            <a:rPr lang="da-DK" sz="600" dirty="0" smtClean="0"/>
            <a:t>Infrastructure Invisibility</a:t>
          </a:r>
          <a:endParaRPr lang="da-DK" sz="600" dirty="0"/>
        </a:p>
      </dgm:t>
    </dgm:pt>
    <dgm:pt modelId="{774BDBFF-8C80-4F0D-ACFB-8809A83FF32E}" type="parTrans" cxnId="{546A4350-93A5-48F2-B6A3-5485E9A7F06D}">
      <dgm:prSet/>
      <dgm:spPr/>
      <dgm:t>
        <a:bodyPr/>
        <a:lstStyle/>
        <a:p>
          <a:endParaRPr lang="da-DK" sz="600"/>
        </a:p>
      </dgm:t>
    </dgm:pt>
    <dgm:pt modelId="{DEDE4F4D-0CAD-436E-8402-F8D01E93C925}" type="sibTrans" cxnId="{546A4350-93A5-48F2-B6A3-5485E9A7F06D}">
      <dgm:prSet/>
      <dgm:spPr/>
      <dgm:t>
        <a:bodyPr/>
        <a:lstStyle/>
        <a:p>
          <a:endParaRPr lang="da-DK" sz="600"/>
        </a:p>
      </dgm:t>
    </dgm:pt>
    <dgm:pt modelId="{60631D5D-1EFD-41F1-BAFB-BEDDC156FAF7}">
      <dgm:prSet phldrT="[Text]" custT="1"/>
      <dgm:spPr/>
      <dgm:t>
        <a:bodyPr/>
        <a:lstStyle/>
        <a:p>
          <a:r>
            <a:rPr lang="da-DK" sz="600" dirty="0" smtClean="0"/>
            <a:t>Grid Adoption</a:t>
          </a:r>
          <a:endParaRPr lang="da-DK" sz="600" dirty="0"/>
        </a:p>
      </dgm:t>
    </dgm:pt>
    <dgm:pt modelId="{2EA7322C-B9D3-4DE0-B1AD-FD2919169E22}" type="parTrans" cxnId="{B8121624-3914-4A6E-BD5B-D4A8C0085CA6}">
      <dgm:prSet/>
      <dgm:spPr/>
      <dgm:t>
        <a:bodyPr/>
        <a:lstStyle/>
        <a:p>
          <a:endParaRPr lang="da-DK" sz="600"/>
        </a:p>
      </dgm:t>
    </dgm:pt>
    <dgm:pt modelId="{9EFFB1E6-CEE5-4D17-9770-7FFEFDDFA1CB}" type="sibTrans" cxnId="{B8121624-3914-4A6E-BD5B-D4A8C0085CA6}">
      <dgm:prSet/>
      <dgm:spPr/>
      <dgm:t>
        <a:bodyPr/>
        <a:lstStyle/>
        <a:p>
          <a:endParaRPr lang="da-DK" sz="600"/>
        </a:p>
      </dgm:t>
    </dgm:pt>
    <dgm:pt modelId="{E6C1CFED-88C6-4AEB-B393-B1C6EA778A33}" type="pres">
      <dgm:prSet presAssocID="{87FB3BBF-D848-474D-920F-7811702B4CBA}" presName="compositeShape" presStyleCnt="0">
        <dgm:presLayoutVars>
          <dgm:chMax val="7"/>
          <dgm:dir/>
          <dgm:resizeHandles val="exact"/>
        </dgm:presLayoutVars>
      </dgm:prSet>
      <dgm:spPr/>
      <dgm:t>
        <a:bodyPr/>
        <a:lstStyle/>
        <a:p>
          <a:endParaRPr lang="da-DK"/>
        </a:p>
      </dgm:t>
    </dgm:pt>
    <dgm:pt modelId="{DA32D43E-9007-4BF3-9F9B-D11FC3BC0B86}" type="pres">
      <dgm:prSet presAssocID="{F8E29428-8153-4DAD-9592-91D5193824ED}" presName="circ1" presStyleLbl="vennNode1" presStyleIdx="0" presStyleCnt="3"/>
      <dgm:spPr/>
      <dgm:t>
        <a:bodyPr/>
        <a:lstStyle/>
        <a:p>
          <a:endParaRPr lang="da-DK"/>
        </a:p>
      </dgm:t>
    </dgm:pt>
    <dgm:pt modelId="{E8741631-3CC6-4B19-8AF6-929BE5CD49E4}" type="pres">
      <dgm:prSet presAssocID="{F8E29428-8153-4DAD-9592-91D5193824ED}" presName="circ1Tx" presStyleLbl="revTx" presStyleIdx="0" presStyleCnt="0">
        <dgm:presLayoutVars>
          <dgm:chMax val="0"/>
          <dgm:chPref val="0"/>
          <dgm:bulletEnabled val="1"/>
        </dgm:presLayoutVars>
      </dgm:prSet>
      <dgm:spPr/>
      <dgm:t>
        <a:bodyPr/>
        <a:lstStyle/>
        <a:p>
          <a:endParaRPr lang="da-DK"/>
        </a:p>
      </dgm:t>
    </dgm:pt>
    <dgm:pt modelId="{37D1A851-E028-4BDA-92B6-6224166ACEE1}" type="pres">
      <dgm:prSet presAssocID="{26D6558C-E7D3-4CB1-9A52-4B730BB6D44E}" presName="circ2" presStyleLbl="vennNode1" presStyleIdx="1" presStyleCnt="3"/>
      <dgm:spPr/>
      <dgm:t>
        <a:bodyPr/>
        <a:lstStyle/>
        <a:p>
          <a:endParaRPr lang="da-DK"/>
        </a:p>
      </dgm:t>
    </dgm:pt>
    <dgm:pt modelId="{7D7E3E51-BB96-4272-AAAC-949A40855491}" type="pres">
      <dgm:prSet presAssocID="{26D6558C-E7D3-4CB1-9A52-4B730BB6D44E}" presName="circ2Tx" presStyleLbl="revTx" presStyleIdx="0" presStyleCnt="0">
        <dgm:presLayoutVars>
          <dgm:chMax val="0"/>
          <dgm:chPref val="0"/>
          <dgm:bulletEnabled val="1"/>
        </dgm:presLayoutVars>
      </dgm:prSet>
      <dgm:spPr/>
      <dgm:t>
        <a:bodyPr/>
        <a:lstStyle/>
        <a:p>
          <a:endParaRPr lang="da-DK"/>
        </a:p>
      </dgm:t>
    </dgm:pt>
    <dgm:pt modelId="{C71E054B-A285-4538-9A56-4340CB92AD01}" type="pres">
      <dgm:prSet presAssocID="{60631D5D-1EFD-41F1-BAFB-BEDDC156FAF7}" presName="circ3" presStyleLbl="vennNode1" presStyleIdx="2" presStyleCnt="3"/>
      <dgm:spPr/>
      <dgm:t>
        <a:bodyPr/>
        <a:lstStyle/>
        <a:p>
          <a:endParaRPr lang="da-DK"/>
        </a:p>
      </dgm:t>
    </dgm:pt>
    <dgm:pt modelId="{6CA716A4-D1F5-43AC-8010-B4306628D24F}" type="pres">
      <dgm:prSet presAssocID="{60631D5D-1EFD-41F1-BAFB-BEDDC156FAF7}" presName="circ3Tx" presStyleLbl="revTx" presStyleIdx="0" presStyleCnt="0">
        <dgm:presLayoutVars>
          <dgm:chMax val="0"/>
          <dgm:chPref val="0"/>
          <dgm:bulletEnabled val="1"/>
        </dgm:presLayoutVars>
      </dgm:prSet>
      <dgm:spPr/>
      <dgm:t>
        <a:bodyPr/>
        <a:lstStyle/>
        <a:p>
          <a:endParaRPr lang="da-DK"/>
        </a:p>
      </dgm:t>
    </dgm:pt>
  </dgm:ptLst>
  <dgm:cxnLst>
    <dgm:cxn modelId="{AA28E3D4-8078-4038-87B2-9C6F553CE7B6}" srcId="{87FB3BBF-D848-474D-920F-7811702B4CBA}" destId="{26D6558C-E7D3-4CB1-9A52-4B730BB6D44E}" srcOrd="1" destOrd="0" parTransId="{B2661F75-DFC9-4D67-A3E4-301C43A5D7F5}" sibTransId="{B85241F8-622C-47F3-81B0-15B6C96DF4D1}"/>
    <dgm:cxn modelId="{F4C55342-4522-49CB-8746-7F8D38D578D4}" type="presOf" srcId="{26D6558C-E7D3-4CB1-9A52-4B730BB6D44E}" destId="{7D7E3E51-BB96-4272-AAAC-949A40855491}" srcOrd="1" destOrd="0" presId="urn:microsoft.com/office/officeart/2005/8/layout/venn1"/>
    <dgm:cxn modelId="{74AE8079-9082-468B-BC17-985B8A653FE2}" type="presOf" srcId="{F8E29428-8153-4DAD-9592-91D5193824ED}" destId="{DA32D43E-9007-4BF3-9F9B-D11FC3BC0B86}" srcOrd="0" destOrd="0" presId="urn:microsoft.com/office/officeart/2005/8/layout/venn1"/>
    <dgm:cxn modelId="{9C01E839-E971-4E4D-914E-B10A92D48498}" type="presOf" srcId="{60631D5D-1EFD-41F1-BAFB-BEDDC156FAF7}" destId="{6CA716A4-D1F5-43AC-8010-B4306628D24F}" srcOrd="1" destOrd="0" presId="urn:microsoft.com/office/officeart/2005/8/layout/venn1"/>
    <dgm:cxn modelId="{546A4350-93A5-48F2-B6A3-5485E9A7F06D}" srcId="{87FB3BBF-D848-474D-920F-7811702B4CBA}" destId="{F8E29428-8153-4DAD-9592-91D5193824ED}" srcOrd="0" destOrd="0" parTransId="{774BDBFF-8C80-4F0D-ACFB-8809A83FF32E}" sibTransId="{DEDE4F4D-0CAD-436E-8402-F8D01E93C925}"/>
    <dgm:cxn modelId="{5B2879D2-A30A-4918-9D5C-F8EE1874D1A8}" type="presOf" srcId="{26D6558C-E7D3-4CB1-9A52-4B730BB6D44E}" destId="{37D1A851-E028-4BDA-92B6-6224166ACEE1}" srcOrd="0" destOrd="0" presId="urn:microsoft.com/office/officeart/2005/8/layout/venn1"/>
    <dgm:cxn modelId="{78D8DB0B-5CCB-4669-9509-75E118157457}" type="presOf" srcId="{60631D5D-1EFD-41F1-BAFB-BEDDC156FAF7}" destId="{C71E054B-A285-4538-9A56-4340CB92AD01}" srcOrd="0" destOrd="0" presId="urn:microsoft.com/office/officeart/2005/8/layout/venn1"/>
    <dgm:cxn modelId="{B79B4ECA-6852-40BF-BA99-8B3418E2BC9C}" type="presOf" srcId="{F8E29428-8153-4DAD-9592-91D5193824ED}" destId="{E8741631-3CC6-4B19-8AF6-929BE5CD49E4}" srcOrd="1" destOrd="0" presId="urn:microsoft.com/office/officeart/2005/8/layout/venn1"/>
    <dgm:cxn modelId="{B8121624-3914-4A6E-BD5B-D4A8C0085CA6}" srcId="{87FB3BBF-D848-474D-920F-7811702B4CBA}" destId="{60631D5D-1EFD-41F1-BAFB-BEDDC156FAF7}" srcOrd="2" destOrd="0" parTransId="{2EA7322C-B9D3-4DE0-B1AD-FD2919169E22}" sibTransId="{9EFFB1E6-CEE5-4D17-9770-7FFEFDDFA1CB}"/>
    <dgm:cxn modelId="{E9D4F159-748F-4BAB-A6DA-B65B1BD4C0ED}" type="presOf" srcId="{87FB3BBF-D848-474D-920F-7811702B4CBA}" destId="{E6C1CFED-88C6-4AEB-B393-B1C6EA778A33}" srcOrd="0" destOrd="0" presId="urn:microsoft.com/office/officeart/2005/8/layout/venn1"/>
    <dgm:cxn modelId="{60180BE7-6100-4460-B377-F7A25D2140A2}" type="presParOf" srcId="{E6C1CFED-88C6-4AEB-B393-B1C6EA778A33}" destId="{DA32D43E-9007-4BF3-9F9B-D11FC3BC0B86}" srcOrd="0" destOrd="0" presId="urn:microsoft.com/office/officeart/2005/8/layout/venn1"/>
    <dgm:cxn modelId="{362A2CEE-56D4-472F-ABC4-DCF53ECDC522}" type="presParOf" srcId="{E6C1CFED-88C6-4AEB-B393-B1C6EA778A33}" destId="{E8741631-3CC6-4B19-8AF6-929BE5CD49E4}" srcOrd="1" destOrd="0" presId="urn:microsoft.com/office/officeart/2005/8/layout/venn1"/>
    <dgm:cxn modelId="{1CB7A4D8-E651-4A0E-9B63-0468C4212BC4}" type="presParOf" srcId="{E6C1CFED-88C6-4AEB-B393-B1C6EA778A33}" destId="{37D1A851-E028-4BDA-92B6-6224166ACEE1}" srcOrd="2" destOrd="0" presId="urn:microsoft.com/office/officeart/2005/8/layout/venn1"/>
    <dgm:cxn modelId="{168BA3DA-7B59-4C9A-A55D-EF6D2F3D768C}" type="presParOf" srcId="{E6C1CFED-88C6-4AEB-B393-B1C6EA778A33}" destId="{7D7E3E51-BB96-4272-AAAC-949A40855491}" srcOrd="3" destOrd="0" presId="urn:microsoft.com/office/officeart/2005/8/layout/venn1"/>
    <dgm:cxn modelId="{DA16FCC2-A10A-4AAA-AF1F-4176A1BA723A}" type="presParOf" srcId="{E6C1CFED-88C6-4AEB-B393-B1C6EA778A33}" destId="{C71E054B-A285-4538-9A56-4340CB92AD01}" srcOrd="4" destOrd="0" presId="urn:microsoft.com/office/officeart/2005/8/layout/venn1"/>
    <dgm:cxn modelId="{4B025AAC-F0EA-4538-AC43-2C0705C80359}" type="presParOf" srcId="{E6C1CFED-88C6-4AEB-B393-B1C6EA778A33}" destId="{6CA716A4-D1F5-43AC-8010-B4306628D24F}" srcOrd="5" destOrd="0" presId="urn:microsoft.com/office/officeart/2005/8/layout/venn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87FB3BBF-D848-474D-920F-7811702B4CBA}"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da-DK"/>
        </a:p>
      </dgm:t>
    </dgm:pt>
    <dgm:pt modelId="{26D6558C-E7D3-4CB1-9A52-4B730BB6D44E}">
      <dgm:prSet phldrT="[Text]" custT="1">
        <dgm:style>
          <a:lnRef idx="3">
            <a:schemeClr val="lt1"/>
          </a:lnRef>
          <a:fillRef idx="1">
            <a:schemeClr val="accent2"/>
          </a:fillRef>
          <a:effectRef idx="1">
            <a:schemeClr val="accent2"/>
          </a:effectRef>
          <a:fontRef idx="minor">
            <a:schemeClr val="lt1"/>
          </a:fontRef>
        </dgm:style>
      </dgm:prSet>
      <dgm:spPr/>
      <dgm:t>
        <a:bodyPr/>
        <a:lstStyle/>
        <a:p>
          <a:r>
            <a:rPr lang="da-DK" sz="600" dirty="0" smtClean="0"/>
            <a:t>Awareness</a:t>
          </a:r>
        </a:p>
        <a:p>
          <a:r>
            <a:rPr lang="da-DK" sz="600" dirty="0" smtClean="0"/>
            <a:t>Systems</a:t>
          </a:r>
          <a:endParaRPr lang="da-DK" sz="600" dirty="0"/>
        </a:p>
      </dgm:t>
    </dgm:pt>
    <dgm:pt modelId="{B2661F75-DFC9-4D67-A3E4-301C43A5D7F5}" type="parTrans" cxnId="{AA28E3D4-8078-4038-87B2-9C6F553CE7B6}">
      <dgm:prSet/>
      <dgm:spPr/>
      <dgm:t>
        <a:bodyPr/>
        <a:lstStyle/>
        <a:p>
          <a:endParaRPr lang="da-DK" sz="600"/>
        </a:p>
      </dgm:t>
    </dgm:pt>
    <dgm:pt modelId="{B85241F8-622C-47F3-81B0-15B6C96DF4D1}" type="sibTrans" cxnId="{AA28E3D4-8078-4038-87B2-9C6F553CE7B6}">
      <dgm:prSet/>
      <dgm:spPr/>
      <dgm:t>
        <a:bodyPr/>
        <a:lstStyle/>
        <a:p>
          <a:endParaRPr lang="da-DK" sz="600"/>
        </a:p>
      </dgm:t>
    </dgm:pt>
    <dgm:pt modelId="{F8E29428-8153-4DAD-9592-91D5193824ED}">
      <dgm:prSet phldrT="[Text]" custT="1"/>
      <dgm:spPr/>
      <dgm:t>
        <a:bodyPr/>
        <a:lstStyle/>
        <a:p>
          <a:r>
            <a:rPr lang="da-DK" sz="600" dirty="0" smtClean="0"/>
            <a:t>Infrastructure Invisibility</a:t>
          </a:r>
          <a:endParaRPr lang="da-DK" sz="600" dirty="0"/>
        </a:p>
      </dgm:t>
    </dgm:pt>
    <dgm:pt modelId="{774BDBFF-8C80-4F0D-ACFB-8809A83FF32E}" type="parTrans" cxnId="{546A4350-93A5-48F2-B6A3-5485E9A7F06D}">
      <dgm:prSet/>
      <dgm:spPr/>
      <dgm:t>
        <a:bodyPr/>
        <a:lstStyle/>
        <a:p>
          <a:endParaRPr lang="da-DK" sz="600"/>
        </a:p>
      </dgm:t>
    </dgm:pt>
    <dgm:pt modelId="{DEDE4F4D-0CAD-436E-8402-F8D01E93C925}" type="sibTrans" cxnId="{546A4350-93A5-48F2-B6A3-5485E9A7F06D}">
      <dgm:prSet/>
      <dgm:spPr/>
      <dgm:t>
        <a:bodyPr/>
        <a:lstStyle/>
        <a:p>
          <a:endParaRPr lang="da-DK" sz="600"/>
        </a:p>
      </dgm:t>
    </dgm:pt>
    <dgm:pt modelId="{60631D5D-1EFD-41F1-BAFB-BEDDC156FAF7}">
      <dgm:prSet phldrT="[Text]" custT="1"/>
      <dgm:spPr/>
      <dgm:t>
        <a:bodyPr/>
        <a:lstStyle/>
        <a:p>
          <a:r>
            <a:rPr lang="da-DK" sz="600" dirty="0" smtClean="0"/>
            <a:t>Grid Adoption</a:t>
          </a:r>
          <a:endParaRPr lang="da-DK" sz="600" dirty="0"/>
        </a:p>
      </dgm:t>
    </dgm:pt>
    <dgm:pt modelId="{2EA7322C-B9D3-4DE0-B1AD-FD2919169E22}" type="parTrans" cxnId="{B8121624-3914-4A6E-BD5B-D4A8C0085CA6}">
      <dgm:prSet/>
      <dgm:spPr/>
      <dgm:t>
        <a:bodyPr/>
        <a:lstStyle/>
        <a:p>
          <a:endParaRPr lang="da-DK" sz="600"/>
        </a:p>
      </dgm:t>
    </dgm:pt>
    <dgm:pt modelId="{9EFFB1E6-CEE5-4D17-9770-7FFEFDDFA1CB}" type="sibTrans" cxnId="{B8121624-3914-4A6E-BD5B-D4A8C0085CA6}">
      <dgm:prSet/>
      <dgm:spPr/>
      <dgm:t>
        <a:bodyPr/>
        <a:lstStyle/>
        <a:p>
          <a:endParaRPr lang="da-DK" sz="600"/>
        </a:p>
      </dgm:t>
    </dgm:pt>
    <dgm:pt modelId="{E6C1CFED-88C6-4AEB-B393-B1C6EA778A33}" type="pres">
      <dgm:prSet presAssocID="{87FB3BBF-D848-474D-920F-7811702B4CBA}" presName="compositeShape" presStyleCnt="0">
        <dgm:presLayoutVars>
          <dgm:chMax val="7"/>
          <dgm:dir/>
          <dgm:resizeHandles val="exact"/>
        </dgm:presLayoutVars>
      </dgm:prSet>
      <dgm:spPr/>
      <dgm:t>
        <a:bodyPr/>
        <a:lstStyle/>
        <a:p>
          <a:endParaRPr lang="da-DK"/>
        </a:p>
      </dgm:t>
    </dgm:pt>
    <dgm:pt modelId="{DA32D43E-9007-4BF3-9F9B-D11FC3BC0B86}" type="pres">
      <dgm:prSet presAssocID="{F8E29428-8153-4DAD-9592-91D5193824ED}" presName="circ1" presStyleLbl="vennNode1" presStyleIdx="0" presStyleCnt="3"/>
      <dgm:spPr/>
      <dgm:t>
        <a:bodyPr/>
        <a:lstStyle/>
        <a:p>
          <a:endParaRPr lang="da-DK"/>
        </a:p>
      </dgm:t>
    </dgm:pt>
    <dgm:pt modelId="{E8741631-3CC6-4B19-8AF6-929BE5CD49E4}" type="pres">
      <dgm:prSet presAssocID="{F8E29428-8153-4DAD-9592-91D5193824ED}" presName="circ1Tx" presStyleLbl="revTx" presStyleIdx="0" presStyleCnt="0">
        <dgm:presLayoutVars>
          <dgm:chMax val="0"/>
          <dgm:chPref val="0"/>
          <dgm:bulletEnabled val="1"/>
        </dgm:presLayoutVars>
      </dgm:prSet>
      <dgm:spPr/>
      <dgm:t>
        <a:bodyPr/>
        <a:lstStyle/>
        <a:p>
          <a:endParaRPr lang="da-DK"/>
        </a:p>
      </dgm:t>
    </dgm:pt>
    <dgm:pt modelId="{37D1A851-E028-4BDA-92B6-6224166ACEE1}" type="pres">
      <dgm:prSet presAssocID="{26D6558C-E7D3-4CB1-9A52-4B730BB6D44E}" presName="circ2" presStyleLbl="vennNode1" presStyleIdx="1" presStyleCnt="3"/>
      <dgm:spPr/>
      <dgm:t>
        <a:bodyPr/>
        <a:lstStyle/>
        <a:p>
          <a:endParaRPr lang="da-DK"/>
        </a:p>
      </dgm:t>
    </dgm:pt>
    <dgm:pt modelId="{7D7E3E51-BB96-4272-AAAC-949A40855491}" type="pres">
      <dgm:prSet presAssocID="{26D6558C-E7D3-4CB1-9A52-4B730BB6D44E}" presName="circ2Tx" presStyleLbl="revTx" presStyleIdx="0" presStyleCnt="0">
        <dgm:presLayoutVars>
          <dgm:chMax val="0"/>
          <dgm:chPref val="0"/>
          <dgm:bulletEnabled val="1"/>
        </dgm:presLayoutVars>
      </dgm:prSet>
      <dgm:spPr/>
      <dgm:t>
        <a:bodyPr/>
        <a:lstStyle/>
        <a:p>
          <a:endParaRPr lang="da-DK"/>
        </a:p>
      </dgm:t>
    </dgm:pt>
    <dgm:pt modelId="{C71E054B-A285-4538-9A56-4340CB92AD01}" type="pres">
      <dgm:prSet presAssocID="{60631D5D-1EFD-41F1-BAFB-BEDDC156FAF7}" presName="circ3" presStyleLbl="vennNode1" presStyleIdx="2" presStyleCnt="3"/>
      <dgm:spPr/>
      <dgm:t>
        <a:bodyPr/>
        <a:lstStyle/>
        <a:p>
          <a:endParaRPr lang="da-DK"/>
        </a:p>
      </dgm:t>
    </dgm:pt>
    <dgm:pt modelId="{6CA716A4-D1F5-43AC-8010-B4306628D24F}" type="pres">
      <dgm:prSet presAssocID="{60631D5D-1EFD-41F1-BAFB-BEDDC156FAF7}" presName="circ3Tx" presStyleLbl="revTx" presStyleIdx="0" presStyleCnt="0">
        <dgm:presLayoutVars>
          <dgm:chMax val="0"/>
          <dgm:chPref val="0"/>
          <dgm:bulletEnabled val="1"/>
        </dgm:presLayoutVars>
      </dgm:prSet>
      <dgm:spPr/>
      <dgm:t>
        <a:bodyPr/>
        <a:lstStyle/>
        <a:p>
          <a:endParaRPr lang="da-DK"/>
        </a:p>
      </dgm:t>
    </dgm:pt>
  </dgm:ptLst>
  <dgm:cxnLst>
    <dgm:cxn modelId="{FA0AD752-2C1E-4B2A-AE2C-094EBB72E3F8}" type="presOf" srcId="{F8E29428-8153-4DAD-9592-91D5193824ED}" destId="{DA32D43E-9007-4BF3-9F9B-D11FC3BC0B86}" srcOrd="0" destOrd="0" presId="urn:microsoft.com/office/officeart/2005/8/layout/venn1"/>
    <dgm:cxn modelId="{AA28E3D4-8078-4038-87B2-9C6F553CE7B6}" srcId="{87FB3BBF-D848-474D-920F-7811702B4CBA}" destId="{26D6558C-E7D3-4CB1-9A52-4B730BB6D44E}" srcOrd="1" destOrd="0" parTransId="{B2661F75-DFC9-4D67-A3E4-301C43A5D7F5}" sibTransId="{B85241F8-622C-47F3-81B0-15B6C96DF4D1}"/>
    <dgm:cxn modelId="{85BAD270-84FE-4555-811A-DD2EAC042561}" type="presOf" srcId="{F8E29428-8153-4DAD-9592-91D5193824ED}" destId="{E8741631-3CC6-4B19-8AF6-929BE5CD49E4}" srcOrd="1" destOrd="0" presId="urn:microsoft.com/office/officeart/2005/8/layout/venn1"/>
    <dgm:cxn modelId="{546A4350-93A5-48F2-B6A3-5485E9A7F06D}" srcId="{87FB3BBF-D848-474D-920F-7811702B4CBA}" destId="{F8E29428-8153-4DAD-9592-91D5193824ED}" srcOrd="0" destOrd="0" parTransId="{774BDBFF-8C80-4F0D-ACFB-8809A83FF32E}" sibTransId="{DEDE4F4D-0CAD-436E-8402-F8D01E93C925}"/>
    <dgm:cxn modelId="{A9828F37-588C-4772-BDEB-3C5F874837E2}" type="presOf" srcId="{26D6558C-E7D3-4CB1-9A52-4B730BB6D44E}" destId="{7D7E3E51-BB96-4272-AAAC-949A40855491}" srcOrd="1" destOrd="0" presId="urn:microsoft.com/office/officeart/2005/8/layout/venn1"/>
    <dgm:cxn modelId="{4257E685-BA14-4502-94CF-DC02BF37239B}" type="presOf" srcId="{26D6558C-E7D3-4CB1-9A52-4B730BB6D44E}" destId="{37D1A851-E028-4BDA-92B6-6224166ACEE1}" srcOrd="0" destOrd="0" presId="urn:microsoft.com/office/officeart/2005/8/layout/venn1"/>
    <dgm:cxn modelId="{B8121624-3914-4A6E-BD5B-D4A8C0085CA6}" srcId="{87FB3BBF-D848-474D-920F-7811702B4CBA}" destId="{60631D5D-1EFD-41F1-BAFB-BEDDC156FAF7}" srcOrd="2" destOrd="0" parTransId="{2EA7322C-B9D3-4DE0-B1AD-FD2919169E22}" sibTransId="{9EFFB1E6-CEE5-4D17-9770-7FFEFDDFA1CB}"/>
    <dgm:cxn modelId="{56C88A34-E84A-4331-A146-E9544EF83F76}" type="presOf" srcId="{60631D5D-1EFD-41F1-BAFB-BEDDC156FAF7}" destId="{C71E054B-A285-4538-9A56-4340CB92AD01}" srcOrd="0" destOrd="0" presId="urn:microsoft.com/office/officeart/2005/8/layout/venn1"/>
    <dgm:cxn modelId="{90CB995F-392B-40B4-856F-18E028AC0627}" type="presOf" srcId="{87FB3BBF-D848-474D-920F-7811702B4CBA}" destId="{E6C1CFED-88C6-4AEB-B393-B1C6EA778A33}" srcOrd="0" destOrd="0" presId="urn:microsoft.com/office/officeart/2005/8/layout/venn1"/>
    <dgm:cxn modelId="{F8E673E0-AD44-4E23-92AB-9E49B2C59B5E}" type="presOf" srcId="{60631D5D-1EFD-41F1-BAFB-BEDDC156FAF7}" destId="{6CA716A4-D1F5-43AC-8010-B4306628D24F}" srcOrd="1" destOrd="0" presId="urn:microsoft.com/office/officeart/2005/8/layout/venn1"/>
    <dgm:cxn modelId="{9BBD420C-FE0C-4244-94BA-7B3C947FEE70}" type="presParOf" srcId="{E6C1CFED-88C6-4AEB-B393-B1C6EA778A33}" destId="{DA32D43E-9007-4BF3-9F9B-D11FC3BC0B86}" srcOrd="0" destOrd="0" presId="urn:microsoft.com/office/officeart/2005/8/layout/venn1"/>
    <dgm:cxn modelId="{3C95DC96-A97C-429D-91DB-1CFCA789F494}" type="presParOf" srcId="{E6C1CFED-88C6-4AEB-B393-B1C6EA778A33}" destId="{E8741631-3CC6-4B19-8AF6-929BE5CD49E4}" srcOrd="1" destOrd="0" presId="urn:microsoft.com/office/officeart/2005/8/layout/venn1"/>
    <dgm:cxn modelId="{C803DA9E-C32F-422F-8549-3A5CB323FBF4}" type="presParOf" srcId="{E6C1CFED-88C6-4AEB-B393-B1C6EA778A33}" destId="{37D1A851-E028-4BDA-92B6-6224166ACEE1}" srcOrd="2" destOrd="0" presId="urn:microsoft.com/office/officeart/2005/8/layout/venn1"/>
    <dgm:cxn modelId="{5CE87AB1-790E-448A-91D5-3203089DC510}" type="presParOf" srcId="{E6C1CFED-88C6-4AEB-B393-B1C6EA778A33}" destId="{7D7E3E51-BB96-4272-AAAC-949A40855491}" srcOrd="3" destOrd="0" presId="urn:microsoft.com/office/officeart/2005/8/layout/venn1"/>
    <dgm:cxn modelId="{65A47E2F-EA0C-49AC-841B-347BDEBCAFCC}" type="presParOf" srcId="{E6C1CFED-88C6-4AEB-B393-B1C6EA778A33}" destId="{C71E054B-A285-4538-9A56-4340CB92AD01}" srcOrd="4" destOrd="0" presId="urn:microsoft.com/office/officeart/2005/8/layout/venn1"/>
    <dgm:cxn modelId="{49330799-77F8-4DB3-8518-19333B1ACCA0}" type="presParOf" srcId="{E6C1CFED-88C6-4AEB-B393-B1C6EA778A33}" destId="{6CA716A4-D1F5-43AC-8010-B4306628D24F}" srcOrd="5" destOrd="0" presId="urn:microsoft.com/office/officeart/2005/8/layout/venn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A32D43E-9007-4BF3-9F9B-D11FC3BC0B86}">
      <dsp:nvSpPr>
        <dsp:cNvPr id="0" name=""/>
        <dsp:cNvSpPr/>
      </dsp:nvSpPr>
      <dsp:spPr>
        <a:xfrm>
          <a:off x="3091603" y="63440"/>
          <a:ext cx="3045142" cy="3045142"/>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377950">
            <a:lnSpc>
              <a:spcPct val="90000"/>
            </a:lnSpc>
            <a:spcBef>
              <a:spcPct val="0"/>
            </a:spcBef>
            <a:spcAft>
              <a:spcPct val="35000"/>
            </a:spcAft>
          </a:pPr>
          <a:r>
            <a:rPr lang="da-DK" sz="3100" kern="1200" dirty="0" smtClean="0"/>
            <a:t>Infrastructure Invisibility</a:t>
          </a:r>
          <a:endParaRPr lang="da-DK" sz="3100" kern="1200" dirty="0"/>
        </a:p>
      </dsp:txBody>
      <dsp:txXfrm>
        <a:off x="3497622" y="596340"/>
        <a:ext cx="2233104" cy="1370314"/>
      </dsp:txXfrm>
    </dsp:sp>
    <dsp:sp modelId="{37D1A851-E028-4BDA-92B6-6224166ACEE1}">
      <dsp:nvSpPr>
        <dsp:cNvPr id="0" name=""/>
        <dsp:cNvSpPr/>
      </dsp:nvSpPr>
      <dsp:spPr>
        <a:xfrm>
          <a:off x="4190392" y="1966654"/>
          <a:ext cx="3045142" cy="3045142"/>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377950">
            <a:lnSpc>
              <a:spcPct val="90000"/>
            </a:lnSpc>
            <a:spcBef>
              <a:spcPct val="0"/>
            </a:spcBef>
            <a:spcAft>
              <a:spcPct val="35000"/>
            </a:spcAft>
          </a:pPr>
          <a:r>
            <a:rPr lang="da-DK" sz="3100" kern="1200" dirty="0" smtClean="0"/>
            <a:t>Awareness</a:t>
          </a:r>
        </a:p>
        <a:p>
          <a:pPr lvl="0" algn="ctr" defTabSz="1377950">
            <a:lnSpc>
              <a:spcPct val="90000"/>
            </a:lnSpc>
            <a:spcBef>
              <a:spcPct val="0"/>
            </a:spcBef>
            <a:spcAft>
              <a:spcPct val="35000"/>
            </a:spcAft>
          </a:pPr>
          <a:r>
            <a:rPr lang="da-DK" sz="3100" kern="1200" dirty="0" smtClean="0"/>
            <a:t>Systems</a:t>
          </a:r>
          <a:endParaRPr lang="da-DK" sz="3100" kern="1200" dirty="0"/>
        </a:p>
      </dsp:txBody>
      <dsp:txXfrm>
        <a:off x="5121698" y="2753316"/>
        <a:ext cx="1827085" cy="1674828"/>
      </dsp:txXfrm>
    </dsp:sp>
    <dsp:sp modelId="{C71E054B-A285-4538-9A56-4340CB92AD01}">
      <dsp:nvSpPr>
        <dsp:cNvPr id="0" name=""/>
        <dsp:cNvSpPr/>
      </dsp:nvSpPr>
      <dsp:spPr>
        <a:xfrm>
          <a:off x="1992814" y="1966654"/>
          <a:ext cx="3045142" cy="3045142"/>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377950">
            <a:lnSpc>
              <a:spcPct val="90000"/>
            </a:lnSpc>
            <a:spcBef>
              <a:spcPct val="0"/>
            </a:spcBef>
            <a:spcAft>
              <a:spcPct val="35000"/>
            </a:spcAft>
          </a:pPr>
          <a:r>
            <a:rPr lang="da-DK" sz="3100" kern="1200" dirty="0" smtClean="0"/>
            <a:t>Volunteer Computing Adoption</a:t>
          </a:r>
          <a:endParaRPr lang="da-DK" sz="3100" kern="1200" dirty="0"/>
        </a:p>
      </dsp:txBody>
      <dsp:txXfrm>
        <a:off x="2279565" y="2753316"/>
        <a:ext cx="1827085" cy="1674828"/>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873BFD4-8ACA-4C19-A75B-502EDD650180}">
      <dsp:nvSpPr>
        <dsp:cNvPr id="0" name=""/>
        <dsp:cNvSpPr/>
      </dsp:nvSpPr>
      <dsp:spPr>
        <a:xfrm>
          <a:off x="2571" y="1139196"/>
          <a:ext cx="2507456" cy="7488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05664" rIns="184912" bIns="105664" numCol="1" spcCol="1270" anchor="ctr" anchorCtr="0">
          <a:noAutofit/>
        </a:bodyPr>
        <a:lstStyle/>
        <a:p>
          <a:pPr lvl="0" algn="ctr" defTabSz="1155700">
            <a:lnSpc>
              <a:spcPct val="90000"/>
            </a:lnSpc>
            <a:spcBef>
              <a:spcPct val="0"/>
            </a:spcBef>
            <a:spcAft>
              <a:spcPct val="35000"/>
            </a:spcAft>
          </a:pPr>
          <a:r>
            <a:rPr lang="da-DK" sz="2600" kern="1200" dirty="0" smtClean="0"/>
            <a:t>Technological</a:t>
          </a:r>
          <a:endParaRPr lang="da-DK" sz="2600" kern="1200" dirty="0"/>
        </a:p>
      </dsp:txBody>
      <dsp:txXfrm>
        <a:off x="2571" y="1139196"/>
        <a:ext cx="2507456" cy="748800"/>
      </dsp:txXfrm>
    </dsp:sp>
    <dsp:sp modelId="{802BBD2B-10F6-41C2-AB97-38AB1FE5C56B}">
      <dsp:nvSpPr>
        <dsp:cNvPr id="0" name=""/>
        <dsp:cNvSpPr/>
      </dsp:nvSpPr>
      <dsp:spPr>
        <a:xfrm>
          <a:off x="2571" y="1887996"/>
          <a:ext cx="2507456" cy="1498769"/>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8684" tIns="138684" rIns="184912" bIns="208026" numCol="1" spcCol="1270" anchor="t" anchorCtr="0">
          <a:noAutofit/>
        </a:bodyPr>
        <a:lstStyle/>
        <a:p>
          <a:pPr marL="228600" lvl="1" indent="-228600" algn="l" defTabSz="1155700">
            <a:lnSpc>
              <a:spcPct val="90000"/>
            </a:lnSpc>
            <a:spcBef>
              <a:spcPct val="0"/>
            </a:spcBef>
            <a:spcAft>
              <a:spcPct val="15000"/>
            </a:spcAft>
            <a:buChar char="••"/>
          </a:pPr>
          <a:r>
            <a:rPr lang="da-DK" sz="2600" kern="1200" dirty="0" smtClean="0"/>
            <a:t>GridOrbit-pub</a:t>
          </a:r>
          <a:endParaRPr lang="da-DK" sz="2600" kern="1200" dirty="0"/>
        </a:p>
        <a:p>
          <a:pPr marL="228600" lvl="1" indent="-228600" algn="l" defTabSz="1155700">
            <a:lnSpc>
              <a:spcPct val="90000"/>
            </a:lnSpc>
            <a:spcBef>
              <a:spcPct val="0"/>
            </a:spcBef>
            <a:spcAft>
              <a:spcPct val="15000"/>
            </a:spcAft>
            <a:buChar char="••"/>
          </a:pPr>
          <a:r>
            <a:rPr lang="da-DK" sz="2600" kern="1200" dirty="0" smtClean="0"/>
            <a:t>GridOrbit-per</a:t>
          </a:r>
          <a:endParaRPr lang="da-DK" sz="2600" kern="1200" dirty="0"/>
        </a:p>
      </dsp:txBody>
      <dsp:txXfrm>
        <a:off x="2571" y="1887996"/>
        <a:ext cx="2507456" cy="1498769"/>
      </dsp:txXfrm>
    </dsp:sp>
    <dsp:sp modelId="{C8AB1ECE-2BA4-4D37-ABDD-0D8AE60E2F14}">
      <dsp:nvSpPr>
        <dsp:cNvPr id="0" name=""/>
        <dsp:cNvSpPr/>
      </dsp:nvSpPr>
      <dsp:spPr>
        <a:xfrm>
          <a:off x="2861071" y="1139196"/>
          <a:ext cx="2507456" cy="7488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05664" rIns="184912" bIns="105664" numCol="1" spcCol="1270" anchor="ctr" anchorCtr="0">
          <a:noAutofit/>
        </a:bodyPr>
        <a:lstStyle/>
        <a:p>
          <a:pPr lvl="0" algn="ctr" defTabSz="1155700">
            <a:lnSpc>
              <a:spcPct val="90000"/>
            </a:lnSpc>
            <a:spcBef>
              <a:spcPct val="0"/>
            </a:spcBef>
            <a:spcAft>
              <a:spcPct val="35000"/>
            </a:spcAft>
          </a:pPr>
          <a:r>
            <a:rPr lang="da-DK" sz="2600" kern="1200" smtClean="0"/>
            <a:t>Conceptual</a:t>
          </a:r>
          <a:endParaRPr lang="da-DK" sz="2600" kern="1200" dirty="0"/>
        </a:p>
      </dsp:txBody>
      <dsp:txXfrm>
        <a:off x="2861071" y="1139196"/>
        <a:ext cx="2507456" cy="748800"/>
      </dsp:txXfrm>
    </dsp:sp>
    <dsp:sp modelId="{48EEC71C-BEEC-461B-8794-F9BD1246715E}">
      <dsp:nvSpPr>
        <dsp:cNvPr id="0" name=""/>
        <dsp:cNvSpPr/>
      </dsp:nvSpPr>
      <dsp:spPr>
        <a:xfrm>
          <a:off x="2861071" y="1887996"/>
          <a:ext cx="2507456" cy="1498769"/>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8684" tIns="138684" rIns="184912" bIns="208026" numCol="1" spcCol="1270" anchor="t" anchorCtr="0">
          <a:noAutofit/>
        </a:bodyPr>
        <a:lstStyle/>
        <a:p>
          <a:pPr marL="228600" lvl="1" indent="-228600" algn="l" defTabSz="1155700">
            <a:lnSpc>
              <a:spcPct val="90000"/>
            </a:lnSpc>
            <a:spcBef>
              <a:spcPct val="0"/>
            </a:spcBef>
            <a:spcAft>
              <a:spcPct val="15000"/>
            </a:spcAft>
            <a:buChar char="••"/>
          </a:pPr>
          <a:r>
            <a:rPr lang="da-DK" sz="2600" kern="1200" dirty="0" smtClean="0"/>
            <a:t>Awareness Model</a:t>
          </a:r>
          <a:endParaRPr lang="da-DK" sz="2600" kern="1200" dirty="0"/>
        </a:p>
        <a:p>
          <a:pPr marL="228600" lvl="1" indent="-228600" algn="l" defTabSz="1155700">
            <a:lnSpc>
              <a:spcPct val="90000"/>
            </a:lnSpc>
            <a:spcBef>
              <a:spcPct val="0"/>
            </a:spcBef>
            <a:spcAft>
              <a:spcPct val="15000"/>
            </a:spcAft>
            <a:buChar char="••"/>
          </a:pPr>
          <a:r>
            <a:rPr lang="da-DK" sz="2600" kern="1200" dirty="0" smtClean="0"/>
            <a:t>Design Space</a:t>
          </a:r>
          <a:endParaRPr lang="da-DK" sz="2600" kern="1200" dirty="0"/>
        </a:p>
      </dsp:txBody>
      <dsp:txXfrm>
        <a:off x="2861071" y="1887996"/>
        <a:ext cx="2507456" cy="1498769"/>
      </dsp:txXfrm>
    </dsp:sp>
    <dsp:sp modelId="{9911746A-5052-4794-918D-36A113258259}">
      <dsp:nvSpPr>
        <dsp:cNvPr id="0" name=""/>
        <dsp:cNvSpPr/>
      </dsp:nvSpPr>
      <dsp:spPr>
        <a:xfrm>
          <a:off x="5719571" y="1139196"/>
          <a:ext cx="2507456" cy="7488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05664" rIns="184912" bIns="105664" numCol="1" spcCol="1270" anchor="ctr" anchorCtr="0">
          <a:noAutofit/>
        </a:bodyPr>
        <a:lstStyle/>
        <a:p>
          <a:pPr lvl="0" algn="ctr" defTabSz="1155700">
            <a:lnSpc>
              <a:spcPct val="90000"/>
            </a:lnSpc>
            <a:spcBef>
              <a:spcPct val="0"/>
            </a:spcBef>
            <a:spcAft>
              <a:spcPct val="35000"/>
            </a:spcAft>
          </a:pPr>
          <a:r>
            <a:rPr lang="da-DK" sz="2600" kern="1200" dirty="0" smtClean="0"/>
            <a:t>Methodological</a:t>
          </a:r>
          <a:endParaRPr lang="da-DK" sz="2600" kern="1200" dirty="0"/>
        </a:p>
      </dsp:txBody>
      <dsp:txXfrm>
        <a:off x="5719571" y="1139196"/>
        <a:ext cx="2507456" cy="748800"/>
      </dsp:txXfrm>
    </dsp:sp>
    <dsp:sp modelId="{9B6588C7-D690-4159-9E53-79CB701F89CD}">
      <dsp:nvSpPr>
        <dsp:cNvPr id="0" name=""/>
        <dsp:cNvSpPr/>
      </dsp:nvSpPr>
      <dsp:spPr>
        <a:xfrm>
          <a:off x="5719571" y="1887996"/>
          <a:ext cx="2507456" cy="1498769"/>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8684" tIns="138684" rIns="184912" bIns="208026" numCol="1" spcCol="1270" anchor="t" anchorCtr="0">
          <a:noAutofit/>
        </a:bodyPr>
        <a:lstStyle/>
        <a:p>
          <a:pPr marL="228600" lvl="1" indent="-228600" algn="l" defTabSz="1155700">
            <a:lnSpc>
              <a:spcPct val="90000"/>
            </a:lnSpc>
            <a:spcBef>
              <a:spcPct val="0"/>
            </a:spcBef>
            <a:spcAft>
              <a:spcPct val="15000"/>
            </a:spcAft>
            <a:buChar char="••"/>
          </a:pPr>
          <a:r>
            <a:rPr lang="da-DK" sz="2600" kern="1200" dirty="0" smtClean="0"/>
            <a:t>AM Cards </a:t>
          </a:r>
          <a:r>
            <a:rPr lang="da-DK" sz="2600" kern="1200" dirty="0" smtClean="0"/>
            <a:t>Technique</a:t>
          </a:r>
          <a:endParaRPr lang="da-DK" sz="2600" kern="1200" dirty="0"/>
        </a:p>
      </dsp:txBody>
      <dsp:txXfrm>
        <a:off x="5719571" y="1887996"/>
        <a:ext cx="2507456" cy="1498769"/>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EA5474B-1FEB-4F2D-9EF9-4CBDE6CEBC79}">
      <dsp:nvSpPr>
        <dsp:cNvPr id="0" name=""/>
        <dsp:cNvSpPr/>
      </dsp:nvSpPr>
      <dsp:spPr>
        <a:xfrm>
          <a:off x="1219199" y="0"/>
          <a:ext cx="1219200" cy="762000"/>
        </a:xfrm>
        <a:prstGeom prst="trapezoid">
          <a:avLst>
            <a:gd name="adj" fmla="val 8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lvl="0" algn="ctr" defTabSz="1111250">
            <a:lnSpc>
              <a:spcPct val="90000"/>
            </a:lnSpc>
            <a:spcBef>
              <a:spcPct val="0"/>
            </a:spcBef>
            <a:spcAft>
              <a:spcPct val="35000"/>
            </a:spcAft>
          </a:pPr>
          <a:r>
            <a:rPr lang="da-DK" sz="2500" kern="1200" dirty="0" smtClean="0"/>
            <a:t>Explorer 10%</a:t>
          </a:r>
          <a:endParaRPr lang="da-DK" sz="2500" kern="1200" dirty="0"/>
        </a:p>
      </dsp:txBody>
      <dsp:txXfrm>
        <a:off x="1219199" y="0"/>
        <a:ext cx="1219200" cy="762000"/>
      </dsp:txXfrm>
    </dsp:sp>
    <dsp:sp modelId="{807E6934-627D-4CCA-894B-27474D6117BC}">
      <dsp:nvSpPr>
        <dsp:cNvPr id="0" name=""/>
        <dsp:cNvSpPr/>
      </dsp:nvSpPr>
      <dsp:spPr>
        <a:xfrm>
          <a:off x="609599" y="761999"/>
          <a:ext cx="2438400" cy="762000"/>
        </a:xfrm>
        <a:prstGeom prst="trapezoid">
          <a:avLst>
            <a:gd name="adj" fmla="val 8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lvl="0" algn="ctr" defTabSz="1111250">
            <a:lnSpc>
              <a:spcPct val="90000"/>
            </a:lnSpc>
            <a:spcBef>
              <a:spcPct val="0"/>
            </a:spcBef>
            <a:spcAft>
              <a:spcPct val="35000"/>
            </a:spcAft>
          </a:pPr>
          <a:r>
            <a:rPr lang="da-DK" sz="2500" kern="1200" dirty="0" smtClean="0"/>
            <a:t>Curious 30%</a:t>
          </a:r>
          <a:endParaRPr lang="da-DK" sz="2500" kern="1200" dirty="0"/>
        </a:p>
      </dsp:txBody>
      <dsp:txXfrm>
        <a:off x="1036319" y="761999"/>
        <a:ext cx="1584960" cy="762000"/>
      </dsp:txXfrm>
    </dsp:sp>
    <dsp:sp modelId="{6A0C2152-65D7-4305-83FA-A0781C821ED1}">
      <dsp:nvSpPr>
        <dsp:cNvPr id="0" name=""/>
        <dsp:cNvSpPr/>
      </dsp:nvSpPr>
      <dsp:spPr>
        <a:xfrm>
          <a:off x="0" y="1523999"/>
          <a:ext cx="3657600" cy="762000"/>
        </a:xfrm>
        <a:prstGeom prst="trapezoid">
          <a:avLst>
            <a:gd name="adj" fmla="val 8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lvl="0" algn="ctr" defTabSz="1111250">
            <a:lnSpc>
              <a:spcPct val="90000"/>
            </a:lnSpc>
            <a:spcBef>
              <a:spcPct val="0"/>
            </a:spcBef>
            <a:spcAft>
              <a:spcPct val="35000"/>
            </a:spcAft>
          </a:pPr>
          <a:r>
            <a:rPr lang="da-DK" sz="2500" kern="1200" dirty="0" smtClean="0"/>
            <a:t>Aware 60%</a:t>
          </a:r>
          <a:endParaRPr lang="da-DK" sz="2500" kern="1200" dirty="0"/>
        </a:p>
      </dsp:txBody>
      <dsp:txXfrm>
        <a:off x="640079" y="1523999"/>
        <a:ext cx="2377440" cy="762000"/>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A32D43E-9007-4BF3-9F9B-D11FC3BC0B86}">
      <dsp:nvSpPr>
        <dsp:cNvPr id="0" name=""/>
        <dsp:cNvSpPr/>
      </dsp:nvSpPr>
      <dsp:spPr>
        <a:xfrm>
          <a:off x="677889" y="13910"/>
          <a:ext cx="667701" cy="667701"/>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266700">
            <a:lnSpc>
              <a:spcPct val="90000"/>
            </a:lnSpc>
            <a:spcBef>
              <a:spcPct val="0"/>
            </a:spcBef>
            <a:spcAft>
              <a:spcPct val="35000"/>
            </a:spcAft>
          </a:pPr>
          <a:r>
            <a:rPr lang="da-DK" sz="600" kern="1200" dirty="0" smtClean="0"/>
            <a:t>Infrastructure Invisibility</a:t>
          </a:r>
          <a:endParaRPr lang="da-DK" sz="600" kern="1200" dirty="0"/>
        </a:p>
      </dsp:txBody>
      <dsp:txXfrm>
        <a:off x="766916" y="130758"/>
        <a:ext cx="489647" cy="300465"/>
      </dsp:txXfrm>
    </dsp:sp>
    <dsp:sp modelId="{37D1A851-E028-4BDA-92B6-6224166ACEE1}">
      <dsp:nvSpPr>
        <dsp:cNvPr id="0" name=""/>
        <dsp:cNvSpPr/>
      </dsp:nvSpPr>
      <dsp:spPr>
        <a:xfrm>
          <a:off x="918818" y="431223"/>
          <a:ext cx="667701" cy="667701"/>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266700">
            <a:lnSpc>
              <a:spcPct val="90000"/>
            </a:lnSpc>
            <a:spcBef>
              <a:spcPct val="0"/>
            </a:spcBef>
            <a:spcAft>
              <a:spcPct val="35000"/>
            </a:spcAft>
          </a:pPr>
          <a:r>
            <a:rPr lang="da-DK" sz="600" kern="1200" dirty="0" smtClean="0"/>
            <a:t>Awareness</a:t>
          </a:r>
        </a:p>
        <a:p>
          <a:pPr lvl="0" algn="ctr" defTabSz="266700">
            <a:lnSpc>
              <a:spcPct val="90000"/>
            </a:lnSpc>
            <a:spcBef>
              <a:spcPct val="0"/>
            </a:spcBef>
            <a:spcAft>
              <a:spcPct val="35000"/>
            </a:spcAft>
          </a:pPr>
          <a:r>
            <a:rPr lang="da-DK" sz="600" kern="1200" dirty="0" smtClean="0"/>
            <a:t>Systems</a:t>
          </a:r>
          <a:endParaRPr lang="da-DK" sz="600" kern="1200" dirty="0"/>
        </a:p>
      </dsp:txBody>
      <dsp:txXfrm>
        <a:off x="1123023" y="603713"/>
        <a:ext cx="400620" cy="367235"/>
      </dsp:txXfrm>
    </dsp:sp>
    <dsp:sp modelId="{C71E054B-A285-4538-9A56-4340CB92AD01}">
      <dsp:nvSpPr>
        <dsp:cNvPr id="0" name=""/>
        <dsp:cNvSpPr/>
      </dsp:nvSpPr>
      <dsp:spPr>
        <a:xfrm>
          <a:off x="436960" y="431223"/>
          <a:ext cx="667701" cy="667701"/>
        </a:xfrm>
        <a:prstGeom prst="ellipse">
          <a:avLst/>
        </a:prstGeom>
        <a:solidFill>
          <a:schemeClr val="accent2"/>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2"/>
        </a:fillRef>
        <a:effectRef idx="1">
          <a:schemeClr val="accent2"/>
        </a:effectRef>
        <a:fontRef idx="minor">
          <a:schemeClr val="lt1"/>
        </a:fontRef>
      </dsp:style>
      <dsp:txBody>
        <a:bodyPr spcFirstLastPara="0" vert="horz" wrap="square" lIns="0" tIns="0" rIns="0" bIns="0" numCol="1" spcCol="1270" anchor="ctr" anchorCtr="0">
          <a:noAutofit/>
        </a:bodyPr>
        <a:lstStyle/>
        <a:p>
          <a:pPr lvl="0" algn="ctr" defTabSz="266700">
            <a:lnSpc>
              <a:spcPct val="90000"/>
            </a:lnSpc>
            <a:spcBef>
              <a:spcPct val="0"/>
            </a:spcBef>
            <a:spcAft>
              <a:spcPct val="35000"/>
            </a:spcAft>
          </a:pPr>
          <a:r>
            <a:rPr lang="da-DK" sz="600" kern="1200" dirty="0" smtClean="0"/>
            <a:t>Grid Adoption</a:t>
          </a:r>
          <a:endParaRPr lang="da-DK" sz="600" kern="1200" dirty="0"/>
        </a:p>
      </dsp:txBody>
      <dsp:txXfrm>
        <a:off x="499835" y="603713"/>
        <a:ext cx="400620" cy="367235"/>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A32D43E-9007-4BF3-9F9B-D11FC3BC0B86}">
      <dsp:nvSpPr>
        <dsp:cNvPr id="0" name=""/>
        <dsp:cNvSpPr/>
      </dsp:nvSpPr>
      <dsp:spPr>
        <a:xfrm>
          <a:off x="677889" y="13910"/>
          <a:ext cx="667701" cy="667701"/>
        </a:xfrm>
        <a:prstGeom prst="ellipse">
          <a:avLst/>
        </a:prstGeom>
        <a:solidFill>
          <a:schemeClr val="accent2"/>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2"/>
        </a:fillRef>
        <a:effectRef idx="1">
          <a:schemeClr val="accent2"/>
        </a:effectRef>
        <a:fontRef idx="minor">
          <a:schemeClr val="lt1"/>
        </a:fontRef>
      </dsp:style>
      <dsp:txBody>
        <a:bodyPr spcFirstLastPara="0" vert="horz" wrap="square" lIns="0" tIns="0" rIns="0" bIns="0" numCol="1" spcCol="1270" anchor="ctr" anchorCtr="0">
          <a:noAutofit/>
        </a:bodyPr>
        <a:lstStyle/>
        <a:p>
          <a:pPr lvl="0" algn="ctr" defTabSz="266700">
            <a:lnSpc>
              <a:spcPct val="90000"/>
            </a:lnSpc>
            <a:spcBef>
              <a:spcPct val="0"/>
            </a:spcBef>
            <a:spcAft>
              <a:spcPct val="35000"/>
            </a:spcAft>
          </a:pPr>
          <a:r>
            <a:rPr lang="da-DK" sz="600" kern="1200" dirty="0" smtClean="0"/>
            <a:t>Infrastructure Invisibility</a:t>
          </a:r>
          <a:endParaRPr lang="da-DK" sz="600" kern="1200" dirty="0"/>
        </a:p>
      </dsp:txBody>
      <dsp:txXfrm>
        <a:off x="766916" y="130758"/>
        <a:ext cx="489647" cy="300465"/>
      </dsp:txXfrm>
    </dsp:sp>
    <dsp:sp modelId="{37D1A851-E028-4BDA-92B6-6224166ACEE1}">
      <dsp:nvSpPr>
        <dsp:cNvPr id="0" name=""/>
        <dsp:cNvSpPr/>
      </dsp:nvSpPr>
      <dsp:spPr>
        <a:xfrm>
          <a:off x="918818" y="431223"/>
          <a:ext cx="667701" cy="667701"/>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266700">
            <a:lnSpc>
              <a:spcPct val="90000"/>
            </a:lnSpc>
            <a:spcBef>
              <a:spcPct val="0"/>
            </a:spcBef>
            <a:spcAft>
              <a:spcPct val="35000"/>
            </a:spcAft>
          </a:pPr>
          <a:r>
            <a:rPr lang="da-DK" sz="600" kern="1200" dirty="0" smtClean="0"/>
            <a:t>Awareness</a:t>
          </a:r>
        </a:p>
        <a:p>
          <a:pPr lvl="0" algn="ctr" defTabSz="266700">
            <a:lnSpc>
              <a:spcPct val="90000"/>
            </a:lnSpc>
            <a:spcBef>
              <a:spcPct val="0"/>
            </a:spcBef>
            <a:spcAft>
              <a:spcPct val="35000"/>
            </a:spcAft>
          </a:pPr>
          <a:r>
            <a:rPr lang="da-DK" sz="600" kern="1200" dirty="0" smtClean="0"/>
            <a:t>Systems</a:t>
          </a:r>
          <a:endParaRPr lang="da-DK" sz="600" kern="1200" dirty="0"/>
        </a:p>
      </dsp:txBody>
      <dsp:txXfrm>
        <a:off x="1123023" y="603713"/>
        <a:ext cx="400620" cy="367235"/>
      </dsp:txXfrm>
    </dsp:sp>
    <dsp:sp modelId="{C71E054B-A285-4538-9A56-4340CB92AD01}">
      <dsp:nvSpPr>
        <dsp:cNvPr id="0" name=""/>
        <dsp:cNvSpPr/>
      </dsp:nvSpPr>
      <dsp:spPr>
        <a:xfrm>
          <a:off x="436960" y="431223"/>
          <a:ext cx="667701" cy="667701"/>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266700">
            <a:lnSpc>
              <a:spcPct val="90000"/>
            </a:lnSpc>
            <a:spcBef>
              <a:spcPct val="0"/>
            </a:spcBef>
            <a:spcAft>
              <a:spcPct val="35000"/>
            </a:spcAft>
          </a:pPr>
          <a:r>
            <a:rPr lang="da-DK" sz="600" kern="1200" dirty="0" smtClean="0"/>
            <a:t>Grid Adoption</a:t>
          </a:r>
          <a:endParaRPr lang="da-DK" sz="600" kern="1200" dirty="0"/>
        </a:p>
      </dsp:txBody>
      <dsp:txXfrm>
        <a:off x="499835" y="603713"/>
        <a:ext cx="400620" cy="367235"/>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A32D43E-9007-4BF3-9F9B-D11FC3BC0B86}">
      <dsp:nvSpPr>
        <dsp:cNvPr id="0" name=""/>
        <dsp:cNvSpPr/>
      </dsp:nvSpPr>
      <dsp:spPr>
        <a:xfrm>
          <a:off x="677889" y="13910"/>
          <a:ext cx="667701" cy="667701"/>
        </a:xfrm>
        <a:prstGeom prst="ellipse">
          <a:avLst/>
        </a:prstGeom>
        <a:solidFill>
          <a:schemeClr val="accent2"/>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2"/>
        </a:fillRef>
        <a:effectRef idx="1">
          <a:schemeClr val="accent2"/>
        </a:effectRef>
        <a:fontRef idx="minor">
          <a:schemeClr val="lt1"/>
        </a:fontRef>
      </dsp:style>
      <dsp:txBody>
        <a:bodyPr spcFirstLastPara="0" vert="horz" wrap="square" lIns="0" tIns="0" rIns="0" bIns="0" numCol="1" spcCol="1270" anchor="ctr" anchorCtr="0">
          <a:noAutofit/>
        </a:bodyPr>
        <a:lstStyle/>
        <a:p>
          <a:pPr lvl="0" algn="ctr" defTabSz="266700">
            <a:lnSpc>
              <a:spcPct val="90000"/>
            </a:lnSpc>
            <a:spcBef>
              <a:spcPct val="0"/>
            </a:spcBef>
            <a:spcAft>
              <a:spcPct val="35000"/>
            </a:spcAft>
          </a:pPr>
          <a:r>
            <a:rPr lang="da-DK" sz="600" kern="1200" dirty="0" smtClean="0"/>
            <a:t>Infrastructure Invisibility</a:t>
          </a:r>
          <a:endParaRPr lang="da-DK" sz="600" kern="1200" dirty="0"/>
        </a:p>
      </dsp:txBody>
      <dsp:txXfrm>
        <a:off x="766916" y="130758"/>
        <a:ext cx="489647" cy="300465"/>
      </dsp:txXfrm>
    </dsp:sp>
    <dsp:sp modelId="{37D1A851-E028-4BDA-92B6-6224166ACEE1}">
      <dsp:nvSpPr>
        <dsp:cNvPr id="0" name=""/>
        <dsp:cNvSpPr/>
      </dsp:nvSpPr>
      <dsp:spPr>
        <a:xfrm>
          <a:off x="918818" y="431223"/>
          <a:ext cx="667701" cy="667701"/>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266700">
            <a:lnSpc>
              <a:spcPct val="90000"/>
            </a:lnSpc>
            <a:spcBef>
              <a:spcPct val="0"/>
            </a:spcBef>
            <a:spcAft>
              <a:spcPct val="35000"/>
            </a:spcAft>
          </a:pPr>
          <a:r>
            <a:rPr lang="da-DK" sz="600" kern="1200" dirty="0" smtClean="0"/>
            <a:t>Awareness</a:t>
          </a:r>
        </a:p>
        <a:p>
          <a:pPr lvl="0" algn="ctr" defTabSz="266700">
            <a:lnSpc>
              <a:spcPct val="90000"/>
            </a:lnSpc>
            <a:spcBef>
              <a:spcPct val="0"/>
            </a:spcBef>
            <a:spcAft>
              <a:spcPct val="35000"/>
            </a:spcAft>
          </a:pPr>
          <a:r>
            <a:rPr lang="da-DK" sz="600" kern="1200" dirty="0" smtClean="0"/>
            <a:t>Systems</a:t>
          </a:r>
          <a:endParaRPr lang="da-DK" sz="600" kern="1200" dirty="0"/>
        </a:p>
      </dsp:txBody>
      <dsp:txXfrm>
        <a:off x="1123023" y="603713"/>
        <a:ext cx="400620" cy="367235"/>
      </dsp:txXfrm>
    </dsp:sp>
    <dsp:sp modelId="{C71E054B-A285-4538-9A56-4340CB92AD01}">
      <dsp:nvSpPr>
        <dsp:cNvPr id="0" name=""/>
        <dsp:cNvSpPr/>
      </dsp:nvSpPr>
      <dsp:spPr>
        <a:xfrm>
          <a:off x="436960" y="431223"/>
          <a:ext cx="667701" cy="667701"/>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266700">
            <a:lnSpc>
              <a:spcPct val="90000"/>
            </a:lnSpc>
            <a:spcBef>
              <a:spcPct val="0"/>
            </a:spcBef>
            <a:spcAft>
              <a:spcPct val="35000"/>
            </a:spcAft>
          </a:pPr>
          <a:r>
            <a:rPr lang="da-DK" sz="600" kern="1200" dirty="0" smtClean="0"/>
            <a:t>Grid Adoption</a:t>
          </a:r>
          <a:endParaRPr lang="da-DK" sz="600" kern="1200" dirty="0"/>
        </a:p>
      </dsp:txBody>
      <dsp:txXfrm>
        <a:off x="499835" y="603713"/>
        <a:ext cx="400620" cy="367235"/>
      </dsp:txXfrm>
    </dsp:sp>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A32D43E-9007-4BF3-9F9B-D11FC3BC0B86}">
      <dsp:nvSpPr>
        <dsp:cNvPr id="0" name=""/>
        <dsp:cNvSpPr/>
      </dsp:nvSpPr>
      <dsp:spPr>
        <a:xfrm>
          <a:off x="677889" y="13910"/>
          <a:ext cx="667701" cy="667701"/>
        </a:xfrm>
        <a:prstGeom prst="ellipse">
          <a:avLst/>
        </a:prstGeom>
        <a:solidFill>
          <a:schemeClr val="accent2"/>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2"/>
        </a:fillRef>
        <a:effectRef idx="1">
          <a:schemeClr val="accent2"/>
        </a:effectRef>
        <a:fontRef idx="minor">
          <a:schemeClr val="lt1"/>
        </a:fontRef>
      </dsp:style>
      <dsp:txBody>
        <a:bodyPr spcFirstLastPara="0" vert="horz" wrap="square" lIns="0" tIns="0" rIns="0" bIns="0" numCol="1" spcCol="1270" anchor="ctr" anchorCtr="0">
          <a:noAutofit/>
        </a:bodyPr>
        <a:lstStyle/>
        <a:p>
          <a:pPr lvl="0" algn="ctr" defTabSz="266700">
            <a:lnSpc>
              <a:spcPct val="90000"/>
            </a:lnSpc>
            <a:spcBef>
              <a:spcPct val="0"/>
            </a:spcBef>
            <a:spcAft>
              <a:spcPct val="35000"/>
            </a:spcAft>
          </a:pPr>
          <a:r>
            <a:rPr lang="da-DK" sz="600" kern="1200" dirty="0" smtClean="0"/>
            <a:t>Infrastructure Invisibility</a:t>
          </a:r>
          <a:endParaRPr lang="da-DK" sz="600" kern="1200" dirty="0"/>
        </a:p>
      </dsp:txBody>
      <dsp:txXfrm>
        <a:off x="766916" y="130758"/>
        <a:ext cx="489647" cy="300465"/>
      </dsp:txXfrm>
    </dsp:sp>
    <dsp:sp modelId="{37D1A851-E028-4BDA-92B6-6224166ACEE1}">
      <dsp:nvSpPr>
        <dsp:cNvPr id="0" name=""/>
        <dsp:cNvSpPr/>
      </dsp:nvSpPr>
      <dsp:spPr>
        <a:xfrm>
          <a:off x="918818" y="431223"/>
          <a:ext cx="667701" cy="667701"/>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266700">
            <a:lnSpc>
              <a:spcPct val="90000"/>
            </a:lnSpc>
            <a:spcBef>
              <a:spcPct val="0"/>
            </a:spcBef>
            <a:spcAft>
              <a:spcPct val="35000"/>
            </a:spcAft>
          </a:pPr>
          <a:r>
            <a:rPr lang="da-DK" sz="600" kern="1200" dirty="0" smtClean="0"/>
            <a:t>Awareness</a:t>
          </a:r>
        </a:p>
        <a:p>
          <a:pPr lvl="0" algn="ctr" defTabSz="266700">
            <a:lnSpc>
              <a:spcPct val="90000"/>
            </a:lnSpc>
            <a:spcBef>
              <a:spcPct val="0"/>
            </a:spcBef>
            <a:spcAft>
              <a:spcPct val="35000"/>
            </a:spcAft>
          </a:pPr>
          <a:r>
            <a:rPr lang="da-DK" sz="600" kern="1200" dirty="0" smtClean="0"/>
            <a:t>Systems</a:t>
          </a:r>
          <a:endParaRPr lang="da-DK" sz="600" kern="1200" dirty="0"/>
        </a:p>
      </dsp:txBody>
      <dsp:txXfrm>
        <a:off x="1123023" y="603713"/>
        <a:ext cx="400620" cy="367235"/>
      </dsp:txXfrm>
    </dsp:sp>
    <dsp:sp modelId="{C71E054B-A285-4538-9A56-4340CB92AD01}">
      <dsp:nvSpPr>
        <dsp:cNvPr id="0" name=""/>
        <dsp:cNvSpPr/>
      </dsp:nvSpPr>
      <dsp:spPr>
        <a:xfrm>
          <a:off x="436960" y="431223"/>
          <a:ext cx="667701" cy="667701"/>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266700">
            <a:lnSpc>
              <a:spcPct val="90000"/>
            </a:lnSpc>
            <a:spcBef>
              <a:spcPct val="0"/>
            </a:spcBef>
            <a:spcAft>
              <a:spcPct val="35000"/>
            </a:spcAft>
          </a:pPr>
          <a:r>
            <a:rPr lang="da-DK" sz="600" kern="1200" dirty="0" smtClean="0"/>
            <a:t>Grid Adoption</a:t>
          </a:r>
          <a:endParaRPr lang="da-DK" sz="600" kern="1200" dirty="0"/>
        </a:p>
      </dsp:txBody>
      <dsp:txXfrm>
        <a:off x="499835" y="603713"/>
        <a:ext cx="400620" cy="367235"/>
      </dsp:txXfrm>
    </dsp:sp>
  </dsp:spTree>
</dsp:drawing>
</file>

<file path=ppt/diagrams/drawing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A32D43E-9007-4BF3-9F9B-D11FC3BC0B86}">
      <dsp:nvSpPr>
        <dsp:cNvPr id="0" name=""/>
        <dsp:cNvSpPr/>
      </dsp:nvSpPr>
      <dsp:spPr>
        <a:xfrm>
          <a:off x="677889" y="13910"/>
          <a:ext cx="667701" cy="667701"/>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266700">
            <a:lnSpc>
              <a:spcPct val="90000"/>
            </a:lnSpc>
            <a:spcBef>
              <a:spcPct val="0"/>
            </a:spcBef>
            <a:spcAft>
              <a:spcPct val="35000"/>
            </a:spcAft>
          </a:pPr>
          <a:r>
            <a:rPr lang="da-DK" sz="600" kern="1200" dirty="0" smtClean="0"/>
            <a:t>Infrastructure Invisibility</a:t>
          </a:r>
          <a:endParaRPr lang="da-DK" sz="600" kern="1200" dirty="0"/>
        </a:p>
      </dsp:txBody>
      <dsp:txXfrm>
        <a:off x="766916" y="130758"/>
        <a:ext cx="489647" cy="300465"/>
      </dsp:txXfrm>
    </dsp:sp>
    <dsp:sp modelId="{37D1A851-E028-4BDA-92B6-6224166ACEE1}">
      <dsp:nvSpPr>
        <dsp:cNvPr id="0" name=""/>
        <dsp:cNvSpPr/>
      </dsp:nvSpPr>
      <dsp:spPr>
        <a:xfrm>
          <a:off x="918818" y="431223"/>
          <a:ext cx="667701" cy="667701"/>
        </a:xfrm>
        <a:prstGeom prst="ellipse">
          <a:avLst/>
        </a:prstGeom>
        <a:solidFill>
          <a:schemeClr val="accent2"/>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2"/>
        </a:fillRef>
        <a:effectRef idx="1">
          <a:schemeClr val="accent2"/>
        </a:effectRef>
        <a:fontRef idx="minor">
          <a:schemeClr val="lt1"/>
        </a:fontRef>
      </dsp:style>
      <dsp:txBody>
        <a:bodyPr spcFirstLastPara="0" vert="horz" wrap="square" lIns="0" tIns="0" rIns="0" bIns="0" numCol="1" spcCol="1270" anchor="ctr" anchorCtr="0">
          <a:noAutofit/>
        </a:bodyPr>
        <a:lstStyle/>
        <a:p>
          <a:pPr lvl="0" algn="ctr" defTabSz="266700">
            <a:lnSpc>
              <a:spcPct val="90000"/>
            </a:lnSpc>
            <a:spcBef>
              <a:spcPct val="0"/>
            </a:spcBef>
            <a:spcAft>
              <a:spcPct val="35000"/>
            </a:spcAft>
          </a:pPr>
          <a:r>
            <a:rPr lang="da-DK" sz="600" kern="1200" dirty="0" smtClean="0"/>
            <a:t>Awareness</a:t>
          </a:r>
        </a:p>
        <a:p>
          <a:pPr lvl="0" algn="ctr" defTabSz="266700">
            <a:lnSpc>
              <a:spcPct val="90000"/>
            </a:lnSpc>
            <a:spcBef>
              <a:spcPct val="0"/>
            </a:spcBef>
            <a:spcAft>
              <a:spcPct val="35000"/>
            </a:spcAft>
          </a:pPr>
          <a:r>
            <a:rPr lang="da-DK" sz="600" kern="1200" dirty="0" smtClean="0"/>
            <a:t>Systems</a:t>
          </a:r>
          <a:endParaRPr lang="da-DK" sz="600" kern="1200" dirty="0"/>
        </a:p>
      </dsp:txBody>
      <dsp:txXfrm>
        <a:off x="1123023" y="603713"/>
        <a:ext cx="400620" cy="367235"/>
      </dsp:txXfrm>
    </dsp:sp>
    <dsp:sp modelId="{C71E054B-A285-4538-9A56-4340CB92AD01}">
      <dsp:nvSpPr>
        <dsp:cNvPr id="0" name=""/>
        <dsp:cNvSpPr/>
      </dsp:nvSpPr>
      <dsp:spPr>
        <a:xfrm>
          <a:off x="436960" y="431223"/>
          <a:ext cx="667701" cy="667701"/>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266700">
            <a:lnSpc>
              <a:spcPct val="90000"/>
            </a:lnSpc>
            <a:spcBef>
              <a:spcPct val="0"/>
            </a:spcBef>
            <a:spcAft>
              <a:spcPct val="35000"/>
            </a:spcAft>
          </a:pPr>
          <a:r>
            <a:rPr lang="da-DK" sz="600" kern="1200" dirty="0" smtClean="0"/>
            <a:t>Grid Adoption</a:t>
          </a:r>
          <a:endParaRPr lang="da-DK" sz="600" kern="1200" dirty="0"/>
        </a:p>
      </dsp:txBody>
      <dsp:txXfrm>
        <a:off x="499835" y="603713"/>
        <a:ext cx="400620" cy="367235"/>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8.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a-DK"/>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8BBE8DC-8C85-4BC2-9BDC-48CFC12189BB}" type="datetimeFigureOut">
              <a:rPr lang="da-DK" smtClean="0"/>
              <a:pPr/>
              <a:t>26-09-2010</a:t>
            </a:fld>
            <a:endParaRPr lang="da-DK"/>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a-DK"/>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a-DK"/>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a-DK"/>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FB6BA30-5FE7-4993-8B9B-CE2E443A47C7}" type="slidenum">
              <a:rPr lang="da-DK" smtClean="0"/>
              <a:pPr/>
              <a:t>‹#›</a:t>
            </a:fld>
            <a:endParaRPr lang="da-DK"/>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da-DK" dirty="0" smtClean="0"/>
              <a:t>Good morning, </a:t>
            </a:r>
          </a:p>
          <a:p>
            <a:endParaRPr lang="da-DK" dirty="0" smtClean="0"/>
          </a:p>
          <a:p>
            <a:r>
              <a:rPr lang="da-DK" dirty="0" smtClean="0"/>
              <a:t>This presentation is a first attempt</a:t>
            </a:r>
            <a:r>
              <a:rPr lang="da-DK" baseline="0" dirty="0" smtClean="0"/>
              <a:t> for the presentation I plan to give at the Doctorall Colloquium during Ubicomp 2010. </a:t>
            </a:r>
          </a:p>
          <a:p>
            <a:endParaRPr lang="da-DK" baseline="0" dirty="0" smtClean="0"/>
          </a:p>
          <a:p>
            <a:r>
              <a:rPr lang="da-DK" baseline="0" dirty="0" smtClean="0"/>
              <a:t>The goal is to cover the overall of the research leading to my dissertation, so I purposely leave out a lot of details, however feel free to ask and we can go deeper into the topics you like.</a:t>
            </a:r>
            <a:endParaRPr lang="da-DK" dirty="0"/>
          </a:p>
        </p:txBody>
      </p:sp>
      <p:sp>
        <p:nvSpPr>
          <p:cNvPr id="4" name="Slide Number Placeholder 3"/>
          <p:cNvSpPr>
            <a:spLocks noGrp="1"/>
          </p:cNvSpPr>
          <p:nvPr>
            <p:ph type="sldNum" sz="quarter" idx="10"/>
          </p:nvPr>
        </p:nvSpPr>
        <p:spPr/>
        <p:txBody>
          <a:bodyPr/>
          <a:lstStyle/>
          <a:p>
            <a:fld id="{8FB6BA30-5FE7-4993-8B9B-CE2E443A47C7}" type="slidenum">
              <a:rPr lang="da-DK" smtClean="0"/>
              <a:pPr/>
              <a:t>1</a:t>
            </a:fld>
            <a:endParaRPr lang="da-DK"/>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dirty="0" smtClean="0"/>
              <a:t>Before</a:t>
            </a:r>
            <a:r>
              <a:rPr lang="da-DK" baseline="0" dirty="0" smtClean="0"/>
              <a:t> I present my research, we need to get familiar with the background of our work.</a:t>
            </a:r>
          </a:p>
          <a:p>
            <a:pPr marL="0" marR="0" indent="0" algn="l" defTabSz="914400" rtl="0" eaLnBrk="1" fontAlgn="auto" latinLnBrk="0" hangingPunct="1">
              <a:lnSpc>
                <a:spcPct val="100000"/>
              </a:lnSpc>
              <a:spcBef>
                <a:spcPts val="0"/>
              </a:spcBef>
              <a:spcAft>
                <a:spcPts val="0"/>
              </a:spcAft>
              <a:buClrTx/>
              <a:buSzTx/>
              <a:buFontTx/>
              <a:buNone/>
              <a:tabLst/>
              <a:defRPr/>
            </a:pPr>
            <a:endParaRPr lang="da-DK"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da-DK" baseline="0" dirty="0" smtClean="0"/>
              <a:t>In our group, we are building a Mini-Grid.</a:t>
            </a:r>
          </a:p>
          <a:p>
            <a:pPr marL="0" marR="0" indent="0" algn="l" defTabSz="914400" rtl="0" eaLnBrk="1" fontAlgn="auto" latinLnBrk="0" hangingPunct="1">
              <a:lnSpc>
                <a:spcPct val="100000"/>
              </a:lnSpc>
              <a:spcBef>
                <a:spcPts val="0"/>
              </a:spcBef>
              <a:spcAft>
                <a:spcPts val="0"/>
              </a:spcAft>
              <a:buClrTx/>
              <a:buSzTx/>
              <a:buFontTx/>
              <a:buNone/>
              <a:tabLst/>
              <a:defRPr/>
            </a:pPr>
            <a:endParaRPr lang="da-DK"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da-DK" dirty="0" smtClean="0"/>
              <a:t>A Mini-Grid</a:t>
            </a:r>
            <a:r>
              <a:rPr lang="da-DK" baseline="0" dirty="0" smtClean="0"/>
              <a:t> is a dristibuted </a:t>
            </a:r>
            <a:r>
              <a:rPr lang="da-DK" baseline="0" dirty="0" smtClean="0"/>
              <a:t>volunteer computing </a:t>
            </a:r>
            <a:r>
              <a:rPr lang="da-DK" baseline="0" dirty="0" smtClean="0"/>
              <a:t>infrastructure where users voluntarily donate computing power to execute everyone’s tasks. </a:t>
            </a:r>
          </a:p>
          <a:p>
            <a:pPr marL="0" marR="0" indent="0" algn="l" defTabSz="914400" rtl="0" eaLnBrk="1" fontAlgn="auto" latinLnBrk="0" hangingPunct="1">
              <a:lnSpc>
                <a:spcPct val="100000"/>
              </a:lnSpc>
              <a:spcBef>
                <a:spcPts val="0"/>
              </a:spcBef>
              <a:spcAft>
                <a:spcPts val="0"/>
              </a:spcAft>
              <a:buClrTx/>
              <a:buSzTx/>
              <a:buFontTx/>
              <a:buNone/>
              <a:tabLst/>
              <a:defRPr/>
            </a:pPr>
            <a:endParaRPr lang="da-DK"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da-DK" baseline="0" dirty="0" smtClean="0"/>
              <a:t>[CLICK]</a:t>
            </a:r>
          </a:p>
          <a:p>
            <a:pPr marL="0" marR="0" indent="0" algn="l" defTabSz="914400" rtl="0" eaLnBrk="1" fontAlgn="auto" latinLnBrk="0" hangingPunct="1">
              <a:lnSpc>
                <a:spcPct val="100000"/>
              </a:lnSpc>
              <a:spcBef>
                <a:spcPts val="0"/>
              </a:spcBef>
              <a:spcAft>
                <a:spcPts val="0"/>
              </a:spcAft>
              <a:buClrTx/>
              <a:buSzTx/>
              <a:buFontTx/>
              <a:buNone/>
              <a:tabLst/>
              <a:defRPr/>
            </a:pPr>
            <a:endParaRPr lang="da-DK"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da-DK" baseline="0" dirty="0" smtClean="0"/>
              <a:t>So, tasks that were previously executed in a single machine are broken down into pieces and distributed among the Mini-Grid members.</a:t>
            </a:r>
          </a:p>
          <a:p>
            <a:pPr marL="0" marR="0" indent="0" algn="l" defTabSz="914400" rtl="0" eaLnBrk="1" fontAlgn="auto" latinLnBrk="0" hangingPunct="1">
              <a:lnSpc>
                <a:spcPct val="100000"/>
              </a:lnSpc>
              <a:spcBef>
                <a:spcPts val="0"/>
              </a:spcBef>
              <a:spcAft>
                <a:spcPts val="0"/>
              </a:spcAft>
              <a:buClrTx/>
              <a:buSzTx/>
              <a:buFontTx/>
              <a:buNone/>
              <a:tabLst/>
              <a:defRPr/>
            </a:pPr>
            <a:endParaRPr lang="da-DK"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da-DK" baseline="0" dirty="0" smtClean="0"/>
              <a:t>[CLICK]</a:t>
            </a:r>
          </a:p>
          <a:p>
            <a:pPr marL="0" marR="0" indent="0" algn="l" defTabSz="914400" rtl="0" eaLnBrk="1" fontAlgn="auto" latinLnBrk="0" hangingPunct="1">
              <a:lnSpc>
                <a:spcPct val="100000"/>
              </a:lnSpc>
              <a:spcBef>
                <a:spcPts val="0"/>
              </a:spcBef>
              <a:spcAft>
                <a:spcPts val="0"/>
              </a:spcAft>
              <a:buClrTx/>
              <a:buSzTx/>
              <a:buFontTx/>
              <a:buNone/>
              <a:tabLst/>
              <a:defRPr/>
            </a:pPr>
            <a:endParaRPr lang="da-DK" baseline="0" dirty="0" smtClean="0"/>
          </a:p>
          <a:p>
            <a:r>
              <a:rPr lang="da-DK" baseline="0" dirty="0" smtClean="0"/>
              <a:t>As more computers join the minigrid, its capacity increases, and there are gains in robustness and stability. </a:t>
            </a:r>
          </a:p>
          <a:p>
            <a:endParaRPr lang="da-DK" baseline="0" dirty="0" smtClean="0"/>
          </a:p>
          <a:p>
            <a:r>
              <a:rPr lang="da-DK" baseline="0" dirty="0" smtClean="0"/>
              <a:t>However the Mini-Grid is a software framework embedded in a molecular biology software suite, and runs the background of people’s machines. </a:t>
            </a:r>
          </a:p>
          <a:p>
            <a:endParaRPr lang="da-DK" baseline="0" dirty="0" smtClean="0"/>
          </a:p>
          <a:p>
            <a:r>
              <a:rPr lang="da-DK" baseline="0" dirty="0" smtClean="0"/>
              <a:t>The Mini-Grid cannot be seem, it’s </a:t>
            </a:r>
            <a:r>
              <a:rPr lang="da-DK" baseline="0" dirty="0" smtClean="0"/>
              <a:t>invisible.</a:t>
            </a:r>
          </a:p>
          <a:p>
            <a:endParaRPr lang="da-DK" baseline="0" dirty="0" smtClean="0"/>
          </a:p>
          <a:p>
            <a:endParaRPr lang="da-DK" baseline="0" dirty="0" smtClean="0"/>
          </a:p>
        </p:txBody>
      </p:sp>
      <p:sp>
        <p:nvSpPr>
          <p:cNvPr id="4" name="Slide Number Placeholder 3"/>
          <p:cNvSpPr>
            <a:spLocks noGrp="1"/>
          </p:cNvSpPr>
          <p:nvPr>
            <p:ph type="sldNum" sz="quarter" idx="10"/>
          </p:nvPr>
        </p:nvSpPr>
        <p:spPr/>
        <p:txBody>
          <a:bodyPr/>
          <a:lstStyle/>
          <a:p>
            <a:fld id="{E1B74692-E6CC-4B58-AFB2-BAFD5AB6164C}" type="slidenum">
              <a:rPr lang="da-DK" smtClean="0"/>
              <a:pPr/>
              <a:t>2</a:t>
            </a:fld>
            <a:endParaRPr lang="da-DK"/>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da-DK" dirty="0" smtClean="0"/>
              <a:t>The general area of my research</a:t>
            </a:r>
            <a:r>
              <a:rPr lang="da-DK" baseline="0" dirty="0" smtClean="0"/>
              <a:t> is the issues related to the participation of contributors for this kind of local volunteer computing infrastrucutres.</a:t>
            </a:r>
            <a:endParaRPr lang="da-DK" dirty="0" smtClean="0"/>
          </a:p>
        </p:txBody>
      </p:sp>
      <p:sp>
        <p:nvSpPr>
          <p:cNvPr id="4" name="Slide Number Placeholder 3"/>
          <p:cNvSpPr>
            <a:spLocks noGrp="1"/>
          </p:cNvSpPr>
          <p:nvPr>
            <p:ph type="sldNum" sz="quarter" idx="10"/>
          </p:nvPr>
        </p:nvSpPr>
        <p:spPr/>
        <p:txBody>
          <a:bodyPr/>
          <a:lstStyle/>
          <a:p>
            <a:fld id="{8FB6BA30-5FE7-4993-8B9B-CE2E443A47C7}" type="slidenum">
              <a:rPr lang="da-DK" smtClean="0"/>
              <a:pPr/>
              <a:t>3</a:t>
            </a:fld>
            <a:endParaRPr lang="da-DK"/>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da-DK" dirty="0"/>
          </a:p>
        </p:txBody>
      </p:sp>
      <p:sp>
        <p:nvSpPr>
          <p:cNvPr id="4" name="Slide Number Placeholder 3"/>
          <p:cNvSpPr>
            <a:spLocks noGrp="1"/>
          </p:cNvSpPr>
          <p:nvPr>
            <p:ph type="sldNum" sz="quarter" idx="10"/>
          </p:nvPr>
        </p:nvSpPr>
        <p:spPr/>
        <p:txBody>
          <a:bodyPr/>
          <a:lstStyle/>
          <a:p>
            <a:fld id="{8FB6BA30-5FE7-4993-8B9B-CE2E443A47C7}" type="slidenum">
              <a:rPr lang="da-DK" smtClean="0"/>
              <a:pPr/>
              <a:t>4</a:t>
            </a:fld>
            <a:endParaRPr lang="da-DK"/>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a:p>
            <a:r>
              <a:rPr lang="en-US" dirty="0" smtClean="0"/>
              <a:t>We study participation from the standpoint</a:t>
            </a:r>
            <a:r>
              <a:rPr lang="en-US" baseline="0" dirty="0" smtClean="0"/>
              <a:t> of the invisibility of the infrastructure.</a:t>
            </a:r>
            <a:endParaRPr lang="en-US" dirty="0" smtClean="0"/>
          </a:p>
          <a:p>
            <a:endParaRPr lang="en-US" dirty="0" smtClean="0"/>
          </a:p>
          <a:p>
            <a:r>
              <a:rPr lang="en-US" dirty="0" smtClean="0"/>
              <a:t>This</a:t>
            </a:r>
            <a:r>
              <a:rPr lang="en-US" baseline="0" dirty="0" smtClean="0"/>
              <a:t> i</a:t>
            </a:r>
            <a:r>
              <a:rPr lang="en-US" dirty="0" smtClean="0"/>
              <a:t>nvisibility brings problems</a:t>
            </a:r>
            <a:r>
              <a:rPr lang="en-US" baseline="0" dirty="0" smtClean="0"/>
              <a:t> in terms of t</a:t>
            </a:r>
            <a:r>
              <a:rPr lang="en-US" dirty="0" smtClean="0"/>
              <a:t>rust and</a:t>
            </a:r>
            <a:r>
              <a:rPr lang="en-US" baseline="0" dirty="0" smtClean="0"/>
              <a:t> a</a:t>
            </a:r>
            <a:r>
              <a:rPr lang="en-US" dirty="0" smtClean="0"/>
              <a:t>doption.</a:t>
            </a:r>
          </a:p>
          <a:p>
            <a:endParaRPr lang="en-US" dirty="0" smtClean="0"/>
          </a:p>
          <a:p>
            <a:r>
              <a:rPr lang="en-US" dirty="0" smtClean="0"/>
              <a:t>In the case of the Mini-Grid,</a:t>
            </a:r>
            <a:r>
              <a:rPr lang="en-US" baseline="0" dirty="0" smtClean="0"/>
              <a:t> lack of adoption would affect its capacity, as it depends on donors for its functioning.</a:t>
            </a:r>
            <a:endParaRPr lang="en-US" dirty="0" smtClean="0"/>
          </a:p>
          <a:p>
            <a:endParaRPr lang="en-US" dirty="0" smtClean="0"/>
          </a:p>
          <a:p>
            <a:r>
              <a:rPr lang="en-US" dirty="0" smtClean="0"/>
              <a:t>To counter this problems, researchers have looked</a:t>
            </a:r>
            <a:r>
              <a:rPr lang="en-US" baseline="0" dirty="0" smtClean="0"/>
              <a:t> </a:t>
            </a:r>
            <a:r>
              <a:rPr lang="en-US" dirty="0" smtClean="0"/>
              <a:t>into solutions like infrastructure visualizations, </a:t>
            </a:r>
            <a:r>
              <a:rPr lang="en-US" dirty="0" err="1" smtClean="0"/>
              <a:t>seamful</a:t>
            </a:r>
            <a:r>
              <a:rPr lang="en-US" dirty="0" smtClean="0"/>
              <a:t> design, and intelligibility. </a:t>
            </a:r>
          </a:p>
          <a:p>
            <a:endParaRPr lang="en-US" dirty="0" smtClean="0"/>
          </a:p>
          <a:p>
            <a:r>
              <a:rPr lang="en-US" dirty="0" smtClean="0"/>
              <a:t>We are working on another alternative called Infrastructure Awareness.</a:t>
            </a:r>
          </a:p>
          <a:p>
            <a:endParaRPr lang="da-DK" dirty="0"/>
          </a:p>
        </p:txBody>
      </p:sp>
      <p:sp>
        <p:nvSpPr>
          <p:cNvPr id="4" name="Slide Number Placeholder 3"/>
          <p:cNvSpPr>
            <a:spLocks noGrp="1"/>
          </p:cNvSpPr>
          <p:nvPr>
            <p:ph type="sldNum" sz="quarter" idx="10"/>
          </p:nvPr>
        </p:nvSpPr>
        <p:spPr/>
        <p:txBody>
          <a:bodyPr/>
          <a:lstStyle/>
          <a:p>
            <a:fld id="{E1B74692-E6CC-4B58-AFB2-BAFD5AB6164C}" type="slidenum">
              <a:rPr lang="da-DK" smtClean="0"/>
              <a:pPr/>
              <a:t>5</a:t>
            </a:fld>
            <a:endParaRPr lang="da-DK"/>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da-DK" dirty="0" smtClean="0"/>
          </a:p>
          <a:p>
            <a:r>
              <a:rPr lang="da-DK" dirty="0" smtClean="0"/>
              <a:t>I define</a:t>
            </a:r>
            <a:r>
              <a:rPr lang="da-DK" baseline="0" dirty="0" smtClean="0"/>
              <a:t> </a:t>
            </a:r>
            <a:r>
              <a:rPr lang="da-DK" dirty="0" smtClean="0"/>
              <a:t>Infrastructure Awareness</a:t>
            </a:r>
            <a:r>
              <a:rPr lang="da-DK" baseline="0" dirty="0" smtClean="0"/>
              <a:t> as </a:t>
            </a:r>
            <a:r>
              <a:rPr lang="da-DK" dirty="0" smtClean="0"/>
              <a:t>a feedback mechanism</a:t>
            </a:r>
            <a:r>
              <a:rPr lang="da-DK" baseline="0" dirty="0" smtClean="0"/>
              <a:t> </a:t>
            </a:r>
            <a:r>
              <a:rPr lang="en-US" dirty="0" smtClean="0"/>
              <a:t>on properties of technological infrastructures provided in the periphery </a:t>
            </a:r>
            <a:r>
              <a:rPr lang="da-DK" dirty="0" smtClean="0"/>
              <a:t>of user’s attention.</a:t>
            </a:r>
          </a:p>
          <a:p>
            <a:endParaRPr lang="da-DK" dirty="0" smtClean="0"/>
          </a:p>
          <a:p>
            <a:r>
              <a:rPr lang="da-DK" dirty="0" smtClean="0"/>
              <a:t>Infrastructure Awareness</a:t>
            </a:r>
            <a:r>
              <a:rPr lang="da-DK" baseline="0" dirty="0" smtClean="0"/>
              <a:t> systems then, convey information about an otherwise invisible infrastructure to the users, in the periphery of their attention by means of ambient technologies.</a:t>
            </a:r>
            <a:endParaRPr lang="da-DK" dirty="0" smtClean="0"/>
          </a:p>
          <a:p>
            <a:endParaRPr lang="da-DK" dirty="0" smtClean="0"/>
          </a:p>
          <a:p>
            <a:endParaRPr lang="da-DK" dirty="0" smtClean="0"/>
          </a:p>
          <a:p>
            <a:endParaRPr lang="da-DK" dirty="0"/>
          </a:p>
        </p:txBody>
      </p:sp>
      <p:sp>
        <p:nvSpPr>
          <p:cNvPr id="4" name="Slide Number Placeholder 3"/>
          <p:cNvSpPr>
            <a:spLocks noGrp="1"/>
          </p:cNvSpPr>
          <p:nvPr>
            <p:ph type="sldNum" sz="quarter" idx="10"/>
          </p:nvPr>
        </p:nvSpPr>
        <p:spPr/>
        <p:txBody>
          <a:bodyPr/>
          <a:lstStyle/>
          <a:p>
            <a:fld id="{8FB6BA30-5FE7-4993-8B9B-CE2E443A47C7}" type="slidenum">
              <a:rPr lang="da-DK" smtClean="0"/>
              <a:pPr/>
              <a:t>6</a:t>
            </a:fld>
            <a:endParaRPr lang="da-DK"/>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da-DK" dirty="0" smtClean="0"/>
              <a:t>This</a:t>
            </a:r>
            <a:r>
              <a:rPr lang="da-DK" baseline="0" dirty="0" smtClean="0"/>
              <a:t> research takes elements from different areas of HCI and Ubicomp.</a:t>
            </a:r>
          </a:p>
          <a:p>
            <a:endParaRPr lang="da-DK" baseline="0" dirty="0" smtClean="0"/>
          </a:p>
          <a:p>
            <a:r>
              <a:rPr lang="da-DK" baseline="0" dirty="0" smtClean="0"/>
              <a:t>[CLICK]</a:t>
            </a:r>
          </a:p>
          <a:p>
            <a:endParaRPr lang="da-DK" baseline="0" dirty="0" smtClean="0"/>
          </a:p>
          <a:p>
            <a:r>
              <a:rPr lang="da-DK" baseline="0" dirty="0" smtClean="0"/>
              <a:t>Under the umbrella of ”Infrastructure Invisibility” we find ubicomp efforts to counter the problems of invisibility like intelligibility, seamful design, and some visualizations.</a:t>
            </a:r>
          </a:p>
          <a:p>
            <a:endParaRPr lang="da-DK" baseline="0" dirty="0" smtClean="0"/>
          </a:p>
          <a:p>
            <a:r>
              <a:rPr lang="da-DK" baseline="0" dirty="0" smtClean="0"/>
              <a:t>We also take into account the experiences in building traditional awareness systems.</a:t>
            </a:r>
          </a:p>
          <a:p>
            <a:endParaRPr lang="da-DK"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da-DK" baseline="0" dirty="0" smtClean="0"/>
              <a:t>[CLICK]</a:t>
            </a:r>
          </a:p>
          <a:p>
            <a:endParaRPr lang="da-DK" baseline="0" dirty="0" smtClean="0"/>
          </a:p>
          <a:p>
            <a:r>
              <a:rPr lang="da-DK" baseline="0" dirty="0" smtClean="0"/>
              <a:t>And finally we pose a different alternative to existing ways of engaging people in grid infrastructures, like the ones posed by Seti@Home or the World Community Grid.</a:t>
            </a:r>
            <a:endParaRPr lang="da-DK" dirty="0"/>
          </a:p>
        </p:txBody>
      </p:sp>
      <p:sp>
        <p:nvSpPr>
          <p:cNvPr id="4" name="Slide Number Placeholder 3"/>
          <p:cNvSpPr>
            <a:spLocks noGrp="1"/>
          </p:cNvSpPr>
          <p:nvPr>
            <p:ph type="sldNum" sz="quarter" idx="10"/>
          </p:nvPr>
        </p:nvSpPr>
        <p:spPr/>
        <p:txBody>
          <a:bodyPr/>
          <a:lstStyle/>
          <a:p>
            <a:fld id="{8FB6BA30-5FE7-4993-8B9B-CE2E443A47C7}" type="slidenum">
              <a:rPr lang="da-DK" smtClean="0"/>
              <a:pPr/>
              <a:t>8</a:t>
            </a:fld>
            <a:endParaRPr lang="da-DK"/>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da-DK" dirty="0" smtClean="0"/>
          </a:p>
          <a:p>
            <a:r>
              <a:rPr lang="da-DK" dirty="0" smtClean="0"/>
              <a:t>This</a:t>
            </a:r>
            <a:r>
              <a:rPr lang="da-DK" baseline="0" dirty="0" smtClean="0"/>
              <a:t> investigation is by no means conclusive and comprenhesive in the topic.</a:t>
            </a:r>
          </a:p>
          <a:p>
            <a:endParaRPr lang="da-DK" baseline="0" dirty="0" smtClean="0"/>
          </a:p>
          <a:p>
            <a:r>
              <a:rPr lang="da-DK" baseline="0" dirty="0" smtClean="0"/>
              <a:t>Rather, it aligns to a nascent theory situation.</a:t>
            </a:r>
          </a:p>
          <a:p>
            <a:endParaRPr lang="da-DK" baseline="0" dirty="0" smtClean="0"/>
          </a:p>
          <a:p>
            <a:r>
              <a:rPr lang="da-DK" baseline="0" dirty="0" smtClean="0"/>
              <a:t>A nascent theory is the result of explorations into a field of knowledge.</a:t>
            </a:r>
          </a:p>
          <a:p>
            <a:endParaRPr lang="da-DK" baseline="0" dirty="0" smtClean="0"/>
          </a:p>
          <a:p>
            <a:r>
              <a:rPr lang="da-DK" baseline="0" dirty="0" smtClean="0"/>
              <a:t>[CLICK]</a:t>
            </a:r>
          </a:p>
          <a:p>
            <a:endParaRPr lang="da-DK" baseline="0" dirty="0" smtClean="0"/>
          </a:p>
          <a:p>
            <a:r>
              <a:rPr lang="da-DK" baseline="0" dirty="0" smtClean="0"/>
              <a:t>This explorations are based on intervention and reflection, as afforded by the triangulation process we have followed.</a:t>
            </a:r>
            <a:endParaRPr lang="da-DK" dirty="0" smtClean="0"/>
          </a:p>
          <a:p>
            <a:endParaRPr lang="da-DK" dirty="0"/>
          </a:p>
        </p:txBody>
      </p:sp>
      <p:sp>
        <p:nvSpPr>
          <p:cNvPr id="4" name="Slide Number Placeholder 3"/>
          <p:cNvSpPr>
            <a:spLocks noGrp="1"/>
          </p:cNvSpPr>
          <p:nvPr>
            <p:ph type="sldNum" sz="quarter" idx="10"/>
          </p:nvPr>
        </p:nvSpPr>
        <p:spPr/>
        <p:txBody>
          <a:bodyPr/>
          <a:lstStyle/>
          <a:p>
            <a:fld id="{8FB6BA30-5FE7-4993-8B9B-CE2E443A47C7}" type="slidenum">
              <a:rPr lang="da-DK" smtClean="0"/>
              <a:pPr/>
              <a:t>9</a:t>
            </a:fld>
            <a:endParaRPr lang="da-DK"/>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da-DK" dirty="0" smtClean="0"/>
              <a:t>Now,</a:t>
            </a:r>
            <a:r>
              <a:rPr lang="da-DK" baseline="0" dirty="0" smtClean="0"/>
              <a:t> so far into the research I am able to identify some of the contributions of this work.</a:t>
            </a:r>
          </a:p>
          <a:p>
            <a:endParaRPr lang="da-DK" baseline="0" dirty="0" smtClean="0"/>
          </a:p>
          <a:p>
            <a:r>
              <a:rPr lang="da-DK" baseline="0" dirty="0" smtClean="0"/>
              <a:t>The contributions align to the different levels of the triangulation process: conceptual, metohdological and technological.</a:t>
            </a:r>
          </a:p>
          <a:p>
            <a:endParaRPr lang="da-DK" baseline="0" dirty="0" smtClean="0"/>
          </a:p>
          <a:p>
            <a:r>
              <a:rPr lang="da-DK" baseline="0" dirty="0" smtClean="0"/>
              <a:t>So, at the conceptual level we study the theoretical foundations for infrastructure awareness, we developed an awareness model in terms of nimbus and focus, and finally look into a possible design space.</a:t>
            </a:r>
          </a:p>
          <a:p>
            <a:endParaRPr lang="da-DK" baseline="0" dirty="0" smtClean="0"/>
          </a:p>
          <a:p>
            <a:r>
              <a:rPr lang="da-DK" baseline="0" dirty="0" smtClean="0"/>
              <a:t>At the methodological level we developed a card matching participatory design technique, to counter the problems brought about in the design by the infrastructure being invisible.</a:t>
            </a:r>
          </a:p>
          <a:p>
            <a:endParaRPr lang="da-DK" baseline="0" dirty="0" smtClean="0"/>
          </a:p>
          <a:p>
            <a:r>
              <a:rPr lang="da-DK" baseline="0" dirty="0" smtClean="0"/>
              <a:t>And at the technological level we, so far, have designed and deployed two infrastructure awareness systems GridOrbit and GridNotify, which in themselves are contributions as PoC.</a:t>
            </a:r>
            <a:endParaRPr lang="da-DK" dirty="0"/>
          </a:p>
        </p:txBody>
      </p:sp>
      <p:sp>
        <p:nvSpPr>
          <p:cNvPr id="4" name="Slide Number Placeholder 3"/>
          <p:cNvSpPr>
            <a:spLocks noGrp="1"/>
          </p:cNvSpPr>
          <p:nvPr>
            <p:ph type="sldNum" sz="quarter" idx="10"/>
          </p:nvPr>
        </p:nvSpPr>
        <p:spPr/>
        <p:txBody>
          <a:bodyPr/>
          <a:lstStyle/>
          <a:p>
            <a:fld id="{8FB6BA30-5FE7-4993-8B9B-CE2E443A47C7}" type="slidenum">
              <a:rPr lang="da-DK" smtClean="0"/>
              <a:pPr/>
              <a:t>10</a:t>
            </a:fld>
            <a:endParaRPr lang="da-DK"/>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da-DK" dirty="0" smtClean="0"/>
              <a:t>In exploring solutions for the recruitment</a:t>
            </a:r>
            <a:r>
              <a:rPr lang="da-DK" baseline="0" dirty="0" smtClean="0"/>
              <a:t> of contributors to the Mini-Grid, we performed fieldwork and participatory design:</a:t>
            </a:r>
          </a:p>
          <a:p>
            <a:endParaRPr lang="da-DK" baseline="0" dirty="0" smtClean="0"/>
          </a:p>
          <a:p>
            <a:r>
              <a:rPr lang="da-DK" baseline="0" dirty="0" smtClean="0"/>
              <a:t>+ Confirmation that awareness plays an important role in sharing</a:t>
            </a:r>
          </a:p>
          <a:p>
            <a:r>
              <a:rPr lang="da-DK" baseline="0" dirty="0" smtClean="0"/>
              <a:t>+ Led us to design technologies for both the public and personal displays</a:t>
            </a:r>
          </a:p>
          <a:p>
            <a:r>
              <a:rPr lang="da-DK" baseline="0" dirty="0" smtClean="0"/>
              <a:t>+ Define the things of the Mini-Grid that users would be interested in </a:t>
            </a:r>
            <a:r>
              <a:rPr lang="da-DK" baseline="0" dirty="0" smtClean="0">
                <a:sym typeface="Wingdings" pitchFamily="2" charset="2"/>
              </a:rPr>
              <a:t> so that they would trigger their participation</a:t>
            </a:r>
            <a:endParaRPr lang="da-DK" baseline="0" dirty="0" smtClean="0"/>
          </a:p>
          <a:p>
            <a:endParaRPr lang="da-DK" baseline="0" dirty="0" smtClean="0"/>
          </a:p>
        </p:txBody>
      </p:sp>
      <p:sp>
        <p:nvSpPr>
          <p:cNvPr id="4" name="Slide Number Placeholder 3"/>
          <p:cNvSpPr>
            <a:spLocks noGrp="1"/>
          </p:cNvSpPr>
          <p:nvPr>
            <p:ph type="sldNum" sz="quarter" idx="10"/>
          </p:nvPr>
        </p:nvSpPr>
        <p:spPr/>
        <p:txBody>
          <a:bodyPr/>
          <a:lstStyle/>
          <a:p>
            <a:fld id="{8FB6BA30-5FE7-4993-8B9B-CE2E443A47C7}" type="slidenum">
              <a:rPr lang="da-DK" smtClean="0"/>
              <a:pPr/>
              <a:t>11</a:t>
            </a:fld>
            <a:endParaRPr lang="da-DK"/>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da-DK" dirty="0"/>
          </a:p>
        </p:txBody>
      </p:sp>
      <p:sp>
        <p:nvSpPr>
          <p:cNvPr id="4" name="Slide Number Placeholder 3"/>
          <p:cNvSpPr>
            <a:spLocks noGrp="1"/>
          </p:cNvSpPr>
          <p:nvPr>
            <p:ph type="sldNum" sz="quarter" idx="10"/>
          </p:nvPr>
        </p:nvSpPr>
        <p:spPr/>
        <p:txBody>
          <a:bodyPr/>
          <a:lstStyle/>
          <a:p>
            <a:fld id="{8FB6BA30-5FE7-4993-8B9B-CE2E443A47C7}" type="slidenum">
              <a:rPr lang="da-DK" smtClean="0"/>
              <a:pPr/>
              <a:t>12</a:t>
            </a:fld>
            <a:endParaRPr lang="da-DK"/>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da-DK" dirty="0"/>
          </a:p>
        </p:txBody>
      </p:sp>
      <p:sp>
        <p:nvSpPr>
          <p:cNvPr id="4" name="Slide Number Placeholder 3"/>
          <p:cNvSpPr>
            <a:spLocks noGrp="1"/>
          </p:cNvSpPr>
          <p:nvPr>
            <p:ph type="sldNum" sz="quarter" idx="10"/>
          </p:nvPr>
        </p:nvSpPr>
        <p:spPr/>
        <p:txBody>
          <a:bodyPr/>
          <a:lstStyle/>
          <a:p>
            <a:fld id="{8FB6BA30-5FE7-4993-8B9B-CE2E443A47C7}" type="slidenum">
              <a:rPr lang="da-DK" smtClean="0"/>
              <a:pPr/>
              <a:t>13</a:t>
            </a:fld>
            <a:endParaRPr lang="da-DK"/>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da-DK" dirty="0"/>
          </a:p>
        </p:txBody>
      </p:sp>
      <p:sp>
        <p:nvSpPr>
          <p:cNvPr id="4" name="Slide Number Placeholder 3"/>
          <p:cNvSpPr>
            <a:spLocks noGrp="1"/>
          </p:cNvSpPr>
          <p:nvPr>
            <p:ph type="sldNum" sz="quarter" idx="10"/>
          </p:nvPr>
        </p:nvSpPr>
        <p:spPr/>
        <p:txBody>
          <a:bodyPr/>
          <a:lstStyle/>
          <a:p>
            <a:fld id="{E1B74692-E6CC-4B58-AFB2-BAFD5AB6164C}" type="slidenum">
              <a:rPr lang="da-DK" smtClean="0"/>
              <a:pPr/>
              <a:t>14</a:t>
            </a:fld>
            <a:endParaRPr lang="da-DK"/>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da-DK" dirty="0" smtClean="0"/>
              <a:t>GridOrbit</a:t>
            </a:r>
            <a:r>
              <a:rPr lang="da-DK" baseline="0" dirty="0" smtClean="0"/>
              <a:t> is </a:t>
            </a:r>
            <a:r>
              <a:rPr lang="da-DK" dirty="0" smtClean="0"/>
              <a:t>a tool</a:t>
            </a:r>
            <a:r>
              <a:rPr lang="da-DK" baseline="0" dirty="0" smtClean="0"/>
              <a:t> to provide grid awareness through a set of public ambient displays. In designing gridorbit we used a set of metaphors (like windmills and lightbulbs in version 1) to translate the inner workings of the grid to things of potential interest for the biologists. We also added different interaction  modes so that users can access more detailed information as they come closer to the displays.</a:t>
            </a:r>
          </a:p>
        </p:txBody>
      </p:sp>
      <p:sp>
        <p:nvSpPr>
          <p:cNvPr id="4" name="Slide Number Placeholder 3"/>
          <p:cNvSpPr>
            <a:spLocks noGrp="1"/>
          </p:cNvSpPr>
          <p:nvPr>
            <p:ph type="sldNum" sz="quarter" idx="10"/>
          </p:nvPr>
        </p:nvSpPr>
        <p:spPr/>
        <p:txBody>
          <a:bodyPr/>
          <a:lstStyle/>
          <a:p>
            <a:fld id="{87D77045-401A-4D5E-BFE3-54C21A8A6634}" type="slidenum">
              <a:rPr lang="en-US" smtClean="0"/>
              <a:pPr/>
              <a:t>15</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da-DK" dirty="0"/>
          </a:p>
        </p:txBody>
      </p:sp>
      <p:sp>
        <p:nvSpPr>
          <p:cNvPr id="4" name="Slide Number Placeholder 3"/>
          <p:cNvSpPr>
            <a:spLocks noGrp="1"/>
          </p:cNvSpPr>
          <p:nvPr>
            <p:ph type="sldNum" sz="quarter" idx="10"/>
          </p:nvPr>
        </p:nvSpPr>
        <p:spPr/>
        <p:txBody>
          <a:bodyPr/>
          <a:lstStyle/>
          <a:p>
            <a:fld id="{8FB6BA30-5FE7-4993-8B9B-CE2E443A47C7}" type="slidenum">
              <a:rPr lang="da-DK" smtClean="0"/>
              <a:pPr/>
              <a:t>20</a:t>
            </a:fld>
            <a:endParaRPr lang="da-DK"/>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da-DK" dirty="0" smtClean="0"/>
              <a:t>+</a:t>
            </a:r>
            <a:endParaRPr lang="da-DK" dirty="0"/>
          </a:p>
        </p:txBody>
      </p:sp>
      <p:sp>
        <p:nvSpPr>
          <p:cNvPr id="4" name="Slide Number Placeholder 3"/>
          <p:cNvSpPr>
            <a:spLocks noGrp="1"/>
          </p:cNvSpPr>
          <p:nvPr>
            <p:ph type="sldNum" sz="quarter" idx="10"/>
          </p:nvPr>
        </p:nvSpPr>
        <p:spPr/>
        <p:txBody>
          <a:bodyPr/>
          <a:lstStyle/>
          <a:p>
            <a:fld id="{8FB6BA30-5FE7-4993-8B9B-CE2E443A47C7}" type="slidenum">
              <a:rPr lang="da-DK" smtClean="0"/>
              <a:pPr/>
              <a:t>23</a:t>
            </a:fld>
            <a:endParaRPr lang="da-DK"/>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da-DK" dirty="0"/>
          </a:p>
        </p:txBody>
      </p:sp>
      <p:sp>
        <p:nvSpPr>
          <p:cNvPr id="4" name="Slide Number Placeholder 3"/>
          <p:cNvSpPr>
            <a:spLocks noGrp="1"/>
          </p:cNvSpPr>
          <p:nvPr>
            <p:ph type="sldNum" sz="quarter" idx="10"/>
          </p:nvPr>
        </p:nvSpPr>
        <p:spPr/>
        <p:txBody>
          <a:bodyPr/>
          <a:lstStyle/>
          <a:p>
            <a:fld id="{8FB6BA30-5FE7-4993-8B9B-CE2E443A47C7}" type="slidenum">
              <a:rPr lang="da-DK" smtClean="0"/>
              <a:pPr/>
              <a:t>24</a:t>
            </a:fld>
            <a:endParaRPr lang="da-DK"/>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dirty="0" smtClean="0"/>
              <a:t>According to the spatial model</a:t>
            </a:r>
            <a:r>
              <a:rPr lang="da-DK" baseline="0" dirty="0" smtClean="0"/>
              <a:t> of </a:t>
            </a:r>
            <a:r>
              <a:rPr lang="da-DK" dirty="0" smtClean="0"/>
              <a:t>awareness, an entity has interests (called focus)</a:t>
            </a:r>
            <a:r>
              <a:rPr lang="da-DK" baseline="0" dirty="0" smtClean="0"/>
              <a:t> and projects things about itself (called nimbus).</a:t>
            </a:r>
            <a:endParaRPr lang="da-DK" dirty="0" smtClean="0"/>
          </a:p>
          <a:p>
            <a:endParaRPr lang="da-DK" dirty="0"/>
          </a:p>
        </p:txBody>
      </p:sp>
      <p:sp>
        <p:nvSpPr>
          <p:cNvPr id="4" name="Slide Number Placeholder 3"/>
          <p:cNvSpPr>
            <a:spLocks noGrp="1"/>
          </p:cNvSpPr>
          <p:nvPr>
            <p:ph type="sldNum" sz="quarter" idx="10"/>
          </p:nvPr>
        </p:nvSpPr>
        <p:spPr/>
        <p:txBody>
          <a:bodyPr/>
          <a:lstStyle/>
          <a:p>
            <a:fld id="{E1B74692-E6CC-4B58-AFB2-BAFD5AB6164C}" type="slidenum">
              <a:rPr lang="da-DK" smtClean="0"/>
              <a:pPr/>
              <a:t>26</a:t>
            </a:fld>
            <a:endParaRPr lang="da-DK"/>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An object A is aware of object B when A’s focus meets B’s nimbus; </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[CLICK]</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that is, when A is interested and has access to what B projects about </a:t>
            </a:r>
            <a:r>
              <a:rPr lang="da-DK" sz="1200" kern="1200" baseline="0" dirty="0" smtClean="0">
                <a:solidFill>
                  <a:schemeClr val="tx1"/>
                </a:solidFill>
                <a:latin typeface="+mn-lt"/>
                <a:ea typeface="+mn-ea"/>
                <a:cs typeface="+mn-cs"/>
              </a:rPr>
              <a:t>itself.</a:t>
            </a:r>
            <a:endParaRPr lang="da-DK" dirty="0"/>
          </a:p>
        </p:txBody>
      </p:sp>
      <p:sp>
        <p:nvSpPr>
          <p:cNvPr id="4" name="Slide Number Placeholder 3"/>
          <p:cNvSpPr>
            <a:spLocks noGrp="1"/>
          </p:cNvSpPr>
          <p:nvPr>
            <p:ph type="sldNum" sz="quarter" idx="10"/>
          </p:nvPr>
        </p:nvSpPr>
        <p:spPr/>
        <p:txBody>
          <a:bodyPr/>
          <a:lstStyle/>
          <a:p>
            <a:fld id="{5CA12ED6-D68B-43C4-90FE-6F475B0A812D}" type="slidenum">
              <a:rPr lang="da-DK" smtClean="0"/>
              <a:pPr/>
              <a:t>27</a:t>
            </a:fld>
            <a:endParaRPr lang="da-DK"/>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da-DK" dirty="0" smtClean="0"/>
              <a:t>In the context of infrastructures and their users, infrastructures are invisible and users focus on completely different things</a:t>
            </a:r>
            <a:r>
              <a:rPr lang="da-DK" baseline="0" dirty="0" smtClean="0"/>
              <a:t>.</a:t>
            </a:r>
          </a:p>
          <a:p>
            <a:endParaRPr lang="da-DK"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da-DK" baseline="0" dirty="0" smtClean="0"/>
              <a:t>[CLICK]</a:t>
            </a:r>
          </a:p>
          <a:p>
            <a:endParaRPr lang="da-DK" baseline="0" dirty="0" smtClean="0"/>
          </a:p>
          <a:p>
            <a:r>
              <a:rPr lang="da-DK" baseline="0" dirty="0" smtClean="0"/>
              <a:t>Infrastructure Awareness systems come into the picture to translate what the infrastructure projects into the interests of the users.</a:t>
            </a:r>
          </a:p>
          <a:p>
            <a:endParaRPr lang="da-DK" baseline="0" dirty="0" smtClean="0"/>
          </a:p>
          <a:p>
            <a:r>
              <a:rPr lang="da-DK" baseline="0" smtClean="0"/>
              <a:t>AND I ADDED THIS!</a:t>
            </a:r>
            <a:endParaRPr lang="da-DK" dirty="0"/>
          </a:p>
        </p:txBody>
      </p:sp>
      <p:sp>
        <p:nvSpPr>
          <p:cNvPr id="4" name="Slide Number Placeholder 3"/>
          <p:cNvSpPr>
            <a:spLocks noGrp="1"/>
          </p:cNvSpPr>
          <p:nvPr>
            <p:ph type="sldNum" sz="quarter" idx="10"/>
          </p:nvPr>
        </p:nvSpPr>
        <p:spPr/>
        <p:txBody>
          <a:bodyPr/>
          <a:lstStyle/>
          <a:p>
            <a:fld id="{5CA12ED6-D68B-43C4-90FE-6F475B0A812D}" type="slidenum">
              <a:rPr lang="da-DK" smtClean="0"/>
              <a:pPr/>
              <a:t>28</a:t>
            </a:fld>
            <a:endParaRPr lang="da-DK"/>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da-DK" dirty="0" smtClean="0"/>
              <a:t>At the moment,</a:t>
            </a:r>
            <a:r>
              <a:rPr lang="da-DK" baseline="0" dirty="0" smtClean="0"/>
              <a:t> I am constructing a literary review on awareness systems where I look at the focus of the work (HCI or IxD) and from there, it’s possible to abstract a series of concerns from the different areas.</a:t>
            </a:r>
          </a:p>
          <a:p>
            <a:endParaRPr lang="da-DK" baseline="0" dirty="0" smtClean="0"/>
          </a:p>
          <a:p>
            <a:r>
              <a:rPr lang="da-DK" baseline="0" dirty="0" smtClean="0"/>
              <a:t>This concerns define and sustain the implementation of a series of established dimensions for awareness systems.</a:t>
            </a:r>
          </a:p>
          <a:p>
            <a:endParaRPr lang="da-DK" baseline="0" dirty="0" smtClean="0"/>
          </a:p>
          <a:p>
            <a:r>
              <a:rPr lang="da-DK" baseline="0" dirty="0" smtClean="0"/>
              <a:t>Our empirical work building AIS has helped us identify three new dimensions: fidelity, coverage, and motivation.</a:t>
            </a:r>
          </a:p>
          <a:p>
            <a:endParaRPr lang="da-DK" baseline="0" dirty="0" smtClean="0"/>
          </a:p>
          <a:p>
            <a:r>
              <a:rPr lang="da-DK" baseline="0" dirty="0" smtClean="0"/>
              <a:t>These new dimensions respond to the needs of infrasrtucture awareness systems, and can be considered both from the HCI and IxD perspectives.</a:t>
            </a:r>
          </a:p>
          <a:p>
            <a:endParaRPr lang="da-DK" baseline="0" dirty="0" smtClean="0"/>
          </a:p>
          <a:p>
            <a:r>
              <a:rPr lang="da-DK" baseline="0" dirty="0" smtClean="0"/>
              <a:t>For ex</a:t>
            </a:r>
            <a:endParaRPr lang="da-DK" dirty="0"/>
          </a:p>
        </p:txBody>
      </p:sp>
      <p:sp>
        <p:nvSpPr>
          <p:cNvPr id="4" name="Slide Number Placeholder 3"/>
          <p:cNvSpPr>
            <a:spLocks noGrp="1"/>
          </p:cNvSpPr>
          <p:nvPr>
            <p:ph type="sldNum" sz="quarter" idx="10"/>
          </p:nvPr>
        </p:nvSpPr>
        <p:spPr/>
        <p:txBody>
          <a:bodyPr/>
          <a:lstStyle/>
          <a:p>
            <a:fld id="{8FB6BA30-5FE7-4993-8B9B-CE2E443A47C7}" type="slidenum">
              <a:rPr lang="da-DK" smtClean="0"/>
              <a:pPr/>
              <a:t>29</a:t>
            </a:fld>
            <a:endParaRPr lang="da-DK"/>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da-DK" dirty="0" smtClean="0"/>
              <a:t>For example, fidelity</a:t>
            </a:r>
            <a:r>
              <a:rPr lang="da-DK" baseline="0" dirty="0" smtClean="0"/>
              <a:t> relates to the use of visual metaphores for representing infrastrucutres.</a:t>
            </a:r>
          </a:p>
          <a:p>
            <a:endParaRPr lang="da-DK" baseline="0" dirty="0" smtClean="0"/>
          </a:p>
          <a:p>
            <a:r>
              <a:rPr lang="en-US" sz="1200" kern="1200" baseline="0" dirty="0" smtClean="0">
                <a:solidFill>
                  <a:schemeClr val="tx1"/>
                </a:solidFill>
                <a:latin typeface="+mn-lt"/>
                <a:ea typeface="+mn-ea"/>
                <a:cs typeface="+mn-cs"/>
              </a:rPr>
              <a:t>Visual metaphors are convenient for two reasons: the complexity of the infrastructure and the role of the AIS as</a:t>
            </a:r>
          </a:p>
          <a:p>
            <a:r>
              <a:rPr lang="en-US" sz="1200" kern="1200" baseline="0" dirty="0" smtClean="0">
                <a:solidFill>
                  <a:schemeClr val="tx1"/>
                </a:solidFill>
                <a:latin typeface="+mn-lt"/>
                <a:ea typeface="+mn-ea"/>
                <a:cs typeface="+mn-cs"/>
              </a:rPr>
              <a:t>ambient display. </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higher the fidelity of the visual representation, the less metaphorical it is. </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However, there exist a relation between the metaphor fidelity and the user understanding. Well understood infrastructures can use low fidelity metaphors without jeopardizing the user understanding.</a:t>
            </a:r>
          </a:p>
          <a:p>
            <a:endParaRPr lang="en-US" sz="1200" kern="1200" baseline="0" dirty="0" smtClean="0">
              <a:solidFill>
                <a:schemeClr val="tx1"/>
              </a:solidFill>
              <a:latin typeface="+mn-lt"/>
              <a:ea typeface="+mn-ea"/>
              <a:cs typeface="+mn-cs"/>
            </a:endParaRPr>
          </a:p>
          <a:p>
            <a:endParaRPr lang="da-DK" dirty="0"/>
          </a:p>
        </p:txBody>
      </p:sp>
      <p:sp>
        <p:nvSpPr>
          <p:cNvPr id="4" name="Slide Number Placeholder 3"/>
          <p:cNvSpPr>
            <a:spLocks noGrp="1"/>
          </p:cNvSpPr>
          <p:nvPr>
            <p:ph type="sldNum" sz="quarter" idx="10"/>
          </p:nvPr>
        </p:nvSpPr>
        <p:spPr/>
        <p:txBody>
          <a:bodyPr/>
          <a:lstStyle/>
          <a:p>
            <a:fld id="{8FB6BA30-5FE7-4993-8B9B-CE2E443A47C7}" type="slidenum">
              <a:rPr lang="da-DK" smtClean="0"/>
              <a:pPr/>
              <a:t>30</a:t>
            </a:fld>
            <a:endParaRPr lang="da-DK"/>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da-DK" dirty="0" smtClean="0"/>
              <a:t>The methodological contribution</a:t>
            </a:r>
            <a:r>
              <a:rPr lang="da-DK" baseline="0" dirty="0" smtClean="0"/>
              <a:t> of my research tries to answer to the question of how to design this kind of systems. </a:t>
            </a:r>
          </a:p>
          <a:p>
            <a:endParaRPr lang="da-DK" baseline="0" dirty="0" smtClean="0"/>
          </a:p>
          <a:p>
            <a:r>
              <a:rPr lang="da-DK" baseline="0" dirty="0" smtClean="0"/>
              <a:t>Reflecting on the design process for our awareness technoligies, we found problems on the definition of ”awareness”, and how the lack of a formal definition generated problems in designing such systems.</a:t>
            </a:r>
          </a:p>
          <a:p>
            <a:endParaRPr lang="da-DK" baseline="0" dirty="0" smtClean="0"/>
          </a:p>
          <a:p>
            <a:endParaRPr lang="da-DK" baseline="0" dirty="0" smtClean="0"/>
          </a:p>
        </p:txBody>
      </p:sp>
      <p:sp>
        <p:nvSpPr>
          <p:cNvPr id="4" name="Slide Number Placeholder 3"/>
          <p:cNvSpPr>
            <a:spLocks noGrp="1"/>
          </p:cNvSpPr>
          <p:nvPr>
            <p:ph type="sldNum" sz="quarter" idx="10"/>
          </p:nvPr>
        </p:nvSpPr>
        <p:spPr/>
        <p:txBody>
          <a:bodyPr/>
          <a:lstStyle/>
          <a:p>
            <a:fld id="{8FB6BA30-5FE7-4993-8B9B-CE2E443A47C7}" type="slidenum">
              <a:rPr lang="da-DK" smtClean="0"/>
              <a:pPr/>
              <a:t>31</a:t>
            </a:fld>
            <a:endParaRPr lang="da-DK"/>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da-DK" baseline="0" dirty="0" smtClean="0"/>
          </a:p>
          <a:p>
            <a:r>
              <a:rPr lang="da-DK" baseline="0" dirty="0" smtClean="0"/>
              <a:t>To answer this issue, we have design and developed the AMCard technique: a card matching technique for participatory design, which goal is to co-build the awareness model for the IAS.</a:t>
            </a:r>
          </a:p>
          <a:p>
            <a:endParaRPr lang="da-DK" baseline="0" dirty="0" smtClean="0"/>
          </a:p>
          <a:p>
            <a:r>
              <a:rPr lang="da-DK" baseline="0" dirty="0" smtClean="0"/>
              <a:t>It means to define the interestes of the users and the features of an IAS that match those interests and can thus provide the desired awareness.</a:t>
            </a:r>
            <a:endParaRPr lang="da-DK" dirty="0"/>
          </a:p>
        </p:txBody>
      </p:sp>
      <p:sp>
        <p:nvSpPr>
          <p:cNvPr id="4" name="Slide Number Placeholder 3"/>
          <p:cNvSpPr>
            <a:spLocks noGrp="1"/>
          </p:cNvSpPr>
          <p:nvPr>
            <p:ph type="sldNum" sz="quarter" idx="10"/>
          </p:nvPr>
        </p:nvSpPr>
        <p:spPr/>
        <p:txBody>
          <a:bodyPr/>
          <a:lstStyle/>
          <a:p>
            <a:fld id="{8FB6BA30-5FE7-4993-8B9B-CE2E443A47C7}" type="slidenum">
              <a:rPr lang="da-DK" smtClean="0"/>
              <a:pPr/>
              <a:t>32</a:t>
            </a:fld>
            <a:endParaRPr lang="da-DK"/>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da-DK" dirty="0" smtClean="0"/>
          </a:p>
          <a:p>
            <a:r>
              <a:rPr lang="da-DK" dirty="0" smtClean="0"/>
              <a:t>This</a:t>
            </a:r>
            <a:r>
              <a:rPr lang="da-DK" baseline="0" dirty="0" smtClean="0"/>
              <a:t> is the overall flow of our technique.</a:t>
            </a:r>
          </a:p>
          <a:p>
            <a:endParaRPr lang="da-DK"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da-DK" baseline="0" dirty="0" smtClean="0"/>
              <a:t>Compared to the inspiration cards workshop, our technique is used later on in the design process, after the inspiration phase, so the process and the expected outcome are different.</a:t>
            </a:r>
          </a:p>
          <a:p>
            <a:pPr marL="0" marR="0" indent="0" algn="l" defTabSz="914400" rtl="0" eaLnBrk="1" fontAlgn="auto" latinLnBrk="0" hangingPunct="1">
              <a:lnSpc>
                <a:spcPct val="100000"/>
              </a:lnSpc>
              <a:spcBef>
                <a:spcPts val="0"/>
              </a:spcBef>
              <a:spcAft>
                <a:spcPts val="0"/>
              </a:spcAft>
              <a:buClrTx/>
              <a:buSzTx/>
              <a:buFontTx/>
              <a:buNone/>
              <a:tabLst/>
              <a:defRPr/>
            </a:pPr>
            <a:r>
              <a:rPr lang="da-DK" baseline="0" dirty="0" smtClean="0"/>
              <a:t>It aims at narrowing down the design space, rather than opening it</a:t>
            </a:r>
          </a:p>
          <a:p>
            <a:pPr marL="0" marR="0" indent="0" algn="l" defTabSz="914400" rtl="0" eaLnBrk="1" fontAlgn="auto" latinLnBrk="0" hangingPunct="1">
              <a:lnSpc>
                <a:spcPct val="100000"/>
              </a:lnSpc>
              <a:spcBef>
                <a:spcPts val="0"/>
              </a:spcBef>
              <a:spcAft>
                <a:spcPts val="0"/>
              </a:spcAft>
              <a:buClrTx/>
              <a:buSzTx/>
              <a:buFontTx/>
              <a:buNone/>
              <a:tabLst/>
              <a:defRPr/>
            </a:pPr>
            <a:endParaRPr lang="da-DK"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da-DK" baseline="0" dirty="0" smtClean="0"/>
              <a:t>[CLICK]</a:t>
            </a:r>
          </a:p>
          <a:p>
            <a:pPr marL="0" marR="0" indent="0" algn="l" defTabSz="914400" rtl="0" eaLnBrk="1" fontAlgn="auto" latinLnBrk="0" hangingPunct="1">
              <a:lnSpc>
                <a:spcPct val="100000"/>
              </a:lnSpc>
              <a:spcBef>
                <a:spcPts val="0"/>
              </a:spcBef>
              <a:spcAft>
                <a:spcPts val="0"/>
              </a:spcAft>
              <a:buClrTx/>
              <a:buSzTx/>
              <a:buFontTx/>
              <a:buNone/>
              <a:tabLst/>
              <a:defRPr/>
            </a:pPr>
            <a:endParaRPr lang="da-DK"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da-DK" baseline="0" dirty="0" smtClean="0"/>
              <a:t>So, by now we already have domain knowledge, an infrastrufcture, and an initial infrastructure awareness solution.</a:t>
            </a:r>
          </a:p>
          <a:p>
            <a:pPr marL="0" marR="0" indent="0" algn="l" defTabSz="914400" rtl="0" eaLnBrk="1" fontAlgn="auto" latinLnBrk="0" hangingPunct="1">
              <a:lnSpc>
                <a:spcPct val="100000"/>
              </a:lnSpc>
              <a:spcBef>
                <a:spcPts val="0"/>
              </a:spcBef>
              <a:spcAft>
                <a:spcPts val="0"/>
              </a:spcAft>
              <a:buClrTx/>
              <a:buSzTx/>
              <a:buFontTx/>
              <a:buNone/>
              <a:tabLst/>
              <a:defRPr/>
            </a:pPr>
            <a:endParaRPr lang="da-DK"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da-DK" baseline="0" dirty="0" smtClean="0"/>
              <a:t>[CLICK]</a:t>
            </a:r>
          </a:p>
          <a:p>
            <a:pPr marL="0" marR="0" indent="0" algn="l" defTabSz="914400" rtl="0" eaLnBrk="1" fontAlgn="auto" latinLnBrk="0" hangingPunct="1">
              <a:lnSpc>
                <a:spcPct val="100000"/>
              </a:lnSpc>
              <a:spcBef>
                <a:spcPts val="0"/>
              </a:spcBef>
              <a:spcAft>
                <a:spcPts val="0"/>
              </a:spcAft>
              <a:buClrTx/>
              <a:buSzTx/>
              <a:buFontTx/>
              <a:buNone/>
              <a:tabLst/>
              <a:defRPr/>
            </a:pPr>
            <a:endParaRPr lang="da-DK"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da-DK" baseline="0" dirty="0" smtClean="0"/>
              <a:t>We use this three elements to generate focus and nimbus cards.</a:t>
            </a:r>
          </a:p>
          <a:p>
            <a:pPr marL="0" marR="0" indent="0" algn="l" defTabSz="914400" rtl="0" eaLnBrk="1" fontAlgn="auto" latinLnBrk="0" hangingPunct="1">
              <a:lnSpc>
                <a:spcPct val="100000"/>
              </a:lnSpc>
              <a:spcBef>
                <a:spcPts val="0"/>
              </a:spcBef>
              <a:spcAft>
                <a:spcPts val="0"/>
              </a:spcAft>
              <a:buClrTx/>
              <a:buSzTx/>
              <a:buFontTx/>
              <a:buNone/>
              <a:tabLst/>
              <a:defRPr/>
            </a:pPr>
            <a:endParaRPr lang="da-DK"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da-DK" baseline="0" dirty="0" smtClean="0"/>
              <a:t>Nimbus cards differ from the technology cards of the inspiration cards technique, in that they are limited to the existing infrastruture and proposed solution.</a:t>
            </a:r>
          </a:p>
          <a:p>
            <a:pPr marL="0" marR="0" indent="0" algn="l" defTabSz="914400" rtl="0" eaLnBrk="1" fontAlgn="auto" latinLnBrk="0" hangingPunct="1">
              <a:lnSpc>
                <a:spcPct val="100000"/>
              </a:lnSpc>
              <a:spcBef>
                <a:spcPts val="0"/>
              </a:spcBef>
              <a:spcAft>
                <a:spcPts val="0"/>
              </a:spcAft>
              <a:buClrTx/>
              <a:buSzTx/>
              <a:buFontTx/>
              <a:buNone/>
              <a:tabLst/>
              <a:defRPr/>
            </a:pPr>
            <a:endParaRPr lang="da-DK"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da-DK" baseline="0" dirty="0" smtClean="0"/>
              <a:t>As you can see in the upper loop, the process allows to refine what is already known about the users’ focus, by generating new focus cards.</a:t>
            </a:r>
          </a:p>
          <a:p>
            <a:pPr marL="0" marR="0" indent="0" algn="l" defTabSz="914400" rtl="0" eaLnBrk="1" fontAlgn="auto" latinLnBrk="0" hangingPunct="1">
              <a:lnSpc>
                <a:spcPct val="100000"/>
              </a:lnSpc>
              <a:spcBef>
                <a:spcPts val="0"/>
              </a:spcBef>
              <a:spcAft>
                <a:spcPts val="0"/>
              </a:spcAft>
              <a:buClrTx/>
              <a:buSzTx/>
              <a:buFontTx/>
              <a:buNone/>
              <a:tabLst/>
              <a:defRPr/>
            </a:pPr>
            <a:endParaRPr lang="da-DK"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da-DK" baseline="0" dirty="0" smtClean="0"/>
              <a:t>It also creates opportunities to critique the infrastructure in regards to its adoptability.</a:t>
            </a:r>
          </a:p>
          <a:p>
            <a:endParaRPr lang="da-DK" baseline="0" dirty="0" smtClean="0"/>
          </a:p>
          <a:p>
            <a:r>
              <a:rPr lang="da-DK" baseline="0" dirty="0" smtClean="0"/>
              <a:t>[CLICK]</a:t>
            </a:r>
          </a:p>
          <a:p>
            <a:endParaRPr lang="da-DK"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da-DK" baseline="0" dirty="0" smtClean="0"/>
              <a:t>This flow can be roughly divided into four stages: design, presentation, matching and closure.</a:t>
            </a:r>
          </a:p>
          <a:p>
            <a:pPr marL="0" marR="0" indent="0" algn="l" defTabSz="914400" rtl="0" eaLnBrk="1" fontAlgn="auto" latinLnBrk="0" hangingPunct="1">
              <a:lnSpc>
                <a:spcPct val="100000"/>
              </a:lnSpc>
              <a:spcBef>
                <a:spcPts val="0"/>
              </a:spcBef>
              <a:spcAft>
                <a:spcPts val="0"/>
              </a:spcAft>
              <a:buClrTx/>
              <a:buSzTx/>
              <a:buFontTx/>
              <a:buNone/>
              <a:tabLst/>
              <a:defRPr/>
            </a:pPr>
            <a:endParaRPr lang="da-DK"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da-DK" baseline="0" dirty="0" smtClean="0"/>
              <a:t>I will present the stages in the context of a AMCards workshop we conducted to improve our initial GridOrbit solution.</a:t>
            </a:r>
          </a:p>
          <a:p>
            <a:pPr marL="0" marR="0" indent="0" algn="l" defTabSz="914400" rtl="0" eaLnBrk="1" fontAlgn="auto" latinLnBrk="0" hangingPunct="1">
              <a:lnSpc>
                <a:spcPct val="100000"/>
              </a:lnSpc>
              <a:spcBef>
                <a:spcPts val="0"/>
              </a:spcBef>
              <a:spcAft>
                <a:spcPts val="0"/>
              </a:spcAft>
              <a:buClrTx/>
              <a:buSzTx/>
              <a:buFontTx/>
              <a:buNone/>
              <a:tabLst/>
              <a:defRPr/>
            </a:pPr>
            <a:endParaRPr lang="da-DK" baseline="0" dirty="0" smtClean="0"/>
          </a:p>
        </p:txBody>
      </p:sp>
      <p:sp>
        <p:nvSpPr>
          <p:cNvPr id="4" name="Slide Number Placeholder 3"/>
          <p:cNvSpPr>
            <a:spLocks noGrp="1"/>
          </p:cNvSpPr>
          <p:nvPr>
            <p:ph type="sldNum" sz="quarter" idx="10"/>
          </p:nvPr>
        </p:nvSpPr>
        <p:spPr/>
        <p:txBody>
          <a:bodyPr/>
          <a:lstStyle/>
          <a:p>
            <a:fld id="{E1B74692-E6CC-4B58-AFB2-BAFD5AB6164C}" type="slidenum">
              <a:rPr lang="da-DK" smtClean="0"/>
              <a:pPr/>
              <a:t>33</a:t>
            </a:fld>
            <a:endParaRPr lang="da-DK"/>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da-DK" dirty="0" smtClean="0"/>
          </a:p>
          <a:p>
            <a:r>
              <a:rPr lang="da-DK" dirty="0" smtClean="0"/>
              <a:t>Final stage: closure</a:t>
            </a:r>
          </a:p>
          <a:p>
            <a:endParaRPr lang="da-DK" dirty="0" smtClean="0"/>
          </a:p>
          <a:p>
            <a:r>
              <a:rPr lang="da-DK" dirty="0" smtClean="0"/>
              <a:t>In this stage designers</a:t>
            </a:r>
            <a:r>
              <a:rPr lang="da-DK" baseline="0" dirty="0" smtClean="0"/>
              <a:t> examing the produced groups of cards.</a:t>
            </a:r>
            <a:endParaRPr lang="da-DK"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da-DK" sz="1200" dirty="0" smtClean="0"/>
              <a:t>These groups </a:t>
            </a:r>
            <a:r>
              <a:rPr lang="da-DK" sz="1200" baseline="0" dirty="0" smtClean="0"/>
              <a:t>can end up in </a:t>
            </a:r>
            <a:r>
              <a:rPr lang="da-DK" sz="1200" dirty="0" smtClean="0"/>
              <a:t>three</a:t>
            </a:r>
            <a:r>
              <a:rPr lang="da-DK" sz="1200" baseline="0" dirty="0" smtClean="0"/>
              <a:t> situations:</a:t>
            </a:r>
          </a:p>
          <a:p>
            <a:pPr marL="0" marR="0" indent="0" algn="l" defTabSz="914400" rtl="0" eaLnBrk="1" fontAlgn="auto" latinLnBrk="0" hangingPunct="1">
              <a:lnSpc>
                <a:spcPct val="100000"/>
              </a:lnSpc>
              <a:spcBef>
                <a:spcPts val="0"/>
              </a:spcBef>
              <a:spcAft>
                <a:spcPts val="0"/>
              </a:spcAft>
              <a:buClrTx/>
              <a:buSzTx/>
              <a:buFontTx/>
              <a:buNone/>
              <a:tabLst/>
              <a:defRPr/>
            </a:pPr>
            <a:endParaRPr lang="da-DK" sz="12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da-DK" sz="1200" baseline="0" dirty="0" smtClean="0"/>
              <a:t>Matched: meaning that the users’ interests can be met with the existing solution.</a:t>
            </a:r>
          </a:p>
          <a:p>
            <a:pPr marL="0" marR="0" indent="0" algn="l" defTabSz="914400" rtl="0" eaLnBrk="1" fontAlgn="auto" latinLnBrk="0" hangingPunct="1">
              <a:lnSpc>
                <a:spcPct val="100000"/>
              </a:lnSpc>
              <a:spcBef>
                <a:spcPts val="0"/>
              </a:spcBef>
              <a:spcAft>
                <a:spcPts val="0"/>
              </a:spcAft>
              <a:buClrTx/>
              <a:buSzTx/>
              <a:buFontTx/>
              <a:buNone/>
              <a:tabLst/>
              <a:defRPr/>
            </a:pPr>
            <a:r>
              <a:rPr lang="da-DK" sz="1200" baseline="0" dirty="0" smtClean="0"/>
              <a:t>Missing: meaning that either the infrastructure awareness system or the infrastructure can be improved to cover the users’ interests.</a:t>
            </a:r>
          </a:p>
          <a:p>
            <a:pPr marL="0" marR="0" indent="0" algn="l" defTabSz="914400" rtl="0" eaLnBrk="1" fontAlgn="auto" latinLnBrk="0" hangingPunct="1">
              <a:lnSpc>
                <a:spcPct val="100000"/>
              </a:lnSpc>
              <a:spcBef>
                <a:spcPts val="0"/>
              </a:spcBef>
              <a:spcAft>
                <a:spcPts val="0"/>
              </a:spcAft>
              <a:buClrTx/>
              <a:buSzTx/>
              <a:buFontTx/>
              <a:buNone/>
              <a:tabLst/>
              <a:defRPr/>
            </a:pPr>
            <a:r>
              <a:rPr lang="da-DK" sz="1200" baseline="0" dirty="0" smtClean="0"/>
              <a:t>Discarted: representing useless functionalities, or impossible to fullfil user interests.</a:t>
            </a:r>
            <a:endParaRPr lang="da-DK" sz="1200" dirty="0" smtClean="0"/>
          </a:p>
          <a:p>
            <a:endParaRPr lang="da-DK"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da-DK" baseline="0" dirty="0" smtClean="0"/>
              <a:t>[CLICK]</a:t>
            </a:r>
          </a:p>
          <a:p>
            <a:endParaRPr lang="da-DK" dirty="0" smtClean="0"/>
          </a:p>
          <a:p>
            <a:r>
              <a:rPr lang="da-DK" dirty="0" smtClean="0"/>
              <a:t>In our workshop, participants</a:t>
            </a:r>
            <a:r>
              <a:rPr lang="da-DK" baseline="0" dirty="0" smtClean="0"/>
              <a:t> created 11 match groups, 4 nimbus cards were discarded as irrelevant, 9 focus cards were discarted as not related, and 4 groups were classified as missed.</a:t>
            </a:r>
          </a:p>
          <a:p>
            <a:endParaRPr lang="da-DK" baseline="0" dirty="0" smtClean="0"/>
          </a:p>
        </p:txBody>
      </p:sp>
      <p:sp>
        <p:nvSpPr>
          <p:cNvPr id="4" name="Slide Number Placeholder 3"/>
          <p:cNvSpPr>
            <a:spLocks noGrp="1"/>
          </p:cNvSpPr>
          <p:nvPr>
            <p:ph type="sldNum" sz="quarter" idx="10"/>
          </p:nvPr>
        </p:nvSpPr>
        <p:spPr/>
        <p:txBody>
          <a:bodyPr/>
          <a:lstStyle/>
          <a:p>
            <a:fld id="{E1B74692-E6CC-4B58-AFB2-BAFD5AB6164C}" type="slidenum">
              <a:rPr lang="da-DK" smtClean="0"/>
              <a:pPr/>
              <a:t>34</a:t>
            </a:fld>
            <a:endParaRPr lang="da-DK"/>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da-DK" baseline="0" dirty="0" smtClean="0"/>
              <a:t>Details of specific results for the design and redesign of GridOrbit and the Mini-Grid can be found in the paper.</a:t>
            </a:r>
          </a:p>
          <a:p>
            <a:r>
              <a:rPr lang="da-DK" baseline="0" dirty="0" smtClean="0"/>
              <a:t>I would like to finish with a reflection on the technique.</a:t>
            </a:r>
          </a:p>
          <a:p>
            <a:endParaRPr lang="da-DK" baseline="0" dirty="0" smtClean="0"/>
          </a:p>
          <a:p>
            <a:r>
              <a:rPr lang="da-DK" baseline="0" dirty="0" smtClean="0"/>
              <a:t>The AMCard technique provides three benefits:</a:t>
            </a:r>
          </a:p>
          <a:p>
            <a:pPr marL="0" marR="0" lvl="2" indent="0" algn="l" defTabSz="914400" rtl="0" eaLnBrk="1" fontAlgn="auto" latinLnBrk="0" hangingPunct="1">
              <a:lnSpc>
                <a:spcPct val="100000"/>
              </a:lnSpc>
              <a:spcBef>
                <a:spcPts val="0"/>
              </a:spcBef>
              <a:spcAft>
                <a:spcPts val="0"/>
              </a:spcAft>
              <a:buClrTx/>
              <a:buSzTx/>
              <a:buFontTx/>
              <a:buNone/>
              <a:tabLst/>
              <a:defRPr/>
            </a:pPr>
            <a:r>
              <a:rPr lang="da-DK" baseline="0" dirty="0" smtClean="0"/>
              <a:t>A: It helps to </a:t>
            </a:r>
            <a:r>
              <a:rPr lang="da-DK" sz="2000" dirty="0" smtClean="0"/>
              <a:t>evaluate how relevant the information displayed by the infrastructure awareness system is.</a:t>
            </a:r>
          </a:p>
          <a:p>
            <a:pPr marL="0" marR="0" lvl="2" indent="0" algn="l" defTabSz="914400" rtl="0" eaLnBrk="1" fontAlgn="auto" latinLnBrk="0" hangingPunct="1">
              <a:lnSpc>
                <a:spcPct val="100000"/>
              </a:lnSpc>
              <a:spcBef>
                <a:spcPts val="0"/>
              </a:spcBef>
              <a:spcAft>
                <a:spcPts val="0"/>
              </a:spcAft>
              <a:buClrTx/>
              <a:buSzTx/>
              <a:buFontTx/>
              <a:buNone/>
              <a:tabLst/>
              <a:defRPr/>
            </a:pPr>
            <a:endParaRPr lang="da-DK" sz="2000" dirty="0" smtClean="0"/>
          </a:p>
          <a:p>
            <a:pPr marL="0" marR="0" lvl="2" indent="0" algn="l" defTabSz="914400" rtl="0" eaLnBrk="1" fontAlgn="auto" latinLnBrk="0" hangingPunct="1">
              <a:lnSpc>
                <a:spcPct val="100000"/>
              </a:lnSpc>
              <a:spcBef>
                <a:spcPts val="0"/>
              </a:spcBef>
              <a:spcAft>
                <a:spcPts val="0"/>
              </a:spcAft>
              <a:buClrTx/>
              <a:buSzTx/>
              <a:buFontTx/>
              <a:buNone/>
              <a:tabLst/>
              <a:defRPr/>
            </a:pPr>
            <a:r>
              <a:rPr lang="da-DK" sz="2000" dirty="0" smtClean="0"/>
              <a:t>CLICK</a:t>
            </a:r>
          </a:p>
          <a:p>
            <a:pPr marL="0" marR="0" lvl="2" indent="0" algn="l" defTabSz="914400" rtl="0" eaLnBrk="1" fontAlgn="auto" latinLnBrk="0" hangingPunct="1">
              <a:lnSpc>
                <a:spcPct val="100000"/>
              </a:lnSpc>
              <a:spcBef>
                <a:spcPts val="0"/>
              </a:spcBef>
              <a:spcAft>
                <a:spcPts val="0"/>
              </a:spcAft>
              <a:buClrTx/>
              <a:buSzTx/>
              <a:buFontTx/>
              <a:buNone/>
              <a:tabLst/>
              <a:defRPr/>
            </a:pPr>
            <a:endParaRPr lang="da-DK" sz="2000" dirty="0" smtClean="0"/>
          </a:p>
          <a:p>
            <a:pPr marL="0" marR="0" lvl="2" indent="0" algn="l" defTabSz="914400" rtl="0" eaLnBrk="1" fontAlgn="auto" latinLnBrk="0" hangingPunct="1">
              <a:lnSpc>
                <a:spcPct val="100000"/>
              </a:lnSpc>
              <a:spcBef>
                <a:spcPts val="0"/>
              </a:spcBef>
              <a:spcAft>
                <a:spcPts val="0"/>
              </a:spcAft>
              <a:buClrTx/>
              <a:buSzTx/>
              <a:buFontTx/>
              <a:buNone/>
              <a:tabLst/>
              <a:defRPr/>
            </a:pPr>
            <a:r>
              <a:rPr lang="da-DK" sz="2000" dirty="0" smtClean="0"/>
              <a:t>For</a:t>
            </a:r>
            <a:r>
              <a:rPr lang="da-DK" sz="2000" baseline="0" dirty="0" smtClean="0"/>
              <a:t> instance, the participant machines and people associated to them were relevant, whereas the details of task distribution were not.</a:t>
            </a:r>
            <a:endParaRPr lang="da-DK" sz="2000" dirty="0" smtClean="0"/>
          </a:p>
          <a:p>
            <a:pPr marL="0" marR="0" lvl="2" indent="0" algn="l" defTabSz="914400" rtl="0" eaLnBrk="1" fontAlgn="auto" latinLnBrk="0" hangingPunct="1">
              <a:lnSpc>
                <a:spcPct val="100000"/>
              </a:lnSpc>
              <a:spcBef>
                <a:spcPts val="0"/>
              </a:spcBef>
              <a:spcAft>
                <a:spcPts val="0"/>
              </a:spcAft>
              <a:buClrTx/>
              <a:buSzTx/>
              <a:buFontTx/>
              <a:buNone/>
              <a:tabLst/>
              <a:defRPr/>
            </a:pPr>
            <a:endParaRPr lang="da-DK" sz="2000" dirty="0" smtClean="0"/>
          </a:p>
          <a:p>
            <a:r>
              <a:rPr lang="da-DK" baseline="0" dirty="0" smtClean="0"/>
              <a:t>B: It </a:t>
            </a:r>
            <a:r>
              <a:rPr lang="da-DK" sz="1200" dirty="0" smtClean="0"/>
              <a:t>identifies which of the users’ interests are not taken into account</a:t>
            </a:r>
            <a:r>
              <a:rPr lang="da-DK" sz="1200" baseline="0" dirty="0" smtClean="0"/>
              <a:t> by the</a:t>
            </a:r>
            <a:r>
              <a:rPr lang="da-DK" sz="1200" dirty="0" smtClean="0"/>
              <a:t> infrastructures awareness system.</a:t>
            </a:r>
          </a:p>
          <a:p>
            <a:endParaRPr lang="da-DK" sz="1200" dirty="0" smtClean="0"/>
          </a:p>
          <a:p>
            <a:r>
              <a:rPr lang="da-DK" sz="1200" dirty="0" smtClean="0"/>
              <a:t>CLICK</a:t>
            </a:r>
          </a:p>
          <a:p>
            <a:endParaRPr lang="da-DK" sz="1200" dirty="0" smtClean="0"/>
          </a:p>
          <a:p>
            <a:r>
              <a:rPr lang="da-DK" sz="1200" dirty="0" smtClean="0"/>
              <a:t>For</a:t>
            </a:r>
            <a:r>
              <a:rPr lang="da-DK" sz="1200" baseline="0" dirty="0" smtClean="0"/>
              <a:t> instance, t</a:t>
            </a:r>
            <a:r>
              <a:rPr lang="da-DK" sz="1200" dirty="0" smtClean="0"/>
              <a:t>he details</a:t>
            </a:r>
            <a:r>
              <a:rPr lang="da-DK" sz="1200" baseline="0" dirty="0" smtClean="0"/>
              <a:t> of </a:t>
            </a:r>
            <a:r>
              <a:rPr lang="da-DK" sz="1200" dirty="0" smtClean="0"/>
              <a:t>executing tasks,</a:t>
            </a:r>
            <a:r>
              <a:rPr lang="da-DK" sz="1200" baseline="0" dirty="0" smtClean="0"/>
              <a:t> like algorithm, input data, and parameters.</a:t>
            </a:r>
            <a:endParaRPr lang="da-DK" sz="1200" dirty="0" smtClean="0"/>
          </a:p>
          <a:p>
            <a:endParaRPr lang="da-DK" sz="1200" dirty="0" smtClean="0"/>
          </a:p>
          <a:p>
            <a:pPr marL="0" marR="0" lvl="2" indent="0" algn="l" defTabSz="914400" rtl="0" eaLnBrk="1" fontAlgn="auto" latinLnBrk="0" hangingPunct="1">
              <a:lnSpc>
                <a:spcPct val="100000"/>
              </a:lnSpc>
              <a:spcBef>
                <a:spcPts val="0"/>
              </a:spcBef>
              <a:spcAft>
                <a:spcPts val="0"/>
              </a:spcAft>
              <a:buClrTx/>
              <a:buSzTx/>
              <a:buFontTx/>
              <a:buNone/>
              <a:tabLst/>
              <a:defRPr/>
            </a:pPr>
            <a:r>
              <a:rPr lang="da-DK" sz="1200" baseline="0" dirty="0" smtClean="0"/>
              <a:t>C: It </a:t>
            </a:r>
            <a:r>
              <a:rPr lang="da-DK" sz="2000" dirty="0" smtClean="0"/>
              <a:t>identifies elements of re-design in the infrastructures themselves so as to improve their adoptability.</a:t>
            </a:r>
          </a:p>
          <a:p>
            <a:pPr marL="0" marR="0" lvl="2" indent="0" algn="l" defTabSz="914400" rtl="0" eaLnBrk="1" fontAlgn="auto" latinLnBrk="0" hangingPunct="1">
              <a:lnSpc>
                <a:spcPct val="100000"/>
              </a:lnSpc>
              <a:spcBef>
                <a:spcPts val="0"/>
              </a:spcBef>
              <a:spcAft>
                <a:spcPts val="0"/>
              </a:spcAft>
              <a:buClrTx/>
              <a:buSzTx/>
              <a:buFontTx/>
              <a:buNone/>
              <a:tabLst/>
              <a:defRPr/>
            </a:pPr>
            <a:endParaRPr lang="da-DK" sz="2000" baseline="0" dirty="0" smtClean="0"/>
          </a:p>
          <a:p>
            <a:pPr marL="0" marR="0" lvl="2" indent="0" algn="l" defTabSz="914400" rtl="0" eaLnBrk="1" fontAlgn="auto" latinLnBrk="0" hangingPunct="1">
              <a:lnSpc>
                <a:spcPct val="100000"/>
              </a:lnSpc>
              <a:spcBef>
                <a:spcPts val="0"/>
              </a:spcBef>
              <a:spcAft>
                <a:spcPts val="0"/>
              </a:spcAft>
              <a:buClrTx/>
              <a:buSzTx/>
              <a:buFontTx/>
              <a:buNone/>
              <a:tabLst/>
              <a:defRPr/>
            </a:pPr>
            <a:r>
              <a:rPr lang="da-DK" sz="2000" baseline="0" dirty="0" smtClean="0"/>
              <a:t>CLICK</a:t>
            </a:r>
          </a:p>
          <a:p>
            <a:pPr marL="0" marR="0" lvl="2" indent="0" algn="l" defTabSz="914400" rtl="0" eaLnBrk="1" fontAlgn="auto" latinLnBrk="0" hangingPunct="1">
              <a:lnSpc>
                <a:spcPct val="100000"/>
              </a:lnSpc>
              <a:spcBef>
                <a:spcPts val="0"/>
              </a:spcBef>
              <a:spcAft>
                <a:spcPts val="0"/>
              </a:spcAft>
              <a:buClrTx/>
              <a:buSzTx/>
              <a:buFontTx/>
              <a:buNone/>
              <a:tabLst/>
              <a:defRPr/>
            </a:pPr>
            <a:endParaRPr lang="da-DK" sz="2000" baseline="0" dirty="0" smtClean="0"/>
          </a:p>
          <a:p>
            <a:pPr marL="0" marR="0" lvl="2" indent="0" algn="l" defTabSz="914400" rtl="0" eaLnBrk="1" fontAlgn="auto" latinLnBrk="0" hangingPunct="1">
              <a:lnSpc>
                <a:spcPct val="100000"/>
              </a:lnSpc>
              <a:spcBef>
                <a:spcPts val="0"/>
              </a:spcBef>
              <a:spcAft>
                <a:spcPts val="0"/>
              </a:spcAft>
              <a:buClrTx/>
              <a:buSzTx/>
              <a:buFontTx/>
              <a:buNone/>
              <a:tabLst/>
              <a:defRPr/>
            </a:pPr>
            <a:r>
              <a:rPr lang="da-DK" baseline="0" dirty="0" smtClean="0"/>
              <a:t>For instance, the Mini-Grid does not publicly provide access to results of each task. This results could be in the form of numeric values or images.</a:t>
            </a:r>
          </a:p>
          <a:p>
            <a:pPr marL="0" marR="0" lvl="2" indent="0" algn="l" defTabSz="914400" rtl="0" eaLnBrk="1" fontAlgn="auto" latinLnBrk="0" hangingPunct="1">
              <a:lnSpc>
                <a:spcPct val="100000"/>
              </a:lnSpc>
              <a:spcBef>
                <a:spcPts val="0"/>
              </a:spcBef>
              <a:spcAft>
                <a:spcPts val="0"/>
              </a:spcAft>
              <a:buClrTx/>
              <a:buSzTx/>
              <a:buFontTx/>
              <a:buNone/>
              <a:tabLst/>
              <a:defRPr/>
            </a:pPr>
            <a:endParaRPr lang="da-DK" baseline="0" dirty="0" smtClean="0"/>
          </a:p>
          <a:p>
            <a:pPr marL="0" marR="0" lvl="2" indent="0" algn="l" defTabSz="914400" rtl="0" eaLnBrk="1" fontAlgn="auto" latinLnBrk="0" hangingPunct="1">
              <a:lnSpc>
                <a:spcPct val="100000"/>
              </a:lnSpc>
              <a:spcBef>
                <a:spcPts val="0"/>
              </a:spcBef>
              <a:spcAft>
                <a:spcPts val="0"/>
              </a:spcAft>
              <a:buClrTx/>
              <a:buSzTx/>
              <a:buFontTx/>
              <a:buNone/>
              <a:tabLst/>
              <a:defRPr/>
            </a:pPr>
            <a:r>
              <a:rPr lang="da-DK" baseline="0" dirty="0" smtClean="0"/>
              <a:t>Thanks!</a:t>
            </a:r>
          </a:p>
          <a:p>
            <a:pPr marL="0" marR="0" lvl="2" indent="0" algn="l" defTabSz="914400" rtl="0" eaLnBrk="1" fontAlgn="auto" latinLnBrk="0" hangingPunct="1">
              <a:lnSpc>
                <a:spcPct val="100000"/>
              </a:lnSpc>
              <a:spcBef>
                <a:spcPts val="0"/>
              </a:spcBef>
              <a:spcAft>
                <a:spcPts val="0"/>
              </a:spcAft>
              <a:buClrTx/>
              <a:buSzTx/>
              <a:buFontTx/>
              <a:buNone/>
              <a:tabLst/>
              <a:defRPr/>
            </a:pPr>
            <a:endParaRPr lang="da-DK" baseline="0" dirty="0" smtClean="0"/>
          </a:p>
        </p:txBody>
      </p:sp>
      <p:sp>
        <p:nvSpPr>
          <p:cNvPr id="4" name="Slide Number Placeholder 3"/>
          <p:cNvSpPr>
            <a:spLocks noGrp="1"/>
          </p:cNvSpPr>
          <p:nvPr>
            <p:ph type="sldNum" sz="quarter" idx="10"/>
          </p:nvPr>
        </p:nvSpPr>
        <p:spPr/>
        <p:txBody>
          <a:bodyPr/>
          <a:lstStyle/>
          <a:p>
            <a:fld id="{E1B74692-E6CC-4B58-AFB2-BAFD5AB6164C}" type="slidenum">
              <a:rPr lang="da-DK" smtClean="0"/>
              <a:pPr/>
              <a:t>35</a:t>
            </a:fld>
            <a:endParaRPr lang="da-DK"/>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da-DK" dirty="0"/>
          </a:p>
        </p:txBody>
      </p:sp>
      <p:sp>
        <p:nvSpPr>
          <p:cNvPr id="4" name="Slide Number Placeholder 3"/>
          <p:cNvSpPr>
            <a:spLocks noGrp="1"/>
          </p:cNvSpPr>
          <p:nvPr>
            <p:ph type="sldNum" sz="quarter" idx="10"/>
          </p:nvPr>
        </p:nvSpPr>
        <p:spPr/>
        <p:txBody>
          <a:bodyPr/>
          <a:lstStyle/>
          <a:p>
            <a:fld id="{8FB6BA30-5FE7-4993-8B9B-CE2E443A47C7}" type="slidenum">
              <a:rPr lang="da-DK" smtClean="0"/>
              <a:pPr/>
              <a:t>36</a:t>
            </a:fld>
            <a:endParaRPr lang="da-DK"/>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da-DK" dirty="0" smtClean="0"/>
              <a:t>The</a:t>
            </a:r>
            <a:r>
              <a:rPr lang="da-DK" baseline="0" dirty="0" smtClean="0"/>
              <a:t> work carried out in my research has been presented at different stages.</a:t>
            </a:r>
            <a:endParaRPr lang="da-DK" dirty="0"/>
          </a:p>
        </p:txBody>
      </p:sp>
      <p:sp>
        <p:nvSpPr>
          <p:cNvPr id="4" name="Slide Number Placeholder 3"/>
          <p:cNvSpPr>
            <a:spLocks noGrp="1"/>
          </p:cNvSpPr>
          <p:nvPr>
            <p:ph type="sldNum" sz="quarter" idx="10"/>
          </p:nvPr>
        </p:nvSpPr>
        <p:spPr/>
        <p:txBody>
          <a:bodyPr/>
          <a:lstStyle/>
          <a:p>
            <a:fld id="{371B5596-6D53-4B3D-BC2D-E6AB1FA9B042}" type="slidenum">
              <a:rPr lang="da-DK" smtClean="0"/>
              <a:pPr/>
              <a:t>38</a:t>
            </a:fld>
            <a:endParaRPr lang="da-DK"/>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da-DK" dirty="0" smtClean="0"/>
              <a:t>RW1</a:t>
            </a:r>
            <a:endParaRPr lang="da-DK" dirty="0"/>
          </a:p>
        </p:txBody>
      </p:sp>
      <p:sp>
        <p:nvSpPr>
          <p:cNvPr id="4" name="Slide Number Placeholder 3"/>
          <p:cNvSpPr>
            <a:spLocks noGrp="1"/>
          </p:cNvSpPr>
          <p:nvPr>
            <p:ph type="sldNum" sz="quarter" idx="10"/>
          </p:nvPr>
        </p:nvSpPr>
        <p:spPr/>
        <p:txBody>
          <a:bodyPr/>
          <a:lstStyle/>
          <a:p>
            <a:fld id="{8FB6BA30-5FE7-4993-8B9B-CE2E443A47C7}" type="slidenum">
              <a:rPr lang="da-DK" smtClean="0"/>
              <a:pPr/>
              <a:t>40</a:t>
            </a:fld>
            <a:endParaRPr lang="da-DK"/>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da-DK" dirty="0"/>
          </a:p>
        </p:txBody>
      </p:sp>
      <p:sp>
        <p:nvSpPr>
          <p:cNvPr id="4" name="Slide Number Placeholder 3"/>
          <p:cNvSpPr>
            <a:spLocks noGrp="1"/>
          </p:cNvSpPr>
          <p:nvPr>
            <p:ph type="sldNum" sz="quarter" idx="10"/>
          </p:nvPr>
        </p:nvSpPr>
        <p:spPr/>
        <p:txBody>
          <a:bodyPr/>
          <a:lstStyle/>
          <a:p>
            <a:fld id="{8FB6BA30-5FE7-4993-8B9B-CE2E443A47C7}" type="slidenum">
              <a:rPr lang="da-DK" smtClean="0"/>
              <a:pPr/>
              <a:t>41</a:t>
            </a:fld>
            <a:endParaRPr lang="da-DK"/>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da-DK" dirty="0"/>
          </a:p>
        </p:txBody>
      </p:sp>
      <p:sp>
        <p:nvSpPr>
          <p:cNvPr id="4" name="Slide Number Placeholder 3"/>
          <p:cNvSpPr>
            <a:spLocks noGrp="1"/>
          </p:cNvSpPr>
          <p:nvPr>
            <p:ph type="sldNum" sz="quarter" idx="10"/>
          </p:nvPr>
        </p:nvSpPr>
        <p:spPr/>
        <p:txBody>
          <a:bodyPr/>
          <a:lstStyle/>
          <a:p>
            <a:fld id="{8FB6BA30-5FE7-4993-8B9B-CE2E443A47C7}" type="slidenum">
              <a:rPr lang="da-DK" smtClean="0"/>
              <a:pPr/>
              <a:t>42</a:t>
            </a:fld>
            <a:endParaRPr lang="da-DK"/>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9/26/2010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9/26/2010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9/26/2010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9/26/2010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9/26/2010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9/26/2010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9/26/2010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9/26/2010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9/26/2010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9/26/2010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9/26/2010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9/26/2010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2.gif"/><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8" Type="http://schemas.openxmlformats.org/officeDocument/2006/relationships/image" Target="../media/image2.gif"/><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gif"/></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gif"/></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2.gif"/><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2.gif"/></Relationships>
</file>

<file path=ppt/slides/_rels/slide22.xml.rels><?xml version="1.0" encoding="UTF-8" standalone="yes"?>
<Relationships xmlns="http://schemas.openxmlformats.org/package/2006/relationships"><Relationship Id="rId8" Type="http://schemas.openxmlformats.org/officeDocument/2006/relationships/image" Target="../media/image2.gif"/><Relationship Id="rId3" Type="http://schemas.openxmlformats.org/officeDocument/2006/relationships/diagramLayout" Target="../diagrams/layout3.xml"/><Relationship Id="rId7" Type="http://schemas.openxmlformats.org/officeDocument/2006/relationships/image" Target="../media/image9.png"/><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2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13.png"/></Relationships>
</file>

<file path=ppt/slides/_rels/slide3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3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2.gif"/></Relationships>
</file>

<file path=ppt/slides/_rels/slide39.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8" Type="http://schemas.openxmlformats.org/officeDocument/2006/relationships/image" Target="../media/image2.gif"/><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diagramColors" Target="../diagrams/colors4.xml"/><Relationship Id="rId11" Type="http://schemas.openxmlformats.org/officeDocument/2006/relationships/image" Target="../media/image24.jpeg"/><Relationship Id="rId5" Type="http://schemas.openxmlformats.org/officeDocument/2006/relationships/diagramQuickStyle" Target="../diagrams/quickStyle4.xml"/><Relationship Id="rId10" Type="http://schemas.openxmlformats.org/officeDocument/2006/relationships/image" Target="../media/image23.png"/><Relationship Id="rId4" Type="http://schemas.openxmlformats.org/officeDocument/2006/relationships/diagramLayout" Target="../diagrams/layout4.xml"/><Relationship Id="rId9" Type="http://schemas.openxmlformats.org/officeDocument/2006/relationships/image" Target="../media/image22.png"/></Relationships>
</file>

<file path=ppt/slides/_rels/slide41.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2.gif"/><Relationship Id="rId7" Type="http://schemas.openxmlformats.org/officeDocument/2006/relationships/diagramColors" Target="../diagrams/colors5.xml"/><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42.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2.gif"/><Relationship Id="rId7" Type="http://schemas.openxmlformats.org/officeDocument/2006/relationships/diagramColors" Target="../diagrams/colors6.xml"/><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43.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2.gif"/><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44.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image" Target="../media/image2.gif"/><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http://farm1.static.flickr.com/141/321826176_b9679445b5_o.jpg"/>
          <p:cNvPicPr>
            <a:picLocks noChangeAspect="1" noChangeArrowheads="1"/>
          </p:cNvPicPr>
          <p:nvPr/>
        </p:nvPicPr>
        <p:blipFill>
          <a:blip r:embed="rId3" cstate="print"/>
          <a:srcRect/>
          <a:stretch>
            <a:fillRect/>
          </a:stretch>
        </p:blipFill>
        <p:spPr bwMode="auto">
          <a:xfrm>
            <a:off x="0" y="0"/>
            <a:ext cx="9163716" cy="6858024"/>
          </a:xfrm>
          <a:prstGeom prst="rect">
            <a:avLst/>
          </a:prstGeom>
          <a:noFill/>
        </p:spPr>
      </p:pic>
      <p:pic>
        <p:nvPicPr>
          <p:cNvPr id="5" name="Picture 4" descr="http://www1.itu.dk/graphics/ITU-library/Intranet/Billeder/Kommunikationsafdelingen/Powerpoint%20skabeloner/IT-University-of-Copenhagen-bj%E6lke-%28ENG%29-HORISONTAL.gif"/>
          <p:cNvPicPr>
            <a:picLocks noChangeAspect="1" noChangeArrowheads="1"/>
          </p:cNvPicPr>
          <p:nvPr/>
        </p:nvPicPr>
        <p:blipFill>
          <a:blip r:embed="rId4" cstate="print"/>
          <a:srcRect/>
          <a:stretch>
            <a:fillRect/>
          </a:stretch>
        </p:blipFill>
        <p:spPr bwMode="auto">
          <a:xfrm>
            <a:off x="142844" y="6072206"/>
            <a:ext cx="4495800" cy="647700"/>
          </a:xfrm>
          <a:prstGeom prst="rect">
            <a:avLst/>
          </a:prstGeom>
          <a:noFill/>
        </p:spPr>
      </p:pic>
      <p:sp>
        <p:nvSpPr>
          <p:cNvPr id="6" name="Rectangle 5"/>
          <p:cNvSpPr/>
          <p:nvPr/>
        </p:nvSpPr>
        <p:spPr>
          <a:xfrm>
            <a:off x="142844" y="5172670"/>
            <a:ext cx="4496400" cy="923330"/>
          </a:xfrm>
          <a:prstGeom prst="rect">
            <a:avLst/>
          </a:prstGeom>
          <a:solidFill>
            <a:srgbClr val="FFC000">
              <a:alpha val="75000"/>
            </a:srgbClr>
          </a:solidFill>
        </p:spPr>
        <p:txBody>
          <a:bodyPr wrap="square">
            <a:spAutoFit/>
          </a:bodyPr>
          <a:lstStyle/>
          <a:p>
            <a:r>
              <a:rPr lang="da-DK" dirty="0" smtClean="0"/>
              <a:t>jdhr@itu.dk - @jhincapie</a:t>
            </a:r>
          </a:p>
          <a:p>
            <a:r>
              <a:rPr lang="da-DK" dirty="0" smtClean="0"/>
              <a:t>Juan David Hincapié Ramos</a:t>
            </a:r>
          </a:p>
          <a:p>
            <a:r>
              <a:rPr lang="da-DK" dirty="0" smtClean="0"/>
              <a:t>DC Ubicomp 2010 – September 26, 2010</a:t>
            </a:r>
            <a:endParaRPr lang="da-DK" dirty="0"/>
          </a:p>
        </p:txBody>
      </p:sp>
      <p:sp>
        <p:nvSpPr>
          <p:cNvPr id="8" name="Title 1"/>
          <p:cNvSpPr txBox="1">
            <a:spLocks/>
          </p:cNvSpPr>
          <p:nvPr/>
        </p:nvSpPr>
        <p:spPr>
          <a:xfrm>
            <a:off x="0" y="0"/>
            <a:ext cx="9144000" cy="1470025"/>
          </a:xfrm>
          <a:prstGeom prst="rect">
            <a:avLst/>
          </a:prstGeom>
          <a:solidFill>
            <a:srgbClr val="FFC000">
              <a:alpha val="75000"/>
            </a:srgbClr>
          </a:solidFill>
          <a:ln>
            <a:noFill/>
          </a:ln>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da-DK" sz="6000" b="0" i="0" u="none" strike="noStrike" kern="1200" cap="none" spc="0" normalizeH="0" baseline="0" noProof="0" dirty="0" smtClean="0">
                <a:ln>
                  <a:noFill/>
                </a:ln>
                <a:solidFill>
                  <a:schemeClr val="tx1"/>
                </a:solidFill>
                <a:effectLst/>
                <a:uLnTx/>
                <a:uFillTx/>
                <a:latin typeface="+mj-lt"/>
                <a:ea typeface="+mj-ea"/>
                <a:cs typeface="+mj-cs"/>
              </a:rPr>
              <a:t>Infrastructure</a:t>
            </a:r>
            <a:r>
              <a:rPr kumimoji="0" lang="da-DK" sz="6000" b="0" i="0" u="none" strike="noStrike" kern="1200" cap="none" spc="0" normalizeH="0" noProof="0" dirty="0" smtClean="0">
                <a:ln>
                  <a:noFill/>
                </a:ln>
                <a:solidFill>
                  <a:schemeClr val="tx1"/>
                </a:solidFill>
                <a:effectLst/>
                <a:uLnTx/>
                <a:uFillTx/>
                <a:latin typeface="+mj-lt"/>
                <a:ea typeface="+mj-ea"/>
                <a:cs typeface="+mj-cs"/>
              </a:rPr>
              <a:t> </a:t>
            </a:r>
            <a:r>
              <a:rPr kumimoji="0" lang="da-DK" sz="6000" b="0" i="0" u="none" strike="noStrike" kern="1200" cap="none" spc="0" normalizeH="0" baseline="0" noProof="0" dirty="0" smtClean="0">
                <a:ln>
                  <a:noFill/>
                </a:ln>
                <a:solidFill>
                  <a:schemeClr val="tx1"/>
                </a:solidFill>
                <a:effectLst/>
                <a:uLnTx/>
                <a:uFillTx/>
                <a:latin typeface="+mj-lt"/>
                <a:ea typeface="+mj-ea"/>
                <a:cs typeface="+mj-cs"/>
              </a:rPr>
              <a:t>Awareness</a:t>
            </a:r>
            <a:endParaRPr kumimoji="0" lang="da-DK" sz="6000" b="0" i="0" u="none" strike="noStrike" kern="1200" cap="none" spc="0" normalizeH="0" baseline="0" noProof="0" dirty="0">
              <a:ln>
                <a:noFill/>
              </a:ln>
              <a:solidFill>
                <a:schemeClr val="tx1"/>
              </a:solidFill>
              <a:effectLst/>
              <a:uLnTx/>
              <a:uFillTx/>
              <a:latin typeface="+mj-lt"/>
              <a:ea typeface="+mj-ea"/>
              <a:cs typeface="+mj-cs"/>
            </a:endParaRPr>
          </a:p>
        </p:txBody>
      </p:sp>
      <p:sp>
        <p:nvSpPr>
          <p:cNvPr id="3" name="Subtitle 2"/>
          <p:cNvSpPr>
            <a:spLocks noGrp="1"/>
          </p:cNvSpPr>
          <p:nvPr>
            <p:ph type="subTitle" idx="1"/>
          </p:nvPr>
        </p:nvSpPr>
        <p:spPr>
          <a:xfrm>
            <a:off x="0" y="914400"/>
            <a:ext cx="9144000" cy="1752600"/>
          </a:xfrm>
        </p:spPr>
        <p:txBody>
          <a:bodyPr/>
          <a:lstStyle/>
          <a:p>
            <a:pPr algn="r"/>
            <a:r>
              <a:rPr lang="da-DK" i="1" dirty="0" smtClean="0">
                <a:solidFill>
                  <a:schemeClr val="bg1"/>
                </a:solidFill>
              </a:rPr>
              <a:t>Supporting the Adoption of </a:t>
            </a:r>
            <a:br>
              <a:rPr lang="da-DK" i="1" dirty="0" smtClean="0">
                <a:solidFill>
                  <a:schemeClr val="bg1"/>
                </a:solidFill>
              </a:rPr>
            </a:br>
            <a:r>
              <a:rPr lang="da-DK" i="1" dirty="0" smtClean="0">
                <a:solidFill>
                  <a:schemeClr val="bg1"/>
                </a:solidFill>
              </a:rPr>
              <a:t>Voluntary Computing Infrastructures</a:t>
            </a:r>
            <a:endParaRPr lang="da-DK" i="1" dirty="0" smtClean="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8" name="Picture 47" descr="http://www1.itu.dk/graphics/ITU-library/Intranet/Billeder/Kommunikationsafdelingen/Powerpoint%20skabeloner/IT-University-of-Copenhagen-bj%E6lke-%28ENG%29-HORISONTAL.gif"/>
          <p:cNvPicPr>
            <a:picLocks noChangeAspect="1" noChangeArrowheads="1"/>
          </p:cNvPicPr>
          <p:nvPr/>
        </p:nvPicPr>
        <p:blipFill>
          <a:blip r:embed="rId3" cstate="print"/>
          <a:srcRect/>
          <a:stretch>
            <a:fillRect/>
          </a:stretch>
        </p:blipFill>
        <p:spPr bwMode="auto">
          <a:xfrm>
            <a:off x="0" y="6498000"/>
            <a:ext cx="2498827" cy="360000"/>
          </a:xfrm>
          <a:prstGeom prst="rect">
            <a:avLst/>
          </a:prstGeom>
          <a:noFill/>
        </p:spPr>
      </p:pic>
      <p:pic>
        <p:nvPicPr>
          <p:cNvPr id="2050" name="Picture 2" descr="C:\Documents and Settings\jdhr.001A6BD0B1DD\Desktop\clcbio-minigrid-trunk\GridAwarenessMDE\GridAwarenessMDE-DA\Resources\MachineIcon.png"/>
          <p:cNvPicPr>
            <a:picLocks noChangeAspect="1" noChangeArrowheads="1"/>
          </p:cNvPicPr>
          <p:nvPr/>
        </p:nvPicPr>
        <p:blipFill>
          <a:blip r:embed="rId4" cstate="print"/>
          <a:srcRect/>
          <a:stretch>
            <a:fillRect/>
          </a:stretch>
        </p:blipFill>
        <p:spPr bwMode="auto">
          <a:xfrm>
            <a:off x="6583818" y="4855026"/>
            <a:ext cx="1134152" cy="1134152"/>
          </a:xfrm>
          <a:prstGeom prst="rect">
            <a:avLst/>
          </a:prstGeom>
          <a:noFill/>
        </p:spPr>
      </p:pic>
      <p:sp>
        <p:nvSpPr>
          <p:cNvPr id="2" name="Title 1"/>
          <p:cNvSpPr>
            <a:spLocks noGrp="1"/>
          </p:cNvSpPr>
          <p:nvPr>
            <p:ph type="title"/>
          </p:nvPr>
        </p:nvSpPr>
        <p:spPr>
          <a:xfrm>
            <a:off x="457200" y="0"/>
            <a:ext cx="8229600" cy="1143000"/>
          </a:xfrm>
        </p:spPr>
        <p:txBody>
          <a:bodyPr>
            <a:normAutofit fontScale="90000"/>
          </a:bodyPr>
          <a:lstStyle/>
          <a:p>
            <a:pPr algn="l"/>
            <a:r>
              <a:rPr lang="da-DK" dirty="0" smtClean="0">
                <a:solidFill>
                  <a:schemeClr val="bg1"/>
                </a:solidFill>
              </a:rPr>
              <a:t>Mini-Grid (local volunteer computing)</a:t>
            </a:r>
            <a:endParaRPr lang="da-DK" dirty="0">
              <a:solidFill>
                <a:schemeClr val="bg1"/>
              </a:solidFill>
            </a:endParaRPr>
          </a:p>
        </p:txBody>
      </p:sp>
      <p:cxnSp>
        <p:nvCxnSpPr>
          <p:cNvPr id="7" name="Straight Connector 6"/>
          <p:cNvCxnSpPr/>
          <p:nvPr/>
        </p:nvCxnSpPr>
        <p:spPr>
          <a:xfrm rot="16200000" flipH="1">
            <a:off x="6738789" y="4627566"/>
            <a:ext cx="805952" cy="4006"/>
          </a:xfrm>
          <a:prstGeom prst="line">
            <a:avLst/>
          </a:prstGeom>
          <a:ln w="57150"/>
        </p:spPr>
        <p:style>
          <a:lnRef idx="1">
            <a:schemeClr val="accent1"/>
          </a:lnRef>
          <a:fillRef idx="0">
            <a:schemeClr val="accent1"/>
          </a:fillRef>
          <a:effectRef idx="0">
            <a:schemeClr val="accent1"/>
          </a:effectRef>
          <a:fontRef idx="minor">
            <a:schemeClr val="tx1"/>
          </a:fontRef>
        </p:style>
      </p:cxnSp>
      <p:grpSp>
        <p:nvGrpSpPr>
          <p:cNvPr id="3" name="Group 51"/>
          <p:cNvGrpSpPr/>
          <p:nvPr/>
        </p:nvGrpSpPr>
        <p:grpSpPr>
          <a:xfrm>
            <a:off x="1491344" y="1676400"/>
            <a:ext cx="1134152" cy="2045439"/>
            <a:chOff x="1491344" y="1676400"/>
            <a:chExt cx="1134152" cy="2045439"/>
          </a:xfrm>
        </p:grpSpPr>
        <p:pic>
          <p:nvPicPr>
            <p:cNvPr id="44" name="Picture 2" descr="C:\Documents and Settings\jdhr.001A6BD0B1DD\Desktop\clcbio-minigrid-trunk\GridAwarenessMDE\GridAwarenessMDE-DA\Resources\MachineIcon.png"/>
            <p:cNvPicPr>
              <a:picLocks noChangeAspect="1" noChangeArrowheads="1"/>
            </p:cNvPicPr>
            <p:nvPr/>
          </p:nvPicPr>
          <p:blipFill>
            <a:blip r:embed="rId4" cstate="print"/>
            <a:srcRect/>
            <a:stretch>
              <a:fillRect/>
            </a:stretch>
          </p:blipFill>
          <p:spPr bwMode="auto">
            <a:xfrm>
              <a:off x="1491344" y="1676400"/>
              <a:ext cx="1134152" cy="1134152"/>
            </a:xfrm>
            <a:prstGeom prst="rect">
              <a:avLst/>
            </a:prstGeom>
            <a:noFill/>
          </p:spPr>
        </p:pic>
        <p:cxnSp>
          <p:nvCxnSpPr>
            <p:cNvPr id="5" name="Straight Connector 4"/>
            <p:cNvCxnSpPr/>
            <p:nvPr/>
          </p:nvCxnSpPr>
          <p:spPr>
            <a:xfrm rot="5400000">
              <a:off x="1501525" y="3177077"/>
              <a:ext cx="1080000" cy="9523"/>
            </a:xfrm>
            <a:prstGeom prst="line">
              <a:avLst/>
            </a:prstGeom>
            <a:ln w="57150"/>
          </p:spPr>
          <p:style>
            <a:lnRef idx="1">
              <a:schemeClr val="accent1"/>
            </a:lnRef>
            <a:fillRef idx="0">
              <a:schemeClr val="accent1"/>
            </a:fillRef>
            <a:effectRef idx="0">
              <a:schemeClr val="accent1"/>
            </a:effectRef>
            <a:fontRef idx="minor">
              <a:schemeClr val="tx1"/>
            </a:fontRef>
          </p:style>
        </p:cxnSp>
      </p:grpSp>
      <p:grpSp>
        <p:nvGrpSpPr>
          <p:cNvPr id="4" name="Group 52"/>
          <p:cNvGrpSpPr/>
          <p:nvPr/>
        </p:nvGrpSpPr>
        <p:grpSpPr>
          <a:xfrm>
            <a:off x="1447800" y="4226593"/>
            <a:ext cx="1134152" cy="1762585"/>
            <a:chOff x="1447800" y="4226593"/>
            <a:chExt cx="1134152" cy="1762585"/>
          </a:xfrm>
        </p:grpSpPr>
        <p:pic>
          <p:nvPicPr>
            <p:cNvPr id="39" name="Picture 2" descr="C:\Documents and Settings\jdhr.001A6BD0B1DD\Desktop\clcbio-minigrid-trunk\GridAwarenessMDE\GridAwarenessMDE-DA\Resources\MachineIcon.png"/>
            <p:cNvPicPr>
              <a:picLocks noChangeAspect="1" noChangeArrowheads="1"/>
            </p:cNvPicPr>
            <p:nvPr/>
          </p:nvPicPr>
          <p:blipFill>
            <a:blip r:embed="rId4" cstate="print"/>
            <a:srcRect/>
            <a:stretch>
              <a:fillRect/>
            </a:stretch>
          </p:blipFill>
          <p:spPr bwMode="auto">
            <a:xfrm>
              <a:off x="1447800" y="4855026"/>
              <a:ext cx="1134152" cy="1134152"/>
            </a:xfrm>
            <a:prstGeom prst="rect">
              <a:avLst/>
            </a:prstGeom>
            <a:noFill/>
          </p:spPr>
        </p:pic>
        <p:cxnSp>
          <p:nvCxnSpPr>
            <p:cNvPr id="19" name="Straight Connector 18"/>
            <p:cNvCxnSpPr/>
            <p:nvPr/>
          </p:nvCxnSpPr>
          <p:spPr>
            <a:xfrm rot="16200000" flipH="1">
              <a:off x="1599259" y="4627566"/>
              <a:ext cx="805952" cy="4006"/>
            </a:xfrm>
            <a:prstGeom prst="line">
              <a:avLst/>
            </a:prstGeom>
            <a:ln w="57150"/>
          </p:spPr>
          <p:style>
            <a:lnRef idx="1">
              <a:schemeClr val="accent1"/>
            </a:lnRef>
            <a:fillRef idx="0">
              <a:schemeClr val="accent1"/>
            </a:fillRef>
            <a:effectRef idx="0">
              <a:schemeClr val="accent1"/>
            </a:effectRef>
            <a:fontRef idx="minor">
              <a:schemeClr val="tx1"/>
            </a:fontRef>
          </p:style>
        </p:cxnSp>
      </p:grpSp>
      <p:grpSp>
        <p:nvGrpSpPr>
          <p:cNvPr id="6" name="Group 53"/>
          <p:cNvGrpSpPr/>
          <p:nvPr/>
        </p:nvGrpSpPr>
        <p:grpSpPr>
          <a:xfrm>
            <a:off x="2475004" y="4226593"/>
            <a:ext cx="1134152" cy="1762585"/>
            <a:chOff x="2475004" y="4226593"/>
            <a:chExt cx="1134152" cy="1762585"/>
          </a:xfrm>
        </p:grpSpPr>
        <p:pic>
          <p:nvPicPr>
            <p:cNvPr id="40" name="Picture 2" descr="C:\Documents and Settings\jdhr.001A6BD0B1DD\Desktop\clcbio-minigrid-trunk\GridAwarenessMDE\GridAwarenessMDE-DA\Resources\MachineIcon.png"/>
            <p:cNvPicPr>
              <a:picLocks noChangeAspect="1" noChangeArrowheads="1"/>
            </p:cNvPicPr>
            <p:nvPr/>
          </p:nvPicPr>
          <p:blipFill>
            <a:blip r:embed="rId4" cstate="print"/>
            <a:srcRect/>
            <a:stretch>
              <a:fillRect/>
            </a:stretch>
          </p:blipFill>
          <p:spPr bwMode="auto">
            <a:xfrm>
              <a:off x="2475004" y="4855026"/>
              <a:ext cx="1134152" cy="1134152"/>
            </a:xfrm>
            <a:prstGeom prst="rect">
              <a:avLst/>
            </a:prstGeom>
            <a:noFill/>
          </p:spPr>
        </p:pic>
        <p:cxnSp>
          <p:nvCxnSpPr>
            <p:cNvPr id="22" name="Straight Connector 21"/>
            <p:cNvCxnSpPr/>
            <p:nvPr/>
          </p:nvCxnSpPr>
          <p:spPr>
            <a:xfrm rot="16200000" flipH="1">
              <a:off x="2627165" y="4627566"/>
              <a:ext cx="805952" cy="4006"/>
            </a:xfrm>
            <a:prstGeom prst="line">
              <a:avLst/>
            </a:prstGeom>
            <a:ln w="57150"/>
          </p:spPr>
          <p:style>
            <a:lnRef idx="1">
              <a:schemeClr val="accent1"/>
            </a:lnRef>
            <a:fillRef idx="0">
              <a:schemeClr val="accent1"/>
            </a:fillRef>
            <a:effectRef idx="0">
              <a:schemeClr val="accent1"/>
            </a:effectRef>
            <a:fontRef idx="minor">
              <a:schemeClr val="tx1"/>
            </a:fontRef>
          </p:style>
        </p:cxnSp>
      </p:grpSp>
      <p:grpSp>
        <p:nvGrpSpPr>
          <p:cNvPr id="8" name="Group 54"/>
          <p:cNvGrpSpPr/>
          <p:nvPr/>
        </p:nvGrpSpPr>
        <p:grpSpPr>
          <a:xfrm>
            <a:off x="3502208" y="4226593"/>
            <a:ext cx="1134152" cy="1762585"/>
            <a:chOff x="3502208" y="4226593"/>
            <a:chExt cx="1134152" cy="1762585"/>
          </a:xfrm>
        </p:grpSpPr>
        <p:cxnSp>
          <p:nvCxnSpPr>
            <p:cNvPr id="25" name="Straight Connector 24"/>
            <p:cNvCxnSpPr/>
            <p:nvPr/>
          </p:nvCxnSpPr>
          <p:spPr>
            <a:xfrm rot="16200000" flipH="1">
              <a:off x="3655071" y="4627566"/>
              <a:ext cx="805952" cy="4006"/>
            </a:xfrm>
            <a:prstGeom prst="line">
              <a:avLst/>
            </a:prstGeom>
            <a:ln w="57150"/>
          </p:spPr>
          <p:style>
            <a:lnRef idx="1">
              <a:schemeClr val="accent1"/>
            </a:lnRef>
            <a:fillRef idx="0">
              <a:schemeClr val="accent1"/>
            </a:fillRef>
            <a:effectRef idx="0">
              <a:schemeClr val="accent1"/>
            </a:effectRef>
            <a:fontRef idx="minor">
              <a:schemeClr val="tx1"/>
            </a:fontRef>
          </p:style>
        </p:cxnSp>
        <p:pic>
          <p:nvPicPr>
            <p:cNvPr id="41" name="Picture 2" descr="C:\Documents and Settings\jdhr.001A6BD0B1DD\Desktop\clcbio-minigrid-trunk\GridAwarenessMDE\GridAwarenessMDE-DA\Resources\MachineIcon.png"/>
            <p:cNvPicPr>
              <a:picLocks noChangeAspect="1" noChangeArrowheads="1"/>
            </p:cNvPicPr>
            <p:nvPr/>
          </p:nvPicPr>
          <p:blipFill>
            <a:blip r:embed="rId4" cstate="print"/>
            <a:srcRect/>
            <a:stretch>
              <a:fillRect/>
            </a:stretch>
          </p:blipFill>
          <p:spPr bwMode="auto">
            <a:xfrm>
              <a:off x="3502208" y="4855026"/>
              <a:ext cx="1134152" cy="1134152"/>
            </a:xfrm>
            <a:prstGeom prst="rect">
              <a:avLst/>
            </a:prstGeom>
            <a:noFill/>
          </p:spPr>
        </p:pic>
      </p:grpSp>
      <p:grpSp>
        <p:nvGrpSpPr>
          <p:cNvPr id="9" name="Group 55"/>
          <p:cNvGrpSpPr/>
          <p:nvPr/>
        </p:nvGrpSpPr>
        <p:grpSpPr>
          <a:xfrm>
            <a:off x="4529412" y="4226593"/>
            <a:ext cx="1134152" cy="1762585"/>
            <a:chOff x="4529412" y="4226593"/>
            <a:chExt cx="1134152" cy="1762585"/>
          </a:xfrm>
        </p:grpSpPr>
        <p:cxnSp>
          <p:nvCxnSpPr>
            <p:cNvPr id="28" name="Straight Connector 27"/>
            <p:cNvCxnSpPr/>
            <p:nvPr/>
          </p:nvCxnSpPr>
          <p:spPr>
            <a:xfrm rot="16200000" flipH="1">
              <a:off x="4682977" y="4627566"/>
              <a:ext cx="805952" cy="4006"/>
            </a:xfrm>
            <a:prstGeom prst="line">
              <a:avLst/>
            </a:prstGeom>
            <a:ln w="57150"/>
          </p:spPr>
          <p:style>
            <a:lnRef idx="1">
              <a:schemeClr val="accent1"/>
            </a:lnRef>
            <a:fillRef idx="0">
              <a:schemeClr val="accent1"/>
            </a:fillRef>
            <a:effectRef idx="0">
              <a:schemeClr val="accent1"/>
            </a:effectRef>
            <a:fontRef idx="minor">
              <a:schemeClr val="tx1"/>
            </a:fontRef>
          </p:style>
        </p:cxnSp>
        <p:pic>
          <p:nvPicPr>
            <p:cNvPr id="42" name="Picture 2" descr="C:\Documents and Settings\jdhr.001A6BD0B1DD\Desktop\clcbio-minigrid-trunk\GridAwarenessMDE\GridAwarenessMDE-DA\Resources\MachineIcon.png"/>
            <p:cNvPicPr>
              <a:picLocks noChangeAspect="1" noChangeArrowheads="1"/>
            </p:cNvPicPr>
            <p:nvPr/>
          </p:nvPicPr>
          <p:blipFill>
            <a:blip r:embed="rId4" cstate="print"/>
            <a:srcRect/>
            <a:stretch>
              <a:fillRect/>
            </a:stretch>
          </p:blipFill>
          <p:spPr bwMode="auto">
            <a:xfrm>
              <a:off x="4529412" y="4855026"/>
              <a:ext cx="1134152" cy="1134152"/>
            </a:xfrm>
            <a:prstGeom prst="rect">
              <a:avLst/>
            </a:prstGeom>
            <a:noFill/>
          </p:spPr>
        </p:pic>
      </p:grpSp>
      <p:grpSp>
        <p:nvGrpSpPr>
          <p:cNvPr id="11" name="Group 56"/>
          <p:cNvGrpSpPr/>
          <p:nvPr/>
        </p:nvGrpSpPr>
        <p:grpSpPr>
          <a:xfrm>
            <a:off x="5556616" y="4226593"/>
            <a:ext cx="1134152" cy="1762585"/>
            <a:chOff x="5556616" y="4226593"/>
            <a:chExt cx="1134152" cy="1762585"/>
          </a:xfrm>
        </p:grpSpPr>
        <p:cxnSp>
          <p:nvCxnSpPr>
            <p:cNvPr id="31" name="Straight Connector 30"/>
            <p:cNvCxnSpPr/>
            <p:nvPr/>
          </p:nvCxnSpPr>
          <p:spPr>
            <a:xfrm rot="16200000" flipH="1">
              <a:off x="5710883" y="4627566"/>
              <a:ext cx="805952" cy="4006"/>
            </a:xfrm>
            <a:prstGeom prst="line">
              <a:avLst/>
            </a:prstGeom>
            <a:ln w="57150"/>
          </p:spPr>
          <p:style>
            <a:lnRef idx="1">
              <a:schemeClr val="accent1"/>
            </a:lnRef>
            <a:fillRef idx="0">
              <a:schemeClr val="accent1"/>
            </a:fillRef>
            <a:effectRef idx="0">
              <a:schemeClr val="accent1"/>
            </a:effectRef>
            <a:fontRef idx="minor">
              <a:schemeClr val="tx1"/>
            </a:fontRef>
          </p:style>
        </p:cxnSp>
        <p:pic>
          <p:nvPicPr>
            <p:cNvPr id="43" name="Picture 2" descr="C:\Documents and Settings\jdhr.001A6BD0B1DD\Desktop\clcbio-minigrid-trunk\GridAwarenessMDE\GridAwarenessMDE-DA\Resources\MachineIcon.png"/>
            <p:cNvPicPr>
              <a:picLocks noChangeAspect="1" noChangeArrowheads="1"/>
            </p:cNvPicPr>
            <p:nvPr/>
          </p:nvPicPr>
          <p:blipFill>
            <a:blip r:embed="rId4" cstate="print"/>
            <a:srcRect/>
            <a:stretch>
              <a:fillRect/>
            </a:stretch>
          </p:blipFill>
          <p:spPr bwMode="auto">
            <a:xfrm>
              <a:off x="5556616" y="4855026"/>
              <a:ext cx="1134152" cy="1134152"/>
            </a:xfrm>
            <a:prstGeom prst="rect">
              <a:avLst/>
            </a:prstGeom>
            <a:noFill/>
          </p:spPr>
        </p:pic>
      </p:grpSp>
      <p:grpSp>
        <p:nvGrpSpPr>
          <p:cNvPr id="12" name="Group 50"/>
          <p:cNvGrpSpPr/>
          <p:nvPr/>
        </p:nvGrpSpPr>
        <p:grpSpPr>
          <a:xfrm>
            <a:off x="3505200" y="1676400"/>
            <a:ext cx="1134152" cy="2045439"/>
            <a:chOff x="3505200" y="1676400"/>
            <a:chExt cx="1134152" cy="2045439"/>
          </a:xfrm>
        </p:grpSpPr>
        <p:cxnSp>
          <p:nvCxnSpPr>
            <p:cNvPr id="10" name="Straight Connector 9"/>
            <p:cNvCxnSpPr/>
            <p:nvPr/>
          </p:nvCxnSpPr>
          <p:spPr>
            <a:xfrm rot="5400000">
              <a:off x="3511313" y="3177077"/>
              <a:ext cx="1080000" cy="9523"/>
            </a:xfrm>
            <a:prstGeom prst="line">
              <a:avLst/>
            </a:prstGeom>
            <a:ln w="57150"/>
          </p:spPr>
          <p:style>
            <a:lnRef idx="1">
              <a:schemeClr val="accent1"/>
            </a:lnRef>
            <a:fillRef idx="0">
              <a:schemeClr val="accent1"/>
            </a:fillRef>
            <a:effectRef idx="0">
              <a:schemeClr val="accent1"/>
            </a:effectRef>
            <a:fontRef idx="minor">
              <a:schemeClr val="tx1"/>
            </a:fontRef>
          </p:style>
        </p:cxnSp>
        <p:pic>
          <p:nvPicPr>
            <p:cNvPr id="45" name="Picture 2" descr="C:\Documents and Settings\jdhr.001A6BD0B1DD\Desktop\clcbio-minigrid-trunk\GridAwarenessMDE\GridAwarenessMDE-DA\Resources\MachineIcon.png"/>
            <p:cNvPicPr>
              <a:picLocks noChangeAspect="1" noChangeArrowheads="1"/>
            </p:cNvPicPr>
            <p:nvPr/>
          </p:nvPicPr>
          <p:blipFill>
            <a:blip r:embed="rId4" cstate="print"/>
            <a:srcRect/>
            <a:stretch>
              <a:fillRect/>
            </a:stretch>
          </p:blipFill>
          <p:spPr bwMode="auto">
            <a:xfrm>
              <a:off x="3505200" y="1676400"/>
              <a:ext cx="1134152" cy="1134152"/>
            </a:xfrm>
            <a:prstGeom prst="rect">
              <a:avLst/>
            </a:prstGeom>
            <a:noFill/>
          </p:spPr>
        </p:pic>
      </p:grpSp>
      <p:grpSp>
        <p:nvGrpSpPr>
          <p:cNvPr id="14" name="Group 49"/>
          <p:cNvGrpSpPr/>
          <p:nvPr/>
        </p:nvGrpSpPr>
        <p:grpSpPr>
          <a:xfrm>
            <a:off x="4506686" y="1676400"/>
            <a:ext cx="1134152" cy="2045439"/>
            <a:chOff x="4506686" y="1676400"/>
            <a:chExt cx="1134152" cy="2045439"/>
          </a:xfrm>
        </p:grpSpPr>
        <p:cxnSp>
          <p:nvCxnSpPr>
            <p:cNvPr id="13" name="Straight Connector 12"/>
            <p:cNvCxnSpPr/>
            <p:nvPr/>
          </p:nvCxnSpPr>
          <p:spPr>
            <a:xfrm rot="5400000">
              <a:off x="4511445" y="3177077"/>
              <a:ext cx="1080000" cy="9523"/>
            </a:xfrm>
            <a:prstGeom prst="line">
              <a:avLst/>
            </a:prstGeom>
            <a:ln w="57150"/>
          </p:spPr>
          <p:style>
            <a:lnRef idx="1">
              <a:schemeClr val="accent1"/>
            </a:lnRef>
            <a:fillRef idx="0">
              <a:schemeClr val="accent1"/>
            </a:fillRef>
            <a:effectRef idx="0">
              <a:schemeClr val="accent1"/>
            </a:effectRef>
            <a:fontRef idx="minor">
              <a:schemeClr val="tx1"/>
            </a:fontRef>
          </p:style>
        </p:cxnSp>
        <p:pic>
          <p:nvPicPr>
            <p:cNvPr id="46" name="Picture 2" descr="C:\Documents and Settings\jdhr.001A6BD0B1DD\Desktop\clcbio-minigrid-trunk\GridAwarenessMDE\GridAwarenessMDE-DA\Resources\MachineIcon.png"/>
            <p:cNvPicPr>
              <a:picLocks noChangeAspect="1" noChangeArrowheads="1"/>
            </p:cNvPicPr>
            <p:nvPr/>
          </p:nvPicPr>
          <p:blipFill>
            <a:blip r:embed="rId4" cstate="print"/>
            <a:srcRect/>
            <a:stretch>
              <a:fillRect/>
            </a:stretch>
          </p:blipFill>
          <p:spPr bwMode="auto">
            <a:xfrm>
              <a:off x="4506686" y="1676400"/>
              <a:ext cx="1134152" cy="1134152"/>
            </a:xfrm>
            <a:prstGeom prst="rect">
              <a:avLst/>
            </a:prstGeom>
            <a:noFill/>
          </p:spPr>
        </p:pic>
      </p:grpSp>
      <p:grpSp>
        <p:nvGrpSpPr>
          <p:cNvPr id="15" name="Group 48"/>
          <p:cNvGrpSpPr/>
          <p:nvPr/>
        </p:nvGrpSpPr>
        <p:grpSpPr>
          <a:xfrm>
            <a:off x="5495248" y="1676400"/>
            <a:ext cx="1134152" cy="2045439"/>
            <a:chOff x="5495248" y="1676400"/>
            <a:chExt cx="1134152" cy="2045439"/>
          </a:xfrm>
        </p:grpSpPr>
        <p:cxnSp>
          <p:nvCxnSpPr>
            <p:cNvPr id="16" name="Straight Connector 15"/>
            <p:cNvCxnSpPr/>
            <p:nvPr/>
          </p:nvCxnSpPr>
          <p:spPr>
            <a:xfrm rot="5400000">
              <a:off x="5505453" y="3177077"/>
              <a:ext cx="1080000" cy="9523"/>
            </a:xfrm>
            <a:prstGeom prst="line">
              <a:avLst/>
            </a:prstGeom>
            <a:ln w="57150"/>
          </p:spPr>
          <p:style>
            <a:lnRef idx="1">
              <a:schemeClr val="accent1"/>
            </a:lnRef>
            <a:fillRef idx="0">
              <a:schemeClr val="accent1"/>
            </a:fillRef>
            <a:effectRef idx="0">
              <a:schemeClr val="accent1"/>
            </a:effectRef>
            <a:fontRef idx="minor">
              <a:schemeClr val="tx1"/>
            </a:fontRef>
          </p:style>
        </p:cxnSp>
        <p:pic>
          <p:nvPicPr>
            <p:cNvPr id="47" name="Picture 2" descr="C:\Documents and Settings\jdhr.001A6BD0B1DD\Desktop\clcbio-minigrid-trunk\GridAwarenessMDE\GridAwarenessMDE-DA\Resources\MachineIcon.png"/>
            <p:cNvPicPr>
              <a:picLocks noChangeAspect="1" noChangeArrowheads="1"/>
            </p:cNvPicPr>
            <p:nvPr/>
          </p:nvPicPr>
          <p:blipFill>
            <a:blip r:embed="rId4" cstate="print"/>
            <a:srcRect/>
            <a:stretch>
              <a:fillRect/>
            </a:stretch>
          </p:blipFill>
          <p:spPr bwMode="auto">
            <a:xfrm>
              <a:off x="5495248" y="1676400"/>
              <a:ext cx="1134152" cy="1134152"/>
            </a:xfrm>
            <a:prstGeom prst="rect">
              <a:avLst/>
            </a:prstGeom>
            <a:noFill/>
          </p:spPr>
        </p:pic>
      </p:grpSp>
      <p:sp>
        <p:nvSpPr>
          <p:cNvPr id="33" name="Oval 32"/>
          <p:cNvSpPr/>
          <p:nvPr/>
        </p:nvSpPr>
        <p:spPr>
          <a:xfrm rot="21105088">
            <a:off x="7253359" y="3755619"/>
            <a:ext cx="500066" cy="500066"/>
          </a:xfrm>
          <a:prstGeom prst="ellipse">
            <a:avLst/>
          </a:prstGeom>
          <a:solidFill>
            <a:srgbClr val="00B0F0"/>
          </a:solidFill>
          <a:ln>
            <a:solidFill>
              <a:srgbClr val="00B0F0"/>
            </a:solidFill>
          </a:ln>
          <a:scene3d>
            <a:camera prst="isometricOffAxis2Right"/>
            <a:lightRig rig="threePt" dir="t"/>
          </a:scene3d>
          <a:sp3d extrusionH="63500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34" name="Oval 33"/>
          <p:cNvSpPr/>
          <p:nvPr/>
        </p:nvSpPr>
        <p:spPr>
          <a:xfrm>
            <a:off x="7046930" y="5155287"/>
            <a:ext cx="214314" cy="214314"/>
          </a:xfrm>
          <a:prstGeom prst="ellipse">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5" name="Oval 34"/>
          <p:cNvSpPr/>
          <p:nvPr/>
        </p:nvSpPr>
        <p:spPr>
          <a:xfrm>
            <a:off x="7085030" y="5206087"/>
            <a:ext cx="214314" cy="214314"/>
          </a:xfrm>
          <a:prstGeom prst="ellipse">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6" name="Oval 35"/>
          <p:cNvSpPr/>
          <p:nvPr/>
        </p:nvSpPr>
        <p:spPr>
          <a:xfrm>
            <a:off x="7131068" y="5260063"/>
            <a:ext cx="214314" cy="214314"/>
          </a:xfrm>
          <a:prstGeom prst="ellipse">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7" name="Oval 36"/>
          <p:cNvSpPr/>
          <p:nvPr/>
        </p:nvSpPr>
        <p:spPr>
          <a:xfrm>
            <a:off x="7072330" y="5181600"/>
            <a:ext cx="214314" cy="214314"/>
          </a:xfrm>
          <a:prstGeom prst="ellipse">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8" name="Rectangle 37"/>
          <p:cNvSpPr/>
          <p:nvPr/>
        </p:nvSpPr>
        <p:spPr>
          <a:xfrm>
            <a:off x="8842314" y="6488668"/>
            <a:ext cx="301686" cy="369332"/>
          </a:xfrm>
          <a:prstGeom prst="rect">
            <a:avLst/>
          </a:prstGeom>
        </p:spPr>
        <p:txBody>
          <a:bodyPr wrap="none">
            <a:spAutoFit/>
          </a:bodyPr>
          <a:lstStyle/>
          <a:p>
            <a:r>
              <a:rPr lang="da-DK" dirty="0" smtClean="0">
                <a:solidFill>
                  <a:schemeClr val="bg1"/>
                </a:solidFill>
              </a:rPr>
              <a:t>2</a:t>
            </a:r>
            <a:endParaRPr lang="da-DK"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childTnLst>
                          </p:cTn>
                        </p:par>
                        <p:par>
                          <p:cTn id="8" fill="hold">
                            <p:stCondLst>
                              <p:cond delay="500"/>
                            </p:stCondLst>
                            <p:childTnLst>
                              <p:par>
                                <p:cTn id="9" presetID="27" presetClass="emph" presetSubtype="0" fill="hold" grpId="1" nodeType="afterEffect">
                                  <p:stCondLst>
                                    <p:cond delay="2000"/>
                                  </p:stCondLst>
                                  <p:childTnLst>
                                    <p:animClr clrSpc="rgb">
                                      <p:cBhvr override="childStyle">
                                        <p:cTn id="10" dur="250" autoRev="1" fill="hold"/>
                                        <p:tgtEl>
                                          <p:spTgt spid="37"/>
                                        </p:tgtEl>
                                        <p:attrNameLst>
                                          <p:attrName>style.color</p:attrName>
                                        </p:attrNameLst>
                                      </p:cBhvr>
                                      <p:to>
                                        <a:schemeClr val="bg1"/>
                                      </p:to>
                                    </p:animClr>
                                    <p:animClr clrSpc="rgb">
                                      <p:cBhvr>
                                        <p:cTn id="11" dur="250" autoRev="1" fill="hold"/>
                                        <p:tgtEl>
                                          <p:spTgt spid="37"/>
                                        </p:tgtEl>
                                        <p:attrNameLst>
                                          <p:attrName>fillcolor</p:attrName>
                                        </p:attrNameLst>
                                      </p:cBhvr>
                                      <p:to>
                                        <a:schemeClr val="bg1"/>
                                      </p:to>
                                    </p:animClr>
                                    <p:set>
                                      <p:cBhvr>
                                        <p:cTn id="12" dur="250" autoRev="1" fill="hold"/>
                                        <p:tgtEl>
                                          <p:spTgt spid="37"/>
                                        </p:tgtEl>
                                        <p:attrNameLst>
                                          <p:attrName>fill.type</p:attrName>
                                        </p:attrNameLst>
                                      </p:cBhvr>
                                      <p:to>
                                        <p:strVal val="solid"/>
                                      </p:to>
                                    </p:set>
                                    <p:set>
                                      <p:cBhvr>
                                        <p:cTn id="13" dur="250" autoRev="1" fill="hold"/>
                                        <p:tgtEl>
                                          <p:spTgt spid="37"/>
                                        </p:tgtEl>
                                        <p:attrNameLst>
                                          <p:attrName>fill.on</p:attrName>
                                        </p:attrNameLst>
                                      </p:cBhvr>
                                      <p:to>
                                        <p:strVal val="true"/>
                                      </p:to>
                                    </p:set>
                                  </p:childTnLst>
                                </p:cTn>
                              </p:par>
                            </p:childTnLst>
                          </p:cTn>
                        </p:par>
                        <p:par>
                          <p:cTn id="14" fill="hold">
                            <p:stCondLst>
                              <p:cond delay="3000"/>
                            </p:stCondLst>
                            <p:childTnLst>
                              <p:par>
                                <p:cTn id="15" presetID="10" presetClass="exit" presetSubtype="0" fill="hold" grpId="2" nodeType="afterEffect">
                                  <p:stCondLst>
                                    <p:cond delay="1000"/>
                                  </p:stCondLst>
                                  <p:childTnLst>
                                    <p:animEffect transition="out" filter="fade">
                                      <p:cBhvr>
                                        <p:cTn id="16" dur="500"/>
                                        <p:tgtEl>
                                          <p:spTgt spid="37"/>
                                        </p:tgtEl>
                                      </p:cBhvr>
                                    </p:animEffect>
                                    <p:set>
                                      <p:cBhvr>
                                        <p:cTn id="17" dur="1" fill="hold">
                                          <p:stCondLst>
                                            <p:cond delay="499"/>
                                          </p:stCondLst>
                                        </p:cTn>
                                        <p:tgtEl>
                                          <p:spTgt spid="37"/>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3"/>
                                        </p:tgtEl>
                                        <p:attrNameLst>
                                          <p:attrName>style.visibility</p:attrName>
                                        </p:attrNameLst>
                                      </p:cBhvr>
                                      <p:to>
                                        <p:strVal val="visible"/>
                                      </p:to>
                                    </p:set>
                                    <p:animEffect transition="in" filter="fade">
                                      <p:cBhvr>
                                        <p:cTn id="25" dur="500"/>
                                        <p:tgtEl>
                                          <p:spTgt spid="33"/>
                                        </p:tgtEl>
                                      </p:cBhvr>
                                    </p:animEffect>
                                  </p:childTnLst>
                                </p:cTn>
                              </p:par>
                            </p:childTnLst>
                          </p:cTn>
                        </p:par>
                        <p:par>
                          <p:cTn id="26" fill="hold">
                            <p:stCondLst>
                              <p:cond delay="500"/>
                            </p:stCondLst>
                            <p:childTnLst>
                              <p:par>
                                <p:cTn id="27" presetID="2" presetClass="entr" presetSubtype="4" fill="hold" nodeType="after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additive="base">
                                        <p:cTn id="29" dur="500" fill="hold"/>
                                        <p:tgtEl>
                                          <p:spTgt spid="4"/>
                                        </p:tgtEl>
                                        <p:attrNameLst>
                                          <p:attrName>ppt_x</p:attrName>
                                        </p:attrNameLst>
                                      </p:cBhvr>
                                      <p:tavLst>
                                        <p:tav tm="0">
                                          <p:val>
                                            <p:strVal val="#ppt_x"/>
                                          </p:val>
                                        </p:tav>
                                        <p:tav tm="100000">
                                          <p:val>
                                            <p:strVal val="#ppt_x"/>
                                          </p:val>
                                        </p:tav>
                                      </p:tavLst>
                                    </p:anim>
                                    <p:anim calcmode="lin" valueType="num">
                                      <p:cBhvr additive="base">
                                        <p:cTn id="30" dur="500" fill="hold"/>
                                        <p:tgtEl>
                                          <p:spTgt spid="4"/>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additive="base">
                                        <p:cTn id="33" dur="500" fill="hold"/>
                                        <p:tgtEl>
                                          <p:spTgt spid="6"/>
                                        </p:tgtEl>
                                        <p:attrNameLst>
                                          <p:attrName>ppt_x</p:attrName>
                                        </p:attrNameLst>
                                      </p:cBhvr>
                                      <p:tavLst>
                                        <p:tav tm="0">
                                          <p:val>
                                            <p:strVal val="#ppt_x"/>
                                          </p:val>
                                        </p:tav>
                                        <p:tav tm="100000">
                                          <p:val>
                                            <p:strVal val="#ppt_x"/>
                                          </p:val>
                                        </p:tav>
                                      </p:tavLst>
                                    </p:anim>
                                    <p:anim calcmode="lin" valueType="num">
                                      <p:cBhvr additive="base">
                                        <p:cTn id="34" dur="500" fill="hold"/>
                                        <p:tgtEl>
                                          <p:spTgt spid="6"/>
                                        </p:tgtEl>
                                        <p:attrNameLst>
                                          <p:attrName>ppt_y</p:attrName>
                                        </p:attrNameLst>
                                      </p:cBhvr>
                                      <p:tavLst>
                                        <p:tav tm="0">
                                          <p:val>
                                            <p:strVal val="1+#ppt_h/2"/>
                                          </p:val>
                                        </p:tav>
                                        <p:tav tm="100000">
                                          <p:val>
                                            <p:strVal val="#ppt_y"/>
                                          </p:val>
                                        </p:tav>
                                      </p:tavLst>
                                    </p:anim>
                                  </p:childTnLst>
                                </p:cTn>
                              </p:par>
                              <p:par>
                                <p:cTn id="35" presetID="2" presetClass="entr" presetSubtype="1" fill="hold" nodeType="with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additive="base">
                                        <p:cTn id="37" dur="500" fill="hold"/>
                                        <p:tgtEl>
                                          <p:spTgt spid="3"/>
                                        </p:tgtEl>
                                        <p:attrNameLst>
                                          <p:attrName>ppt_x</p:attrName>
                                        </p:attrNameLst>
                                      </p:cBhvr>
                                      <p:tavLst>
                                        <p:tav tm="0">
                                          <p:val>
                                            <p:strVal val="#ppt_x"/>
                                          </p:val>
                                        </p:tav>
                                        <p:tav tm="100000">
                                          <p:val>
                                            <p:strVal val="#ppt_x"/>
                                          </p:val>
                                        </p:tav>
                                      </p:tavLst>
                                    </p:anim>
                                    <p:anim calcmode="lin" valueType="num">
                                      <p:cBhvr additive="base">
                                        <p:cTn id="38" dur="5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3" presetClass="entr" presetSubtype="10" fill="hold" grpId="0" nodeType="clickEffect">
                                  <p:stCondLst>
                                    <p:cond delay="0"/>
                                  </p:stCondLst>
                                  <p:childTnLst>
                                    <p:set>
                                      <p:cBhvr>
                                        <p:cTn id="42" dur="1" fill="hold">
                                          <p:stCondLst>
                                            <p:cond delay="0"/>
                                          </p:stCondLst>
                                        </p:cTn>
                                        <p:tgtEl>
                                          <p:spTgt spid="34"/>
                                        </p:tgtEl>
                                        <p:attrNameLst>
                                          <p:attrName>style.visibility</p:attrName>
                                        </p:attrNameLst>
                                      </p:cBhvr>
                                      <p:to>
                                        <p:strVal val="visible"/>
                                      </p:to>
                                    </p:set>
                                    <p:animEffect transition="in" filter="blinds(horizontal)">
                                      <p:cBhvr>
                                        <p:cTn id="43" dur="500"/>
                                        <p:tgtEl>
                                          <p:spTgt spid="34"/>
                                        </p:tgtEl>
                                      </p:cBhvr>
                                    </p:animEffect>
                                  </p:childTnLst>
                                </p:cTn>
                              </p:par>
                              <p:par>
                                <p:cTn id="44" presetID="3" presetClass="entr" presetSubtype="10" fill="hold" grpId="0" nodeType="withEffect">
                                  <p:stCondLst>
                                    <p:cond delay="0"/>
                                  </p:stCondLst>
                                  <p:childTnLst>
                                    <p:set>
                                      <p:cBhvr>
                                        <p:cTn id="45" dur="1" fill="hold">
                                          <p:stCondLst>
                                            <p:cond delay="0"/>
                                          </p:stCondLst>
                                        </p:cTn>
                                        <p:tgtEl>
                                          <p:spTgt spid="35"/>
                                        </p:tgtEl>
                                        <p:attrNameLst>
                                          <p:attrName>style.visibility</p:attrName>
                                        </p:attrNameLst>
                                      </p:cBhvr>
                                      <p:to>
                                        <p:strVal val="visible"/>
                                      </p:to>
                                    </p:set>
                                    <p:animEffect transition="in" filter="blinds(horizontal)">
                                      <p:cBhvr>
                                        <p:cTn id="46" dur="500"/>
                                        <p:tgtEl>
                                          <p:spTgt spid="35"/>
                                        </p:tgtEl>
                                      </p:cBhvr>
                                    </p:animEffect>
                                  </p:childTnLst>
                                </p:cTn>
                              </p:par>
                              <p:par>
                                <p:cTn id="47" presetID="3" presetClass="entr" presetSubtype="10" fill="hold" grpId="0" nodeType="withEffect">
                                  <p:stCondLst>
                                    <p:cond delay="0"/>
                                  </p:stCondLst>
                                  <p:childTnLst>
                                    <p:set>
                                      <p:cBhvr>
                                        <p:cTn id="48" dur="1" fill="hold">
                                          <p:stCondLst>
                                            <p:cond delay="0"/>
                                          </p:stCondLst>
                                        </p:cTn>
                                        <p:tgtEl>
                                          <p:spTgt spid="36"/>
                                        </p:tgtEl>
                                        <p:attrNameLst>
                                          <p:attrName>style.visibility</p:attrName>
                                        </p:attrNameLst>
                                      </p:cBhvr>
                                      <p:to>
                                        <p:strVal val="visible"/>
                                      </p:to>
                                    </p:set>
                                    <p:animEffect transition="in" filter="blinds(horizontal)">
                                      <p:cBhvr>
                                        <p:cTn id="49" dur="500"/>
                                        <p:tgtEl>
                                          <p:spTgt spid="36"/>
                                        </p:tgtEl>
                                      </p:cBhvr>
                                    </p:animEffect>
                                  </p:childTnLst>
                                </p:cTn>
                              </p:par>
                              <p:par>
                                <p:cTn id="50" presetID="0" presetClass="path" presetSubtype="0" accel="50000" decel="50000" fill="hold" grpId="1" nodeType="withEffect">
                                  <p:stCondLst>
                                    <p:cond delay="0"/>
                                  </p:stCondLst>
                                  <p:childTnLst>
                                    <p:animMotion origin="layout" path="M -1.66667E-6 1.85014E-8 L 0.00278 -0.17206 L -0.55972 -0.16836 L -0.56337 0.00254 " pathEditMode="relative" rAng="0" ptsTypes="AAAA">
                                      <p:cBhvr>
                                        <p:cTn id="51" dur="2000" fill="hold"/>
                                        <p:tgtEl>
                                          <p:spTgt spid="34"/>
                                        </p:tgtEl>
                                        <p:attrNameLst>
                                          <p:attrName>ppt_x</p:attrName>
                                          <p:attrName>ppt_y</p:attrName>
                                        </p:attrNameLst>
                                      </p:cBhvr>
                                      <p:rCtr x="-280" y="-85"/>
                                    </p:animMotion>
                                  </p:childTnLst>
                                </p:cTn>
                              </p:par>
                              <p:par>
                                <p:cTn id="52" presetID="0" presetClass="path" presetSubtype="0" accel="50000" decel="50000" fill="hold" grpId="1" nodeType="withEffect">
                                  <p:stCondLst>
                                    <p:cond delay="0"/>
                                  </p:stCondLst>
                                  <p:childTnLst>
                                    <p:animMotion origin="layout" path="M 1.66667E-6 -5.3654E-7 L -0.00261 -0.18131 L -0.44931 -0.17761 L -0.45347 -0.00324 " pathEditMode="relative" rAng="0" ptsTypes="AAAA">
                                      <p:cBhvr>
                                        <p:cTn id="53" dur="2000" fill="hold"/>
                                        <p:tgtEl>
                                          <p:spTgt spid="35"/>
                                        </p:tgtEl>
                                        <p:attrNameLst>
                                          <p:attrName>ppt_x</p:attrName>
                                          <p:attrName>ppt_y</p:attrName>
                                        </p:attrNameLst>
                                      </p:cBhvr>
                                      <p:rCtr x="-227" y="-91"/>
                                    </p:animMotion>
                                  </p:childTnLst>
                                </p:cTn>
                              </p:par>
                              <p:par>
                                <p:cTn id="54" presetID="0" presetClass="path" presetSubtype="0" accel="50000" decel="50000" fill="hold" grpId="1" nodeType="withEffect">
                                  <p:stCondLst>
                                    <p:cond delay="0"/>
                                  </p:stCondLst>
                                  <p:childTnLst>
                                    <p:animMotion origin="layout" path="M -3.05556E-6 -0.0037 L -3.05556E-6 -0.1901 L -0.57274 -0.18709 L -0.56875 -0.46808 " pathEditMode="relative" rAng="0" ptsTypes="AAAA">
                                      <p:cBhvr>
                                        <p:cTn id="55" dur="2000" fill="hold"/>
                                        <p:tgtEl>
                                          <p:spTgt spid="36"/>
                                        </p:tgtEl>
                                        <p:attrNameLst>
                                          <p:attrName>ppt_x</p:attrName>
                                          <p:attrName>ppt_y</p:attrName>
                                        </p:attrNameLst>
                                      </p:cBhvr>
                                      <p:rCtr x="-286" y="-232"/>
                                    </p:animMotion>
                                  </p:childTnLst>
                                </p:cTn>
                              </p:par>
                            </p:childTnLst>
                          </p:cTn>
                        </p:par>
                        <p:par>
                          <p:cTn id="56" fill="hold">
                            <p:stCondLst>
                              <p:cond delay="2000"/>
                            </p:stCondLst>
                            <p:childTnLst>
                              <p:par>
                                <p:cTn id="57" presetID="27" presetClass="emph" presetSubtype="0" fill="hold" grpId="2" nodeType="afterEffect">
                                  <p:stCondLst>
                                    <p:cond delay="2000"/>
                                  </p:stCondLst>
                                  <p:childTnLst>
                                    <p:animClr clrSpc="rgb">
                                      <p:cBhvr override="childStyle">
                                        <p:cTn id="58" dur="250" autoRev="1" fill="hold"/>
                                        <p:tgtEl>
                                          <p:spTgt spid="34"/>
                                        </p:tgtEl>
                                        <p:attrNameLst>
                                          <p:attrName>style.color</p:attrName>
                                        </p:attrNameLst>
                                      </p:cBhvr>
                                      <p:to>
                                        <a:schemeClr val="bg1"/>
                                      </p:to>
                                    </p:animClr>
                                    <p:animClr clrSpc="rgb">
                                      <p:cBhvr>
                                        <p:cTn id="59" dur="250" autoRev="1" fill="hold"/>
                                        <p:tgtEl>
                                          <p:spTgt spid="34"/>
                                        </p:tgtEl>
                                        <p:attrNameLst>
                                          <p:attrName>fillcolor</p:attrName>
                                        </p:attrNameLst>
                                      </p:cBhvr>
                                      <p:to>
                                        <a:schemeClr val="bg1"/>
                                      </p:to>
                                    </p:animClr>
                                    <p:set>
                                      <p:cBhvr>
                                        <p:cTn id="60" dur="250" autoRev="1" fill="hold"/>
                                        <p:tgtEl>
                                          <p:spTgt spid="34"/>
                                        </p:tgtEl>
                                        <p:attrNameLst>
                                          <p:attrName>fill.type</p:attrName>
                                        </p:attrNameLst>
                                      </p:cBhvr>
                                      <p:to>
                                        <p:strVal val="solid"/>
                                      </p:to>
                                    </p:set>
                                    <p:set>
                                      <p:cBhvr>
                                        <p:cTn id="61" dur="250" autoRev="1" fill="hold"/>
                                        <p:tgtEl>
                                          <p:spTgt spid="34"/>
                                        </p:tgtEl>
                                        <p:attrNameLst>
                                          <p:attrName>fill.on</p:attrName>
                                        </p:attrNameLst>
                                      </p:cBhvr>
                                      <p:to>
                                        <p:strVal val="true"/>
                                      </p:to>
                                    </p:set>
                                  </p:childTnLst>
                                </p:cTn>
                              </p:par>
                              <p:par>
                                <p:cTn id="62" presetID="27" presetClass="emph" presetSubtype="0" fill="hold" grpId="2" nodeType="withEffect">
                                  <p:stCondLst>
                                    <p:cond delay="2000"/>
                                  </p:stCondLst>
                                  <p:childTnLst>
                                    <p:animClr clrSpc="rgb">
                                      <p:cBhvr override="childStyle">
                                        <p:cTn id="63" dur="250" autoRev="1" fill="hold"/>
                                        <p:tgtEl>
                                          <p:spTgt spid="35"/>
                                        </p:tgtEl>
                                        <p:attrNameLst>
                                          <p:attrName>style.color</p:attrName>
                                        </p:attrNameLst>
                                      </p:cBhvr>
                                      <p:to>
                                        <a:schemeClr val="bg1"/>
                                      </p:to>
                                    </p:animClr>
                                    <p:animClr clrSpc="rgb">
                                      <p:cBhvr>
                                        <p:cTn id="64" dur="250" autoRev="1" fill="hold"/>
                                        <p:tgtEl>
                                          <p:spTgt spid="35"/>
                                        </p:tgtEl>
                                        <p:attrNameLst>
                                          <p:attrName>fillcolor</p:attrName>
                                        </p:attrNameLst>
                                      </p:cBhvr>
                                      <p:to>
                                        <a:schemeClr val="bg1"/>
                                      </p:to>
                                    </p:animClr>
                                    <p:set>
                                      <p:cBhvr>
                                        <p:cTn id="65" dur="250" autoRev="1" fill="hold"/>
                                        <p:tgtEl>
                                          <p:spTgt spid="35"/>
                                        </p:tgtEl>
                                        <p:attrNameLst>
                                          <p:attrName>fill.type</p:attrName>
                                        </p:attrNameLst>
                                      </p:cBhvr>
                                      <p:to>
                                        <p:strVal val="solid"/>
                                      </p:to>
                                    </p:set>
                                    <p:set>
                                      <p:cBhvr>
                                        <p:cTn id="66" dur="250" autoRev="1" fill="hold"/>
                                        <p:tgtEl>
                                          <p:spTgt spid="35"/>
                                        </p:tgtEl>
                                        <p:attrNameLst>
                                          <p:attrName>fill.on</p:attrName>
                                        </p:attrNameLst>
                                      </p:cBhvr>
                                      <p:to>
                                        <p:strVal val="true"/>
                                      </p:to>
                                    </p:set>
                                  </p:childTnLst>
                                </p:cTn>
                              </p:par>
                              <p:par>
                                <p:cTn id="67" presetID="27" presetClass="emph" presetSubtype="0" fill="hold" grpId="2" nodeType="withEffect">
                                  <p:stCondLst>
                                    <p:cond delay="2000"/>
                                  </p:stCondLst>
                                  <p:childTnLst>
                                    <p:animClr clrSpc="rgb">
                                      <p:cBhvr override="childStyle">
                                        <p:cTn id="68" dur="250" autoRev="1" fill="hold"/>
                                        <p:tgtEl>
                                          <p:spTgt spid="36"/>
                                        </p:tgtEl>
                                        <p:attrNameLst>
                                          <p:attrName>style.color</p:attrName>
                                        </p:attrNameLst>
                                      </p:cBhvr>
                                      <p:to>
                                        <a:schemeClr val="bg1"/>
                                      </p:to>
                                    </p:animClr>
                                    <p:animClr clrSpc="rgb">
                                      <p:cBhvr>
                                        <p:cTn id="69" dur="250" autoRev="1" fill="hold"/>
                                        <p:tgtEl>
                                          <p:spTgt spid="36"/>
                                        </p:tgtEl>
                                        <p:attrNameLst>
                                          <p:attrName>fillcolor</p:attrName>
                                        </p:attrNameLst>
                                      </p:cBhvr>
                                      <p:to>
                                        <a:schemeClr val="bg1"/>
                                      </p:to>
                                    </p:animClr>
                                    <p:set>
                                      <p:cBhvr>
                                        <p:cTn id="70" dur="250" autoRev="1" fill="hold"/>
                                        <p:tgtEl>
                                          <p:spTgt spid="36"/>
                                        </p:tgtEl>
                                        <p:attrNameLst>
                                          <p:attrName>fill.type</p:attrName>
                                        </p:attrNameLst>
                                      </p:cBhvr>
                                      <p:to>
                                        <p:strVal val="solid"/>
                                      </p:to>
                                    </p:set>
                                    <p:set>
                                      <p:cBhvr>
                                        <p:cTn id="71" dur="250" autoRev="1" fill="hold"/>
                                        <p:tgtEl>
                                          <p:spTgt spid="36"/>
                                        </p:tgtEl>
                                        <p:attrNameLst>
                                          <p:attrName>fill.on</p:attrName>
                                        </p:attrNameLst>
                                      </p:cBhvr>
                                      <p:to>
                                        <p:strVal val="true"/>
                                      </p:to>
                                    </p:set>
                                  </p:childTnLst>
                                </p:cTn>
                              </p:par>
                            </p:childTnLst>
                          </p:cTn>
                        </p:par>
                        <p:par>
                          <p:cTn id="72" fill="hold">
                            <p:stCondLst>
                              <p:cond delay="4500"/>
                            </p:stCondLst>
                            <p:childTnLst>
                              <p:par>
                                <p:cTn id="73" presetID="10" presetClass="exit" presetSubtype="0" fill="hold" grpId="3" nodeType="afterEffect">
                                  <p:stCondLst>
                                    <p:cond delay="1000"/>
                                  </p:stCondLst>
                                  <p:childTnLst>
                                    <p:animEffect transition="out" filter="fade">
                                      <p:cBhvr>
                                        <p:cTn id="74" dur="500"/>
                                        <p:tgtEl>
                                          <p:spTgt spid="34"/>
                                        </p:tgtEl>
                                      </p:cBhvr>
                                    </p:animEffect>
                                    <p:set>
                                      <p:cBhvr>
                                        <p:cTn id="75" dur="1" fill="hold">
                                          <p:stCondLst>
                                            <p:cond delay="499"/>
                                          </p:stCondLst>
                                        </p:cTn>
                                        <p:tgtEl>
                                          <p:spTgt spid="34"/>
                                        </p:tgtEl>
                                        <p:attrNameLst>
                                          <p:attrName>style.visibility</p:attrName>
                                        </p:attrNameLst>
                                      </p:cBhvr>
                                      <p:to>
                                        <p:strVal val="hidden"/>
                                      </p:to>
                                    </p:set>
                                  </p:childTnLst>
                                </p:cTn>
                              </p:par>
                              <p:par>
                                <p:cTn id="76" presetID="10" presetClass="exit" presetSubtype="0" fill="hold" grpId="3" nodeType="withEffect">
                                  <p:stCondLst>
                                    <p:cond delay="1000"/>
                                  </p:stCondLst>
                                  <p:childTnLst>
                                    <p:animEffect transition="out" filter="fade">
                                      <p:cBhvr>
                                        <p:cTn id="77" dur="500"/>
                                        <p:tgtEl>
                                          <p:spTgt spid="35"/>
                                        </p:tgtEl>
                                      </p:cBhvr>
                                    </p:animEffect>
                                    <p:set>
                                      <p:cBhvr>
                                        <p:cTn id="78" dur="1" fill="hold">
                                          <p:stCondLst>
                                            <p:cond delay="499"/>
                                          </p:stCondLst>
                                        </p:cTn>
                                        <p:tgtEl>
                                          <p:spTgt spid="35"/>
                                        </p:tgtEl>
                                        <p:attrNameLst>
                                          <p:attrName>style.visibility</p:attrName>
                                        </p:attrNameLst>
                                      </p:cBhvr>
                                      <p:to>
                                        <p:strVal val="hidden"/>
                                      </p:to>
                                    </p:set>
                                  </p:childTnLst>
                                </p:cTn>
                              </p:par>
                              <p:par>
                                <p:cTn id="79" presetID="10" presetClass="exit" presetSubtype="0" fill="hold" grpId="3" nodeType="withEffect">
                                  <p:stCondLst>
                                    <p:cond delay="1000"/>
                                  </p:stCondLst>
                                  <p:childTnLst>
                                    <p:animEffect transition="out" filter="fade">
                                      <p:cBhvr>
                                        <p:cTn id="80" dur="500"/>
                                        <p:tgtEl>
                                          <p:spTgt spid="36"/>
                                        </p:tgtEl>
                                      </p:cBhvr>
                                    </p:animEffect>
                                    <p:set>
                                      <p:cBhvr>
                                        <p:cTn id="81" dur="1" fill="hold">
                                          <p:stCondLst>
                                            <p:cond delay="499"/>
                                          </p:stCondLst>
                                        </p:cTn>
                                        <p:tgtEl>
                                          <p:spTgt spid="36"/>
                                        </p:tgtEl>
                                        <p:attrNameLst>
                                          <p:attrName>style.visibility</p:attrName>
                                        </p:attrNameLst>
                                      </p:cBhvr>
                                      <p:to>
                                        <p:strVal val="hidden"/>
                                      </p:to>
                                    </p:set>
                                  </p:childTnLst>
                                </p:cTn>
                              </p:par>
                            </p:childTnLst>
                          </p:cTn>
                        </p:par>
                      </p:childTnLst>
                    </p:cTn>
                  </p:par>
                  <p:par>
                    <p:cTn id="82" fill="hold">
                      <p:stCondLst>
                        <p:cond delay="indefinite"/>
                      </p:stCondLst>
                      <p:childTnLst>
                        <p:par>
                          <p:cTn id="83" fill="hold">
                            <p:stCondLst>
                              <p:cond delay="0"/>
                            </p:stCondLst>
                            <p:childTnLst>
                              <p:par>
                                <p:cTn id="84" presetID="2" presetClass="entr" presetSubtype="4" fill="hold" nodeType="clickEffect">
                                  <p:stCondLst>
                                    <p:cond delay="0"/>
                                  </p:stCondLst>
                                  <p:childTnLst>
                                    <p:set>
                                      <p:cBhvr>
                                        <p:cTn id="85" dur="1" fill="hold">
                                          <p:stCondLst>
                                            <p:cond delay="0"/>
                                          </p:stCondLst>
                                        </p:cTn>
                                        <p:tgtEl>
                                          <p:spTgt spid="11"/>
                                        </p:tgtEl>
                                        <p:attrNameLst>
                                          <p:attrName>style.visibility</p:attrName>
                                        </p:attrNameLst>
                                      </p:cBhvr>
                                      <p:to>
                                        <p:strVal val="visible"/>
                                      </p:to>
                                    </p:set>
                                    <p:anim calcmode="lin" valueType="num">
                                      <p:cBhvr additive="base">
                                        <p:cTn id="86" dur="500" fill="hold"/>
                                        <p:tgtEl>
                                          <p:spTgt spid="11"/>
                                        </p:tgtEl>
                                        <p:attrNameLst>
                                          <p:attrName>ppt_x</p:attrName>
                                        </p:attrNameLst>
                                      </p:cBhvr>
                                      <p:tavLst>
                                        <p:tav tm="0">
                                          <p:val>
                                            <p:strVal val="#ppt_x"/>
                                          </p:val>
                                        </p:tav>
                                        <p:tav tm="100000">
                                          <p:val>
                                            <p:strVal val="#ppt_x"/>
                                          </p:val>
                                        </p:tav>
                                      </p:tavLst>
                                    </p:anim>
                                    <p:anim calcmode="lin" valueType="num">
                                      <p:cBhvr additive="base">
                                        <p:cTn id="87" dur="500" fill="hold"/>
                                        <p:tgtEl>
                                          <p:spTgt spid="11"/>
                                        </p:tgtEl>
                                        <p:attrNameLst>
                                          <p:attrName>ppt_y</p:attrName>
                                        </p:attrNameLst>
                                      </p:cBhvr>
                                      <p:tavLst>
                                        <p:tav tm="0">
                                          <p:val>
                                            <p:strVal val="1+#ppt_h/2"/>
                                          </p:val>
                                        </p:tav>
                                        <p:tav tm="100000">
                                          <p:val>
                                            <p:strVal val="#ppt_y"/>
                                          </p:val>
                                        </p:tav>
                                      </p:tavLst>
                                    </p:anim>
                                  </p:childTnLst>
                                </p:cTn>
                              </p:par>
                              <p:par>
                                <p:cTn id="88" presetID="2" presetClass="entr" presetSubtype="4" fill="hold" nodeType="withEffect">
                                  <p:stCondLst>
                                    <p:cond delay="0"/>
                                  </p:stCondLst>
                                  <p:childTnLst>
                                    <p:set>
                                      <p:cBhvr>
                                        <p:cTn id="89" dur="1" fill="hold">
                                          <p:stCondLst>
                                            <p:cond delay="0"/>
                                          </p:stCondLst>
                                        </p:cTn>
                                        <p:tgtEl>
                                          <p:spTgt spid="8"/>
                                        </p:tgtEl>
                                        <p:attrNameLst>
                                          <p:attrName>style.visibility</p:attrName>
                                        </p:attrNameLst>
                                      </p:cBhvr>
                                      <p:to>
                                        <p:strVal val="visible"/>
                                      </p:to>
                                    </p:set>
                                    <p:anim calcmode="lin" valueType="num">
                                      <p:cBhvr additive="base">
                                        <p:cTn id="90" dur="500" fill="hold"/>
                                        <p:tgtEl>
                                          <p:spTgt spid="8"/>
                                        </p:tgtEl>
                                        <p:attrNameLst>
                                          <p:attrName>ppt_x</p:attrName>
                                        </p:attrNameLst>
                                      </p:cBhvr>
                                      <p:tavLst>
                                        <p:tav tm="0">
                                          <p:val>
                                            <p:strVal val="#ppt_x"/>
                                          </p:val>
                                        </p:tav>
                                        <p:tav tm="100000">
                                          <p:val>
                                            <p:strVal val="#ppt_x"/>
                                          </p:val>
                                        </p:tav>
                                      </p:tavLst>
                                    </p:anim>
                                    <p:anim calcmode="lin" valueType="num">
                                      <p:cBhvr additive="base">
                                        <p:cTn id="91" dur="500" fill="hold"/>
                                        <p:tgtEl>
                                          <p:spTgt spid="8"/>
                                        </p:tgtEl>
                                        <p:attrNameLst>
                                          <p:attrName>ppt_y</p:attrName>
                                        </p:attrNameLst>
                                      </p:cBhvr>
                                      <p:tavLst>
                                        <p:tav tm="0">
                                          <p:val>
                                            <p:strVal val="1+#ppt_h/2"/>
                                          </p:val>
                                        </p:tav>
                                        <p:tav tm="100000">
                                          <p:val>
                                            <p:strVal val="#ppt_y"/>
                                          </p:val>
                                        </p:tav>
                                      </p:tavLst>
                                    </p:anim>
                                  </p:childTnLst>
                                </p:cTn>
                              </p:par>
                              <p:par>
                                <p:cTn id="92" presetID="2" presetClass="entr" presetSubtype="4" fill="hold" nodeType="withEffect">
                                  <p:stCondLst>
                                    <p:cond delay="0"/>
                                  </p:stCondLst>
                                  <p:childTnLst>
                                    <p:set>
                                      <p:cBhvr>
                                        <p:cTn id="93" dur="1" fill="hold">
                                          <p:stCondLst>
                                            <p:cond delay="0"/>
                                          </p:stCondLst>
                                        </p:cTn>
                                        <p:tgtEl>
                                          <p:spTgt spid="9"/>
                                        </p:tgtEl>
                                        <p:attrNameLst>
                                          <p:attrName>style.visibility</p:attrName>
                                        </p:attrNameLst>
                                      </p:cBhvr>
                                      <p:to>
                                        <p:strVal val="visible"/>
                                      </p:to>
                                    </p:set>
                                    <p:anim calcmode="lin" valueType="num">
                                      <p:cBhvr additive="base">
                                        <p:cTn id="94" dur="500" fill="hold"/>
                                        <p:tgtEl>
                                          <p:spTgt spid="9"/>
                                        </p:tgtEl>
                                        <p:attrNameLst>
                                          <p:attrName>ppt_x</p:attrName>
                                        </p:attrNameLst>
                                      </p:cBhvr>
                                      <p:tavLst>
                                        <p:tav tm="0">
                                          <p:val>
                                            <p:strVal val="#ppt_x"/>
                                          </p:val>
                                        </p:tav>
                                        <p:tav tm="100000">
                                          <p:val>
                                            <p:strVal val="#ppt_x"/>
                                          </p:val>
                                        </p:tav>
                                      </p:tavLst>
                                    </p:anim>
                                    <p:anim calcmode="lin" valueType="num">
                                      <p:cBhvr additive="base">
                                        <p:cTn id="95" dur="500" fill="hold"/>
                                        <p:tgtEl>
                                          <p:spTgt spid="9"/>
                                        </p:tgtEl>
                                        <p:attrNameLst>
                                          <p:attrName>ppt_y</p:attrName>
                                        </p:attrNameLst>
                                      </p:cBhvr>
                                      <p:tavLst>
                                        <p:tav tm="0">
                                          <p:val>
                                            <p:strVal val="1+#ppt_h/2"/>
                                          </p:val>
                                        </p:tav>
                                        <p:tav tm="100000">
                                          <p:val>
                                            <p:strVal val="#ppt_y"/>
                                          </p:val>
                                        </p:tav>
                                      </p:tavLst>
                                    </p:anim>
                                  </p:childTnLst>
                                </p:cTn>
                              </p:par>
                              <p:par>
                                <p:cTn id="96" presetID="2" presetClass="entr" presetSubtype="1" fill="hold" nodeType="withEffect">
                                  <p:stCondLst>
                                    <p:cond delay="0"/>
                                  </p:stCondLst>
                                  <p:childTnLst>
                                    <p:set>
                                      <p:cBhvr>
                                        <p:cTn id="97" dur="1" fill="hold">
                                          <p:stCondLst>
                                            <p:cond delay="0"/>
                                          </p:stCondLst>
                                        </p:cTn>
                                        <p:tgtEl>
                                          <p:spTgt spid="12"/>
                                        </p:tgtEl>
                                        <p:attrNameLst>
                                          <p:attrName>style.visibility</p:attrName>
                                        </p:attrNameLst>
                                      </p:cBhvr>
                                      <p:to>
                                        <p:strVal val="visible"/>
                                      </p:to>
                                    </p:set>
                                    <p:anim calcmode="lin" valueType="num">
                                      <p:cBhvr additive="base">
                                        <p:cTn id="98" dur="500" fill="hold"/>
                                        <p:tgtEl>
                                          <p:spTgt spid="12"/>
                                        </p:tgtEl>
                                        <p:attrNameLst>
                                          <p:attrName>ppt_x</p:attrName>
                                        </p:attrNameLst>
                                      </p:cBhvr>
                                      <p:tavLst>
                                        <p:tav tm="0">
                                          <p:val>
                                            <p:strVal val="#ppt_x"/>
                                          </p:val>
                                        </p:tav>
                                        <p:tav tm="100000">
                                          <p:val>
                                            <p:strVal val="#ppt_x"/>
                                          </p:val>
                                        </p:tav>
                                      </p:tavLst>
                                    </p:anim>
                                    <p:anim calcmode="lin" valueType="num">
                                      <p:cBhvr additive="base">
                                        <p:cTn id="99" dur="500" fill="hold"/>
                                        <p:tgtEl>
                                          <p:spTgt spid="12"/>
                                        </p:tgtEl>
                                        <p:attrNameLst>
                                          <p:attrName>ppt_y</p:attrName>
                                        </p:attrNameLst>
                                      </p:cBhvr>
                                      <p:tavLst>
                                        <p:tav tm="0">
                                          <p:val>
                                            <p:strVal val="0-#ppt_h/2"/>
                                          </p:val>
                                        </p:tav>
                                        <p:tav tm="100000">
                                          <p:val>
                                            <p:strVal val="#ppt_y"/>
                                          </p:val>
                                        </p:tav>
                                      </p:tavLst>
                                    </p:anim>
                                  </p:childTnLst>
                                </p:cTn>
                              </p:par>
                              <p:par>
                                <p:cTn id="100" presetID="2" presetClass="entr" presetSubtype="1" fill="hold" nodeType="withEffect">
                                  <p:stCondLst>
                                    <p:cond delay="0"/>
                                  </p:stCondLst>
                                  <p:childTnLst>
                                    <p:set>
                                      <p:cBhvr>
                                        <p:cTn id="101" dur="1" fill="hold">
                                          <p:stCondLst>
                                            <p:cond delay="0"/>
                                          </p:stCondLst>
                                        </p:cTn>
                                        <p:tgtEl>
                                          <p:spTgt spid="14"/>
                                        </p:tgtEl>
                                        <p:attrNameLst>
                                          <p:attrName>style.visibility</p:attrName>
                                        </p:attrNameLst>
                                      </p:cBhvr>
                                      <p:to>
                                        <p:strVal val="visible"/>
                                      </p:to>
                                    </p:set>
                                    <p:anim calcmode="lin" valueType="num">
                                      <p:cBhvr additive="base">
                                        <p:cTn id="102" dur="500" fill="hold"/>
                                        <p:tgtEl>
                                          <p:spTgt spid="14"/>
                                        </p:tgtEl>
                                        <p:attrNameLst>
                                          <p:attrName>ppt_x</p:attrName>
                                        </p:attrNameLst>
                                      </p:cBhvr>
                                      <p:tavLst>
                                        <p:tav tm="0">
                                          <p:val>
                                            <p:strVal val="#ppt_x"/>
                                          </p:val>
                                        </p:tav>
                                        <p:tav tm="100000">
                                          <p:val>
                                            <p:strVal val="#ppt_x"/>
                                          </p:val>
                                        </p:tav>
                                      </p:tavLst>
                                    </p:anim>
                                    <p:anim calcmode="lin" valueType="num">
                                      <p:cBhvr additive="base">
                                        <p:cTn id="103" dur="500" fill="hold"/>
                                        <p:tgtEl>
                                          <p:spTgt spid="14"/>
                                        </p:tgtEl>
                                        <p:attrNameLst>
                                          <p:attrName>ppt_y</p:attrName>
                                        </p:attrNameLst>
                                      </p:cBhvr>
                                      <p:tavLst>
                                        <p:tav tm="0">
                                          <p:val>
                                            <p:strVal val="0-#ppt_h/2"/>
                                          </p:val>
                                        </p:tav>
                                        <p:tav tm="100000">
                                          <p:val>
                                            <p:strVal val="#ppt_y"/>
                                          </p:val>
                                        </p:tav>
                                      </p:tavLst>
                                    </p:anim>
                                  </p:childTnLst>
                                </p:cTn>
                              </p:par>
                              <p:par>
                                <p:cTn id="104" presetID="2" presetClass="entr" presetSubtype="1" fill="hold" nodeType="withEffect">
                                  <p:stCondLst>
                                    <p:cond delay="0"/>
                                  </p:stCondLst>
                                  <p:childTnLst>
                                    <p:set>
                                      <p:cBhvr>
                                        <p:cTn id="105" dur="1" fill="hold">
                                          <p:stCondLst>
                                            <p:cond delay="0"/>
                                          </p:stCondLst>
                                        </p:cTn>
                                        <p:tgtEl>
                                          <p:spTgt spid="15"/>
                                        </p:tgtEl>
                                        <p:attrNameLst>
                                          <p:attrName>style.visibility</p:attrName>
                                        </p:attrNameLst>
                                      </p:cBhvr>
                                      <p:to>
                                        <p:strVal val="visible"/>
                                      </p:to>
                                    </p:set>
                                    <p:anim calcmode="lin" valueType="num">
                                      <p:cBhvr additive="base">
                                        <p:cTn id="106" dur="500" fill="hold"/>
                                        <p:tgtEl>
                                          <p:spTgt spid="15"/>
                                        </p:tgtEl>
                                        <p:attrNameLst>
                                          <p:attrName>ppt_x</p:attrName>
                                        </p:attrNameLst>
                                      </p:cBhvr>
                                      <p:tavLst>
                                        <p:tav tm="0">
                                          <p:val>
                                            <p:strVal val="#ppt_x"/>
                                          </p:val>
                                        </p:tav>
                                        <p:tav tm="100000">
                                          <p:val>
                                            <p:strVal val="#ppt_x"/>
                                          </p:val>
                                        </p:tav>
                                      </p:tavLst>
                                    </p:anim>
                                    <p:anim calcmode="lin" valueType="num">
                                      <p:cBhvr additive="base">
                                        <p:cTn id="107" dur="500" fill="hold"/>
                                        <p:tgtEl>
                                          <p:spTgt spid="1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animBg="1"/>
      <p:bldP spid="34" grpId="1" animBg="1"/>
      <p:bldP spid="34" grpId="2" animBg="1"/>
      <p:bldP spid="34" grpId="3" animBg="1"/>
      <p:bldP spid="35" grpId="0" animBg="1"/>
      <p:bldP spid="35" grpId="1" animBg="1"/>
      <p:bldP spid="35" grpId="2" animBg="1"/>
      <p:bldP spid="35" grpId="3" animBg="1"/>
      <p:bldP spid="36" grpId="0" animBg="1"/>
      <p:bldP spid="36" grpId="1" animBg="1"/>
      <p:bldP spid="36" grpId="2" animBg="1"/>
      <p:bldP spid="36" grpId="3" animBg="1"/>
      <p:bldP spid="37" grpId="0" animBg="1"/>
      <p:bldP spid="37" grpId="1" animBg="1"/>
      <p:bldP spid="37" grpId="2"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495800" y="3013502"/>
            <a:ext cx="3810000" cy="830997"/>
          </a:xfrm>
          <a:prstGeom prst="rect">
            <a:avLst/>
          </a:prstGeom>
        </p:spPr>
        <p:txBody>
          <a:bodyPr wrap="square">
            <a:spAutoFit/>
          </a:bodyPr>
          <a:lstStyle/>
          <a:p>
            <a:r>
              <a:rPr lang="en-US" sz="4800" dirty="0" smtClean="0"/>
              <a:t>Participation</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descr="SETI@home"/>
          <p:cNvPicPr>
            <a:picLocks noChangeAspect="1" noChangeArrowheads="1"/>
          </p:cNvPicPr>
          <p:nvPr/>
        </p:nvPicPr>
        <p:blipFill>
          <a:blip r:embed="rId3" cstate="print"/>
          <a:srcRect/>
          <a:stretch>
            <a:fillRect/>
          </a:stretch>
        </p:blipFill>
        <p:spPr bwMode="auto">
          <a:xfrm>
            <a:off x="2942938" y="1457326"/>
            <a:ext cx="3258126" cy="1057274"/>
          </a:xfrm>
          <a:prstGeom prst="rect">
            <a:avLst/>
          </a:prstGeom>
          <a:noFill/>
        </p:spPr>
      </p:pic>
      <p:sp>
        <p:nvSpPr>
          <p:cNvPr id="5" name="Rounded Rectangle 4"/>
          <p:cNvSpPr/>
          <p:nvPr/>
        </p:nvSpPr>
        <p:spPr>
          <a:xfrm>
            <a:off x="990600" y="4648200"/>
            <a:ext cx="7391400" cy="609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2400" dirty="0" smtClean="0"/>
              <a:t>Reward System</a:t>
            </a:r>
            <a:endParaRPr lang="da-DK" sz="2400" dirty="0"/>
          </a:p>
        </p:txBody>
      </p:sp>
      <p:sp>
        <p:nvSpPr>
          <p:cNvPr id="6" name="Rounded Rectangle 5"/>
          <p:cNvSpPr/>
          <p:nvPr/>
        </p:nvSpPr>
        <p:spPr>
          <a:xfrm>
            <a:off x="990600" y="3657600"/>
            <a:ext cx="2209800" cy="838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smtClean="0"/>
              <a:t>Leaderboards</a:t>
            </a:r>
            <a:endParaRPr lang="da-DK" dirty="0"/>
          </a:p>
        </p:txBody>
      </p:sp>
      <p:sp>
        <p:nvSpPr>
          <p:cNvPr id="7" name="Rounded Rectangle 6"/>
          <p:cNvSpPr/>
          <p:nvPr/>
        </p:nvSpPr>
        <p:spPr>
          <a:xfrm>
            <a:off x="3352800" y="3657600"/>
            <a:ext cx="1981200" cy="838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smtClean="0"/>
              <a:t>Community Website</a:t>
            </a:r>
            <a:endParaRPr lang="da-DK" dirty="0"/>
          </a:p>
        </p:txBody>
      </p:sp>
      <p:sp>
        <p:nvSpPr>
          <p:cNvPr id="8" name="Rounded Rectangle 7"/>
          <p:cNvSpPr/>
          <p:nvPr/>
        </p:nvSpPr>
        <p:spPr>
          <a:xfrm>
            <a:off x="5486400" y="3657600"/>
            <a:ext cx="1676400" cy="838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smtClean="0"/>
              <a:t>Team Formation</a:t>
            </a:r>
            <a:endParaRPr lang="da-DK" dirty="0"/>
          </a:p>
        </p:txBody>
      </p:sp>
      <p:sp>
        <p:nvSpPr>
          <p:cNvPr id="9" name="Rounded Rectangle 8"/>
          <p:cNvSpPr/>
          <p:nvPr/>
        </p:nvSpPr>
        <p:spPr>
          <a:xfrm>
            <a:off x="7239000" y="3657600"/>
            <a:ext cx="228600" cy="838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0" name="Rounded Rectangle 9"/>
          <p:cNvSpPr/>
          <p:nvPr/>
        </p:nvSpPr>
        <p:spPr>
          <a:xfrm>
            <a:off x="7543800" y="3657600"/>
            <a:ext cx="228600" cy="838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1" name="Rounded Rectangle 10"/>
          <p:cNvSpPr/>
          <p:nvPr/>
        </p:nvSpPr>
        <p:spPr>
          <a:xfrm>
            <a:off x="7848600" y="3657600"/>
            <a:ext cx="228600" cy="838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2" name="Rounded Rectangle 11"/>
          <p:cNvSpPr/>
          <p:nvPr/>
        </p:nvSpPr>
        <p:spPr>
          <a:xfrm>
            <a:off x="8153400" y="3657600"/>
            <a:ext cx="228600" cy="838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http://www1.itu.dk/graphics/ITU-library/Intranet/Billeder/Kommunikationsafdelingen/Powerpoint%20skabeloner/IT-University-of-Copenhagen-bj%E6lke-%28ENG%29-HORISONTAL.gif"/>
          <p:cNvPicPr>
            <a:picLocks noChangeAspect="1" noChangeArrowheads="1"/>
          </p:cNvPicPr>
          <p:nvPr/>
        </p:nvPicPr>
        <p:blipFill>
          <a:blip r:embed="rId3" cstate="print"/>
          <a:srcRect/>
          <a:stretch>
            <a:fillRect/>
          </a:stretch>
        </p:blipFill>
        <p:spPr bwMode="auto">
          <a:xfrm>
            <a:off x="0" y="6498000"/>
            <a:ext cx="2498827" cy="360000"/>
          </a:xfrm>
          <a:prstGeom prst="rect">
            <a:avLst/>
          </a:prstGeom>
          <a:noFill/>
        </p:spPr>
      </p:pic>
      <p:sp>
        <p:nvSpPr>
          <p:cNvPr id="2" name="Title 1"/>
          <p:cNvSpPr>
            <a:spLocks noGrp="1"/>
          </p:cNvSpPr>
          <p:nvPr>
            <p:ph type="title"/>
          </p:nvPr>
        </p:nvSpPr>
        <p:spPr/>
        <p:txBody>
          <a:bodyPr/>
          <a:lstStyle/>
          <a:p>
            <a:pPr algn="r"/>
            <a:r>
              <a:rPr lang="da-DK" dirty="0" smtClean="0"/>
              <a:t>Invisibility of Infrastructures</a:t>
            </a:r>
            <a:endParaRPr lang="da-DK" dirty="0"/>
          </a:p>
        </p:txBody>
      </p:sp>
      <p:sp>
        <p:nvSpPr>
          <p:cNvPr id="3" name="Content Placeholder 2"/>
          <p:cNvSpPr>
            <a:spLocks noGrp="1"/>
          </p:cNvSpPr>
          <p:nvPr>
            <p:ph idx="1"/>
          </p:nvPr>
        </p:nvSpPr>
        <p:spPr>
          <a:xfrm>
            <a:off x="457200" y="1189037"/>
            <a:ext cx="8229600" cy="2468563"/>
          </a:xfrm>
        </p:spPr>
        <p:txBody>
          <a:bodyPr>
            <a:normAutofit/>
          </a:bodyPr>
          <a:lstStyle/>
          <a:p>
            <a:pPr>
              <a:buNone/>
            </a:pPr>
            <a:endParaRPr lang="da-DK" sz="2800" dirty="0" smtClean="0"/>
          </a:p>
          <a:p>
            <a:pPr>
              <a:buNone/>
            </a:pPr>
            <a:r>
              <a:rPr lang="en-US" sz="2800" dirty="0" smtClean="0"/>
              <a:t>… invisibility </a:t>
            </a:r>
            <a:r>
              <a:rPr lang="en-US" sz="2800" dirty="0" smtClean="0"/>
              <a:t>hinders trust and </a:t>
            </a:r>
            <a:r>
              <a:rPr lang="en-US" sz="2800" dirty="0" smtClean="0"/>
              <a:t>adoption, by keeping </a:t>
            </a:r>
            <a:r>
              <a:rPr lang="en-US" sz="2800" dirty="0" smtClean="0"/>
              <a:t>users from forming correct mental models of </a:t>
            </a:r>
            <a:r>
              <a:rPr lang="en-US" sz="2800" dirty="0" smtClean="0"/>
              <a:t>infrastructures.</a:t>
            </a:r>
            <a:endParaRPr lang="en-US" sz="2800" dirty="0" smtClean="0"/>
          </a:p>
          <a:p>
            <a:pPr algn="r">
              <a:buNone/>
            </a:pPr>
            <a:r>
              <a:rPr lang="en-US" sz="2800" dirty="0" smtClean="0"/>
              <a:t>[Poole08, Poole09]</a:t>
            </a:r>
            <a:endParaRPr lang="da-DK" sz="2800" dirty="0" smtClean="0"/>
          </a:p>
          <a:p>
            <a:pPr>
              <a:buNone/>
            </a:pPr>
            <a:endParaRPr lang="da-DK" sz="2800" dirty="0" smtClean="0"/>
          </a:p>
        </p:txBody>
      </p:sp>
      <p:sp>
        <p:nvSpPr>
          <p:cNvPr id="7" name="Rectangle 6"/>
          <p:cNvSpPr/>
          <p:nvPr/>
        </p:nvSpPr>
        <p:spPr>
          <a:xfrm>
            <a:off x="8880025" y="6525601"/>
            <a:ext cx="226264" cy="369332"/>
          </a:xfrm>
          <a:prstGeom prst="rect">
            <a:avLst/>
          </a:prstGeom>
        </p:spPr>
        <p:txBody>
          <a:bodyPr wrap="square">
            <a:spAutoFit/>
          </a:bodyPr>
          <a:lstStyle/>
          <a:p>
            <a:r>
              <a:rPr lang="da-DK" dirty="0" smtClean="0"/>
              <a:t>3</a:t>
            </a:r>
            <a:endParaRPr lang="da-DK" dirty="0"/>
          </a:p>
        </p:txBody>
      </p:sp>
      <p:pic>
        <p:nvPicPr>
          <p:cNvPr id="1027" name="Picture 3"/>
          <p:cNvPicPr>
            <a:picLocks noChangeAspect="1" noChangeArrowheads="1"/>
          </p:cNvPicPr>
          <p:nvPr/>
        </p:nvPicPr>
        <p:blipFill>
          <a:blip r:embed="rId4" cstate="print"/>
          <a:srcRect/>
          <a:stretch>
            <a:fillRect/>
          </a:stretch>
        </p:blipFill>
        <p:spPr bwMode="auto">
          <a:xfrm rot="20433835">
            <a:off x="1592499" y="3787525"/>
            <a:ext cx="2926080" cy="182880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fade">
                                      <p:cBhvr>
                                        <p:cTn id="7" dur="5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da-DK" dirty="0" smtClean="0"/>
              <a:t>Infrastructure Awareness</a:t>
            </a:r>
            <a:endParaRPr lang="da-DK" dirty="0"/>
          </a:p>
        </p:txBody>
      </p:sp>
      <p:sp>
        <p:nvSpPr>
          <p:cNvPr id="3" name="Content Placeholder 2"/>
          <p:cNvSpPr>
            <a:spLocks noGrp="1"/>
          </p:cNvSpPr>
          <p:nvPr>
            <p:ph idx="1"/>
          </p:nvPr>
        </p:nvSpPr>
        <p:spPr>
          <a:xfrm>
            <a:off x="457200" y="1600201"/>
            <a:ext cx="8229600" cy="1752600"/>
          </a:xfrm>
        </p:spPr>
        <p:txBody>
          <a:bodyPr/>
          <a:lstStyle/>
          <a:p>
            <a:pPr algn="r">
              <a:buNone/>
            </a:pPr>
            <a:r>
              <a:rPr lang="en-US" dirty="0" smtClean="0"/>
              <a:t>is a feedback mechanism on properties of technological infrastructures provided in the periphery </a:t>
            </a:r>
            <a:r>
              <a:rPr lang="da-DK" dirty="0" smtClean="0"/>
              <a:t>of user’s attention.</a:t>
            </a:r>
            <a:endParaRPr lang="da-DK" dirty="0"/>
          </a:p>
        </p:txBody>
      </p:sp>
      <p:sp>
        <p:nvSpPr>
          <p:cNvPr id="4" name="Content Placeholder 2"/>
          <p:cNvSpPr txBox="1">
            <a:spLocks/>
          </p:cNvSpPr>
          <p:nvPr/>
        </p:nvSpPr>
        <p:spPr>
          <a:xfrm>
            <a:off x="457200" y="4724400"/>
            <a:ext cx="8229600" cy="1752600"/>
          </a:xfrm>
          <a:prstGeom prst="rect">
            <a:avLst/>
          </a:prstGeom>
        </p:spPr>
        <p:txBody>
          <a:bodyPr vert="horz" lIns="91440" tIns="45720" rIns="91440" bIns="45720" rtlCol="0">
            <a:normAutofit fontScale="92500"/>
          </a:bodyPr>
          <a:lstStyle/>
          <a:p>
            <a:r>
              <a:rPr lang="en-US" sz="3200" i="1" dirty="0" smtClean="0"/>
              <a:t>Infrastructure Awareness Systems</a:t>
            </a:r>
            <a:r>
              <a:rPr lang="en-US" sz="3200" dirty="0" smtClean="0"/>
              <a:t> aim at conveying this information in the periphery of users’ attention by means of </a:t>
            </a:r>
            <a:r>
              <a:rPr lang="da-DK" sz="3200" dirty="0" smtClean="0"/>
              <a:t>ambient technologies.</a:t>
            </a:r>
            <a:endParaRPr kumimoji="0" lang="da-DK" sz="3200" b="0" i="0" u="none" strike="noStrike" kern="1200" cap="none" spc="0" normalizeH="0" baseline="0" noProof="0" dirty="0">
              <a:ln>
                <a:noFill/>
              </a:ln>
              <a:solidFill>
                <a:schemeClr val="tx1"/>
              </a:solidFill>
              <a:effectLst/>
              <a:uLnTx/>
              <a:uFillTx/>
              <a:latin typeface="+mn-lt"/>
              <a:ea typeface="+mn-ea"/>
              <a:cs typeface="+mn-cs"/>
            </a:endParaRPr>
          </a:p>
        </p:txBody>
      </p:sp>
      <p:pic>
        <p:nvPicPr>
          <p:cNvPr id="5" name="Picture 4" descr="http://www1.itu.dk/graphics/ITU-library/Intranet/Billeder/Kommunikationsafdelingen/Powerpoint%20skabeloner/IT-University-of-Copenhagen-bj%E6lke-%28ENG%29-HORISONTAL.gif"/>
          <p:cNvPicPr>
            <a:picLocks noChangeAspect="1" noChangeArrowheads="1"/>
          </p:cNvPicPr>
          <p:nvPr/>
        </p:nvPicPr>
        <p:blipFill>
          <a:blip r:embed="rId3" cstate="print"/>
          <a:srcRect/>
          <a:stretch>
            <a:fillRect/>
          </a:stretch>
        </p:blipFill>
        <p:spPr bwMode="auto">
          <a:xfrm>
            <a:off x="0" y="6498000"/>
            <a:ext cx="2498827" cy="360000"/>
          </a:xfrm>
          <a:prstGeom prst="rect">
            <a:avLst/>
          </a:prstGeom>
          <a:noFill/>
        </p:spPr>
      </p:pic>
      <p:sp>
        <p:nvSpPr>
          <p:cNvPr id="6" name="Rectangle 5"/>
          <p:cNvSpPr/>
          <p:nvPr/>
        </p:nvSpPr>
        <p:spPr>
          <a:xfrm>
            <a:off x="8880025" y="6525601"/>
            <a:ext cx="226264" cy="369332"/>
          </a:xfrm>
          <a:prstGeom prst="rect">
            <a:avLst/>
          </a:prstGeom>
        </p:spPr>
        <p:txBody>
          <a:bodyPr wrap="square">
            <a:spAutoFit/>
          </a:bodyPr>
          <a:lstStyle/>
          <a:p>
            <a:r>
              <a:rPr lang="da-DK" dirty="0" smtClean="0"/>
              <a:t>4</a:t>
            </a:r>
            <a:endParaRPr lang="da-DK"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1"/>
            <a:ext cx="8229600" cy="3352800"/>
          </a:xfrm>
        </p:spPr>
        <p:txBody>
          <a:bodyPr/>
          <a:lstStyle/>
          <a:p>
            <a:pPr>
              <a:buNone/>
            </a:pPr>
            <a:r>
              <a:rPr lang="da-DK" dirty="0" smtClean="0"/>
              <a:t>How does infrastructure awareness technologies affect the adoption of local computing infrastructures</a:t>
            </a:r>
          </a:p>
          <a:p>
            <a:pPr>
              <a:buNone/>
            </a:pPr>
            <a:endParaRPr lang="da-DK" dirty="0" smtClean="0"/>
          </a:p>
          <a:p>
            <a:pPr>
              <a:buNone/>
            </a:pPr>
            <a:r>
              <a:rPr lang="da-DK" dirty="0" smtClean="0"/>
              <a:t>How do users related to such infrastructure awareness technologies</a:t>
            </a:r>
            <a:endParaRPr lang="da-DK" dirty="0"/>
          </a:p>
        </p:txBody>
      </p:sp>
      <p:pic>
        <p:nvPicPr>
          <p:cNvPr id="4" name="Picture 3" descr="http://www1.itu.dk/graphics/ITU-library/Intranet/Billeder/Kommunikationsafdelingen/Powerpoint%20skabeloner/IT-University-of-Copenhagen-bj%E6lke-%28ENG%29-HORISONTAL.gif"/>
          <p:cNvPicPr>
            <a:picLocks noChangeAspect="1" noChangeArrowheads="1"/>
          </p:cNvPicPr>
          <p:nvPr/>
        </p:nvPicPr>
        <p:blipFill>
          <a:blip r:embed="rId2" cstate="print"/>
          <a:srcRect/>
          <a:stretch>
            <a:fillRect/>
          </a:stretch>
        </p:blipFill>
        <p:spPr bwMode="auto">
          <a:xfrm>
            <a:off x="0" y="6498000"/>
            <a:ext cx="2498827" cy="360000"/>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da-DK" dirty="0" smtClean="0"/>
              <a:t>Related Work</a:t>
            </a:r>
            <a:endParaRPr lang="da-DK" dirty="0"/>
          </a:p>
        </p:txBody>
      </p:sp>
      <p:graphicFrame>
        <p:nvGraphicFramePr>
          <p:cNvPr id="4" name="Content Placeholder 3"/>
          <p:cNvGraphicFramePr>
            <a:graphicFrameLocks noGrp="1"/>
          </p:cNvGraphicFramePr>
          <p:nvPr>
            <p:ph idx="1"/>
          </p:nvPr>
        </p:nvGraphicFramePr>
        <p:xfrm>
          <a:off x="-42175" y="1325563"/>
          <a:ext cx="9228350" cy="50752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Oval 4"/>
          <p:cNvSpPr/>
          <p:nvPr/>
        </p:nvSpPr>
        <p:spPr>
          <a:xfrm>
            <a:off x="4419600" y="4038600"/>
            <a:ext cx="304800" cy="304800"/>
          </a:xfrm>
          <a:prstGeom prst="ellipse">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3">
            <a:schemeClr val="lt1"/>
          </a:lnRef>
          <a:fillRef idx="1">
            <a:schemeClr val="accent2"/>
          </a:fillRef>
          <a:effectRef idx="1">
            <a:schemeClr val="accent2"/>
          </a:effectRef>
          <a:fontRef idx="minor">
            <a:schemeClr val="lt1"/>
          </a:fontRef>
        </p:style>
        <p:txBody>
          <a:bodyPr rtlCol="0" anchor="ctr"/>
          <a:lstStyle/>
          <a:p>
            <a:pPr algn="ctr"/>
            <a:endParaRPr lang="da-DK"/>
          </a:p>
        </p:txBody>
      </p:sp>
      <p:sp>
        <p:nvSpPr>
          <p:cNvPr id="6" name="Line Callout 3 (Border and Accent Bar) 5"/>
          <p:cNvSpPr/>
          <p:nvPr/>
        </p:nvSpPr>
        <p:spPr>
          <a:xfrm>
            <a:off x="457200" y="1447800"/>
            <a:ext cx="1600200" cy="612648"/>
          </a:xfrm>
          <a:prstGeom prst="accentBorderCallout3">
            <a:avLst>
              <a:gd name="adj1" fmla="val 33261"/>
              <a:gd name="adj2" fmla="val 111111"/>
              <a:gd name="adj3" fmla="val 31188"/>
              <a:gd name="adj4" fmla="val 141666"/>
              <a:gd name="adj5" fmla="val 253399"/>
              <a:gd name="adj6" fmla="val 141666"/>
              <a:gd name="adj7" fmla="val 432200"/>
              <a:gd name="adj8" fmla="val 246231"/>
            </a:avLst>
          </a:prstGeom>
        </p:spPr>
        <p:style>
          <a:lnRef idx="2">
            <a:schemeClr val="dk1"/>
          </a:lnRef>
          <a:fillRef idx="1">
            <a:schemeClr val="lt1"/>
          </a:fillRef>
          <a:effectRef idx="0">
            <a:schemeClr val="dk1"/>
          </a:effectRef>
          <a:fontRef idx="minor">
            <a:schemeClr val="dk1"/>
          </a:fontRef>
        </p:style>
        <p:txBody>
          <a:bodyPr rtlCol="0" anchor="ctr"/>
          <a:lstStyle/>
          <a:p>
            <a:pPr algn="ctr"/>
            <a:r>
              <a:rPr lang="da-DK" dirty="0" smtClean="0"/>
              <a:t>Infrastructure Awareness</a:t>
            </a:r>
            <a:endParaRPr lang="da-DK" dirty="0"/>
          </a:p>
        </p:txBody>
      </p:sp>
      <p:pic>
        <p:nvPicPr>
          <p:cNvPr id="7" name="Picture 6" descr="http://www1.itu.dk/graphics/ITU-library/Intranet/Billeder/Kommunikationsafdelingen/Powerpoint%20skabeloner/IT-University-of-Copenhagen-bj%E6lke-%28ENG%29-HORISONTAL.gif"/>
          <p:cNvPicPr>
            <a:picLocks noChangeAspect="1" noChangeArrowheads="1"/>
          </p:cNvPicPr>
          <p:nvPr/>
        </p:nvPicPr>
        <p:blipFill>
          <a:blip r:embed="rId8" cstate="print"/>
          <a:srcRect/>
          <a:stretch>
            <a:fillRect/>
          </a:stretch>
        </p:blipFill>
        <p:spPr bwMode="auto">
          <a:xfrm>
            <a:off x="0" y="6498000"/>
            <a:ext cx="2498827" cy="360000"/>
          </a:xfrm>
          <a:prstGeom prst="rect">
            <a:avLst/>
          </a:prstGeom>
          <a:noFill/>
        </p:spPr>
      </p:pic>
      <p:sp>
        <p:nvSpPr>
          <p:cNvPr id="8" name="Rectangle 7"/>
          <p:cNvSpPr/>
          <p:nvPr/>
        </p:nvSpPr>
        <p:spPr>
          <a:xfrm>
            <a:off x="5791200" y="2209800"/>
            <a:ext cx="2057400" cy="92333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buFont typeface="Arial" pitchFamily="34" charset="0"/>
              <a:buChar char="•"/>
            </a:pPr>
            <a:r>
              <a:rPr lang="da-DK" dirty="0" smtClean="0"/>
              <a:t> Intelligibility</a:t>
            </a:r>
          </a:p>
          <a:p>
            <a:pPr>
              <a:buFont typeface="Arial" pitchFamily="34" charset="0"/>
              <a:buChar char="•"/>
            </a:pPr>
            <a:r>
              <a:rPr lang="da-DK" dirty="0" smtClean="0"/>
              <a:t> Seamful design</a:t>
            </a:r>
          </a:p>
          <a:p>
            <a:pPr>
              <a:buFont typeface="Arial" pitchFamily="34" charset="0"/>
              <a:buChar char="•"/>
            </a:pPr>
            <a:r>
              <a:rPr lang="da-DK" dirty="0" smtClean="0"/>
              <a:t> Visualizations</a:t>
            </a:r>
            <a:endParaRPr lang="da-DK" dirty="0"/>
          </a:p>
        </p:txBody>
      </p:sp>
      <p:sp>
        <p:nvSpPr>
          <p:cNvPr id="9" name="Rectangle 8"/>
          <p:cNvSpPr/>
          <p:nvPr/>
        </p:nvSpPr>
        <p:spPr>
          <a:xfrm>
            <a:off x="381000" y="5486400"/>
            <a:ext cx="2743200" cy="646331"/>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buFont typeface="Arial" pitchFamily="34" charset="0"/>
              <a:buChar char="•"/>
            </a:pPr>
            <a:r>
              <a:rPr lang="da-DK" dirty="0" smtClean="0"/>
              <a:t> SETI@Home</a:t>
            </a:r>
          </a:p>
          <a:p>
            <a:pPr>
              <a:buFont typeface="Arial" pitchFamily="34" charset="0"/>
              <a:buChar char="•"/>
            </a:pPr>
            <a:r>
              <a:rPr lang="da-DK" dirty="0" smtClean="0"/>
              <a:t> World Community Grid</a:t>
            </a:r>
            <a:endParaRPr lang="da-DK" dirty="0"/>
          </a:p>
        </p:txBody>
      </p:sp>
      <p:sp>
        <p:nvSpPr>
          <p:cNvPr id="10" name="Rectangle 9"/>
          <p:cNvSpPr/>
          <p:nvPr/>
        </p:nvSpPr>
        <p:spPr>
          <a:xfrm>
            <a:off x="8880025" y="6525601"/>
            <a:ext cx="226264" cy="369332"/>
          </a:xfrm>
          <a:prstGeom prst="rect">
            <a:avLst/>
          </a:prstGeom>
        </p:spPr>
        <p:txBody>
          <a:bodyPr wrap="square">
            <a:spAutoFit/>
          </a:bodyPr>
          <a:lstStyle/>
          <a:p>
            <a:r>
              <a:rPr lang="da-DK" dirty="0" smtClean="0"/>
              <a:t>5</a:t>
            </a:r>
            <a:endParaRPr lang="da-DK"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0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da-DK" dirty="0" smtClean="0"/>
              <a:t>Research Approach</a:t>
            </a:r>
            <a:endParaRPr lang="da-DK" dirty="0"/>
          </a:p>
        </p:txBody>
      </p:sp>
      <p:sp>
        <p:nvSpPr>
          <p:cNvPr id="3" name="Content Placeholder 2"/>
          <p:cNvSpPr>
            <a:spLocks noGrp="1"/>
          </p:cNvSpPr>
          <p:nvPr>
            <p:ph idx="1"/>
          </p:nvPr>
        </p:nvSpPr>
        <p:spPr/>
        <p:txBody>
          <a:bodyPr/>
          <a:lstStyle/>
          <a:p>
            <a:r>
              <a:rPr lang="da-DK" dirty="0" smtClean="0"/>
              <a:t>Nascent Theory</a:t>
            </a:r>
          </a:p>
          <a:p>
            <a:r>
              <a:rPr lang="da-DK" dirty="0" smtClean="0"/>
              <a:t>Exploratory Research Approach</a:t>
            </a:r>
          </a:p>
          <a:p>
            <a:r>
              <a:rPr lang="da-DK" dirty="0" smtClean="0"/>
              <a:t>Triangulation Process</a:t>
            </a:r>
            <a:endParaRPr lang="da-DK" dirty="0"/>
          </a:p>
        </p:txBody>
      </p:sp>
      <p:pic>
        <p:nvPicPr>
          <p:cNvPr id="4" name="Picture 3" descr="http://www1.itu.dk/graphics/ITU-library/Intranet/Billeder/Kommunikationsafdelingen/Powerpoint%20skabeloner/IT-University-of-Copenhagen-bj%E6lke-%28ENG%29-HORISONTAL.gif"/>
          <p:cNvPicPr>
            <a:picLocks noChangeAspect="1" noChangeArrowheads="1"/>
          </p:cNvPicPr>
          <p:nvPr/>
        </p:nvPicPr>
        <p:blipFill>
          <a:blip r:embed="rId3" cstate="print"/>
          <a:srcRect/>
          <a:stretch>
            <a:fillRect/>
          </a:stretch>
        </p:blipFill>
        <p:spPr bwMode="auto">
          <a:xfrm>
            <a:off x="0" y="6498000"/>
            <a:ext cx="2498827" cy="360000"/>
          </a:xfrm>
          <a:prstGeom prst="rect">
            <a:avLst/>
          </a:prstGeom>
          <a:noFill/>
        </p:spPr>
      </p:pic>
      <p:pic>
        <p:nvPicPr>
          <p:cNvPr id="1026" name="Picture 2" descr="C:\Documents and Settings\jdhr.001A6BD0B1DD\Desktop\clcbio-minigrid-trunk\documents\technical.reports\JDHR - Half a Year Reports\Midterm Evaluation\Version 3\TriangulationProcess.PNG"/>
          <p:cNvPicPr>
            <a:picLocks noChangeAspect="1" noChangeArrowheads="1"/>
          </p:cNvPicPr>
          <p:nvPr/>
        </p:nvPicPr>
        <p:blipFill>
          <a:blip r:embed="rId4" cstate="print"/>
          <a:srcRect/>
          <a:stretch>
            <a:fillRect/>
          </a:stretch>
        </p:blipFill>
        <p:spPr bwMode="auto">
          <a:xfrm>
            <a:off x="2590800" y="361335"/>
            <a:ext cx="3962400" cy="6135330"/>
          </a:xfrm>
          <a:prstGeom prst="rect">
            <a:avLst/>
          </a:prstGeom>
          <a:noFill/>
        </p:spPr>
      </p:pic>
      <p:sp>
        <p:nvSpPr>
          <p:cNvPr id="6" name="Rectangle 5"/>
          <p:cNvSpPr/>
          <p:nvPr/>
        </p:nvSpPr>
        <p:spPr>
          <a:xfrm>
            <a:off x="8880025" y="6525601"/>
            <a:ext cx="226264" cy="369332"/>
          </a:xfrm>
          <a:prstGeom prst="rect">
            <a:avLst/>
          </a:prstGeom>
        </p:spPr>
        <p:txBody>
          <a:bodyPr wrap="square">
            <a:spAutoFit/>
          </a:bodyPr>
          <a:lstStyle/>
          <a:p>
            <a:r>
              <a:rPr lang="da-DK" dirty="0" smtClean="0"/>
              <a:t>6</a:t>
            </a:r>
            <a:endParaRPr lang="da-DK"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8" fill="hold" grpId="0" nodeType="clickEffect">
                                  <p:stCondLst>
                                    <p:cond delay="0"/>
                                  </p:stCondLst>
                                  <p:childTnLst>
                                    <p:anim calcmode="lin" valueType="num">
                                      <p:cBhvr additive="base">
                                        <p:cTn id="6" dur="500"/>
                                        <p:tgtEl>
                                          <p:spTgt spid="3">
                                            <p:txEl>
                                              <p:pRg st="0" end="0"/>
                                            </p:txEl>
                                          </p:spTgt>
                                        </p:tgtEl>
                                        <p:attrNameLst>
                                          <p:attrName>ppt_x</p:attrName>
                                        </p:attrNameLst>
                                      </p:cBhvr>
                                      <p:tavLst>
                                        <p:tav tm="0">
                                          <p:val>
                                            <p:strVal val="ppt_x"/>
                                          </p:val>
                                        </p:tav>
                                        <p:tav tm="100000">
                                          <p:val>
                                            <p:strVal val="0-ppt_w/2"/>
                                          </p:val>
                                        </p:tav>
                                      </p:tavLst>
                                    </p:anim>
                                    <p:anim calcmode="lin" valueType="num">
                                      <p:cBhvr additive="base">
                                        <p:cTn id="7" dur="500"/>
                                        <p:tgtEl>
                                          <p:spTgt spid="3">
                                            <p:txEl>
                                              <p:pRg st="0" end="0"/>
                                            </p:txEl>
                                          </p:spTgt>
                                        </p:tgtEl>
                                        <p:attrNameLst>
                                          <p:attrName>ppt_y</p:attrName>
                                        </p:attrNameLst>
                                      </p:cBhvr>
                                      <p:tavLst>
                                        <p:tav tm="0">
                                          <p:val>
                                            <p:strVal val="ppt_y"/>
                                          </p:val>
                                        </p:tav>
                                        <p:tav tm="100000">
                                          <p:val>
                                            <p:strVal val="ppt_y"/>
                                          </p:val>
                                        </p:tav>
                                      </p:tavLst>
                                    </p:anim>
                                    <p:set>
                                      <p:cBhvr>
                                        <p:cTn id="8" dur="1" fill="hold">
                                          <p:stCondLst>
                                            <p:cond delay="499"/>
                                          </p:stCondLst>
                                        </p:cTn>
                                        <p:tgtEl>
                                          <p:spTgt spid="3">
                                            <p:txEl>
                                              <p:pRg st="0" end="0"/>
                                            </p:txEl>
                                          </p:spTgt>
                                        </p:tgtEl>
                                        <p:attrNameLst>
                                          <p:attrName>style.visibility</p:attrName>
                                        </p:attrNameLst>
                                      </p:cBhvr>
                                      <p:to>
                                        <p:strVal val="hidden"/>
                                      </p:to>
                                    </p:set>
                                  </p:childTnLst>
                                </p:cTn>
                              </p:par>
                              <p:par>
                                <p:cTn id="9" presetID="2" presetClass="exit" presetSubtype="8" fill="hold" grpId="0" nodeType="withEffect">
                                  <p:stCondLst>
                                    <p:cond delay="0"/>
                                  </p:stCondLst>
                                  <p:childTnLst>
                                    <p:anim calcmode="lin" valueType="num">
                                      <p:cBhvr additive="base">
                                        <p:cTn id="10" dur="500"/>
                                        <p:tgtEl>
                                          <p:spTgt spid="3">
                                            <p:txEl>
                                              <p:pRg st="1" end="1"/>
                                            </p:txEl>
                                          </p:spTgt>
                                        </p:tgtEl>
                                        <p:attrNameLst>
                                          <p:attrName>ppt_x</p:attrName>
                                        </p:attrNameLst>
                                      </p:cBhvr>
                                      <p:tavLst>
                                        <p:tav tm="0">
                                          <p:val>
                                            <p:strVal val="ppt_x"/>
                                          </p:val>
                                        </p:tav>
                                        <p:tav tm="100000">
                                          <p:val>
                                            <p:strVal val="0-ppt_w/2"/>
                                          </p:val>
                                        </p:tav>
                                      </p:tavLst>
                                    </p:anim>
                                    <p:anim calcmode="lin" valueType="num">
                                      <p:cBhvr additive="base">
                                        <p:cTn id="11" dur="500"/>
                                        <p:tgtEl>
                                          <p:spTgt spid="3">
                                            <p:txEl>
                                              <p:pRg st="1" end="1"/>
                                            </p:txEl>
                                          </p:spTgt>
                                        </p:tgtEl>
                                        <p:attrNameLst>
                                          <p:attrName>ppt_y</p:attrName>
                                        </p:attrNameLst>
                                      </p:cBhvr>
                                      <p:tavLst>
                                        <p:tav tm="0">
                                          <p:val>
                                            <p:strVal val="ppt_y"/>
                                          </p:val>
                                        </p:tav>
                                        <p:tav tm="100000">
                                          <p:val>
                                            <p:strVal val="ppt_y"/>
                                          </p:val>
                                        </p:tav>
                                      </p:tavLst>
                                    </p:anim>
                                    <p:set>
                                      <p:cBhvr>
                                        <p:cTn id="12" dur="1" fill="hold">
                                          <p:stCondLst>
                                            <p:cond delay="499"/>
                                          </p:stCondLst>
                                        </p:cTn>
                                        <p:tgtEl>
                                          <p:spTgt spid="3">
                                            <p:txEl>
                                              <p:pRg st="1" end="1"/>
                                            </p:txEl>
                                          </p:spTgt>
                                        </p:tgtEl>
                                        <p:attrNameLst>
                                          <p:attrName>style.visibility</p:attrName>
                                        </p:attrNameLst>
                                      </p:cBhvr>
                                      <p:to>
                                        <p:strVal val="hidden"/>
                                      </p:to>
                                    </p:set>
                                  </p:childTnLst>
                                </p:cTn>
                              </p:par>
                              <p:par>
                                <p:cTn id="13" presetID="2" presetClass="exit" presetSubtype="8" fill="hold" grpId="0" nodeType="withEffect">
                                  <p:stCondLst>
                                    <p:cond delay="0"/>
                                  </p:stCondLst>
                                  <p:childTnLst>
                                    <p:anim calcmode="lin" valueType="num">
                                      <p:cBhvr additive="base">
                                        <p:cTn id="14" dur="500"/>
                                        <p:tgtEl>
                                          <p:spTgt spid="3">
                                            <p:txEl>
                                              <p:pRg st="2" end="2"/>
                                            </p:txEl>
                                          </p:spTgt>
                                        </p:tgtEl>
                                        <p:attrNameLst>
                                          <p:attrName>ppt_x</p:attrName>
                                        </p:attrNameLst>
                                      </p:cBhvr>
                                      <p:tavLst>
                                        <p:tav tm="0">
                                          <p:val>
                                            <p:strVal val="ppt_x"/>
                                          </p:val>
                                        </p:tav>
                                        <p:tav tm="100000">
                                          <p:val>
                                            <p:strVal val="0-ppt_w/2"/>
                                          </p:val>
                                        </p:tav>
                                      </p:tavLst>
                                    </p:anim>
                                    <p:anim calcmode="lin" valueType="num">
                                      <p:cBhvr additive="base">
                                        <p:cTn id="15" dur="500"/>
                                        <p:tgtEl>
                                          <p:spTgt spid="3">
                                            <p:txEl>
                                              <p:pRg st="2" end="2"/>
                                            </p:txEl>
                                          </p:spTgt>
                                        </p:tgtEl>
                                        <p:attrNameLst>
                                          <p:attrName>ppt_y</p:attrName>
                                        </p:attrNameLst>
                                      </p:cBhvr>
                                      <p:tavLst>
                                        <p:tav tm="0">
                                          <p:val>
                                            <p:strVal val="ppt_y"/>
                                          </p:val>
                                        </p:tav>
                                        <p:tav tm="100000">
                                          <p:val>
                                            <p:strVal val="ppt_y"/>
                                          </p:val>
                                        </p:tav>
                                      </p:tavLst>
                                    </p:anim>
                                    <p:set>
                                      <p:cBhvr>
                                        <p:cTn id="16" dur="1" fill="hold">
                                          <p:stCondLst>
                                            <p:cond delay="499"/>
                                          </p:stCondLst>
                                        </p:cTn>
                                        <p:tgtEl>
                                          <p:spTgt spid="3">
                                            <p:txEl>
                                              <p:pRg st="2" end="2"/>
                                            </p:txEl>
                                          </p:spTgt>
                                        </p:tgtEl>
                                        <p:attrNameLst>
                                          <p:attrName>style.visibility</p:attrName>
                                        </p:attrNameLst>
                                      </p:cBhvr>
                                      <p:to>
                                        <p:strVal val="hidden"/>
                                      </p:to>
                                    </p:set>
                                  </p:childTnLst>
                                </p:cTn>
                              </p:par>
                              <p:par>
                                <p:cTn id="17" presetID="2" presetClass="exit" presetSubtype="8" fill="hold" grpId="0" nodeType="withEffect">
                                  <p:stCondLst>
                                    <p:cond delay="0"/>
                                  </p:stCondLst>
                                  <p:childTnLst>
                                    <p:anim calcmode="lin" valueType="num">
                                      <p:cBhvr additive="base">
                                        <p:cTn id="18" dur="500"/>
                                        <p:tgtEl>
                                          <p:spTgt spid="2"/>
                                        </p:tgtEl>
                                        <p:attrNameLst>
                                          <p:attrName>ppt_x</p:attrName>
                                        </p:attrNameLst>
                                      </p:cBhvr>
                                      <p:tavLst>
                                        <p:tav tm="0">
                                          <p:val>
                                            <p:strVal val="ppt_x"/>
                                          </p:val>
                                        </p:tav>
                                        <p:tav tm="100000">
                                          <p:val>
                                            <p:strVal val="0-ppt_w/2"/>
                                          </p:val>
                                        </p:tav>
                                      </p:tavLst>
                                    </p:anim>
                                    <p:anim calcmode="lin" valueType="num">
                                      <p:cBhvr additive="base">
                                        <p:cTn id="19" dur="500"/>
                                        <p:tgtEl>
                                          <p:spTgt spid="2"/>
                                        </p:tgtEl>
                                        <p:attrNameLst>
                                          <p:attrName>ppt_y</p:attrName>
                                        </p:attrNameLst>
                                      </p:cBhvr>
                                      <p:tavLst>
                                        <p:tav tm="0">
                                          <p:val>
                                            <p:strVal val="ppt_y"/>
                                          </p:val>
                                        </p:tav>
                                        <p:tav tm="100000">
                                          <p:val>
                                            <p:strVal val="ppt_y"/>
                                          </p:val>
                                        </p:tav>
                                      </p:tavLst>
                                    </p:anim>
                                    <p:set>
                                      <p:cBhvr>
                                        <p:cTn id="20" dur="1" fill="hold">
                                          <p:stCondLst>
                                            <p:cond delay="499"/>
                                          </p:stCondLst>
                                        </p:cTn>
                                        <p:tgtEl>
                                          <p:spTgt spid="2"/>
                                        </p:tgtEl>
                                        <p:attrNameLst>
                                          <p:attrName>style.visibility</p:attrName>
                                        </p:attrNameLst>
                                      </p:cBhvr>
                                      <p:to>
                                        <p:strVal val="hidden"/>
                                      </p:to>
                                    </p:set>
                                  </p:childTnLst>
                                </p:cTn>
                              </p:par>
                              <p:par>
                                <p:cTn id="21" presetID="2" presetClass="entr" presetSubtype="2" fill="hold" nodeType="withEffect">
                                  <p:stCondLst>
                                    <p:cond delay="0"/>
                                  </p:stCondLst>
                                  <p:childTnLst>
                                    <p:set>
                                      <p:cBhvr>
                                        <p:cTn id="22" dur="1" fill="hold">
                                          <p:stCondLst>
                                            <p:cond delay="0"/>
                                          </p:stCondLst>
                                        </p:cTn>
                                        <p:tgtEl>
                                          <p:spTgt spid="1026"/>
                                        </p:tgtEl>
                                        <p:attrNameLst>
                                          <p:attrName>style.visibility</p:attrName>
                                        </p:attrNameLst>
                                      </p:cBhvr>
                                      <p:to>
                                        <p:strVal val="visible"/>
                                      </p:to>
                                    </p:set>
                                    <p:anim calcmode="lin" valueType="num">
                                      <p:cBhvr additive="base">
                                        <p:cTn id="23" dur="500" fill="hold"/>
                                        <p:tgtEl>
                                          <p:spTgt spid="1026"/>
                                        </p:tgtEl>
                                        <p:attrNameLst>
                                          <p:attrName>ppt_x</p:attrName>
                                        </p:attrNameLst>
                                      </p:cBhvr>
                                      <p:tavLst>
                                        <p:tav tm="0">
                                          <p:val>
                                            <p:strVal val="1+#ppt_w/2"/>
                                          </p:val>
                                        </p:tav>
                                        <p:tav tm="100000">
                                          <p:val>
                                            <p:strVal val="#ppt_x"/>
                                          </p:val>
                                        </p:tav>
                                      </p:tavLst>
                                    </p:anim>
                                    <p:anim calcmode="lin" valueType="num">
                                      <p:cBhvr additive="base">
                                        <p:cTn id="24" dur="500" fill="hold"/>
                                        <p:tgtEl>
                                          <p:spTgt spid="10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da-DK" dirty="0" smtClean="0"/>
              <a:t>Contributions</a:t>
            </a:r>
            <a:endParaRPr lang="da-DK" dirty="0"/>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descr="http://www1.itu.dk/graphics/ITU-library/Intranet/Billeder/Kommunikationsafdelingen/Powerpoint%20skabeloner/IT-University-of-Copenhagen-bj%E6lke-%28ENG%29-HORISONTAL.gif"/>
          <p:cNvPicPr>
            <a:picLocks noChangeAspect="1" noChangeArrowheads="1"/>
          </p:cNvPicPr>
          <p:nvPr/>
        </p:nvPicPr>
        <p:blipFill>
          <a:blip r:embed="rId8" cstate="print"/>
          <a:srcRect/>
          <a:stretch>
            <a:fillRect/>
          </a:stretch>
        </p:blipFill>
        <p:spPr bwMode="auto">
          <a:xfrm>
            <a:off x="0" y="6498000"/>
            <a:ext cx="2498827" cy="360000"/>
          </a:xfrm>
          <a:prstGeom prst="rect">
            <a:avLst/>
          </a:prstGeom>
          <a:noFill/>
        </p:spPr>
      </p:pic>
      <p:sp>
        <p:nvSpPr>
          <p:cNvPr id="6" name="Rectangle 5"/>
          <p:cNvSpPr/>
          <p:nvPr/>
        </p:nvSpPr>
        <p:spPr>
          <a:xfrm>
            <a:off x="8880025" y="6525601"/>
            <a:ext cx="226264" cy="369332"/>
          </a:xfrm>
          <a:prstGeom prst="rect">
            <a:avLst/>
          </a:prstGeom>
        </p:spPr>
        <p:txBody>
          <a:bodyPr wrap="square">
            <a:spAutoFit/>
          </a:bodyPr>
          <a:lstStyle/>
          <a:p>
            <a:r>
              <a:rPr lang="da-DK" dirty="0" smtClean="0"/>
              <a:t>7</a:t>
            </a:r>
            <a:endParaRPr lang="da-DK"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Documents and Settings\jdhr.001A6BD0B1DD\Desktop\clcbio-minigrid-trunk\documents\ethnographic.fieldwork\FW 1 - 2-4 September 2008\Pictures\Work\IMG_0120.JPG"/>
          <p:cNvPicPr>
            <a:picLocks noChangeAspect="1" noChangeArrowheads="1"/>
          </p:cNvPicPr>
          <p:nvPr/>
        </p:nvPicPr>
        <p:blipFill>
          <a:blip r:embed="rId3" cstate="print"/>
          <a:srcRect/>
          <a:stretch>
            <a:fillRect/>
          </a:stretch>
        </p:blipFill>
        <p:spPr bwMode="auto">
          <a:xfrm>
            <a:off x="0" y="1142"/>
            <a:ext cx="9144000" cy="6857304"/>
          </a:xfrm>
          <a:prstGeom prst="rect">
            <a:avLst/>
          </a:prstGeom>
          <a:noFill/>
        </p:spPr>
      </p:pic>
      <p:sp>
        <p:nvSpPr>
          <p:cNvPr id="5" name="Rectangle 4"/>
          <p:cNvSpPr/>
          <p:nvPr/>
        </p:nvSpPr>
        <p:spPr>
          <a:xfrm>
            <a:off x="0" y="4114800"/>
            <a:ext cx="9144000" cy="1600200"/>
          </a:xfrm>
          <a:prstGeom prst="rect">
            <a:avLst/>
          </a:prstGeom>
          <a:solidFill>
            <a:schemeClr val="accent1">
              <a:alpha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da-DK" sz="2400" dirty="0" smtClean="0"/>
              <a:t>Implications for Design</a:t>
            </a:r>
          </a:p>
          <a:p>
            <a:pPr>
              <a:buFont typeface="Arial" pitchFamily="34" charset="0"/>
              <a:buChar char="•"/>
            </a:pPr>
            <a:r>
              <a:rPr lang="da-DK" sz="2400" dirty="0" smtClean="0"/>
              <a:t> Sharing and Awareness</a:t>
            </a:r>
          </a:p>
          <a:p>
            <a:pPr>
              <a:buFont typeface="Arial" pitchFamily="34" charset="0"/>
              <a:buChar char="•"/>
            </a:pPr>
            <a:r>
              <a:rPr lang="da-DK" sz="2400" dirty="0" smtClean="0"/>
              <a:t> </a:t>
            </a:r>
            <a:r>
              <a:rPr lang="da-DK" sz="2400" dirty="0" smtClean="0"/>
              <a:t>Public and Personal Spaces</a:t>
            </a:r>
          </a:p>
          <a:p>
            <a:pPr>
              <a:buFont typeface="Arial" pitchFamily="34" charset="0"/>
              <a:buChar char="•"/>
            </a:pPr>
            <a:r>
              <a:rPr lang="da-DK" sz="2400" dirty="0" smtClean="0"/>
              <a:t> </a:t>
            </a:r>
            <a:r>
              <a:rPr lang="da-DK" sz="2400" dirty="0" smtClean="0"/>
              <a:t>Awareness Cues</a:t>
            </a:r>
            <a:endParaRPr lang="da-DK" sz="2400" dirty="0"/>
          </a:p>
        </p:txBody>
      </p:sp>
      <p:sp>
        <p:nvSpPr>
          <p:cNvPr id="6" name="Rectangle 5"/>
          <p:cNvSpPr/>
          <p:nvPr/>
        </p:nvSpPr>
        <p:spPr>
          <a:xfrm>
            <a:off x="381000" y="381000"/>
            <a:ext cx="457200" cy="45720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da-DK"/>
          </a:p>
        </p:txBody>
      </p:sp>
      <p:sp>
        <p:nvSpPr>
          <p:cNvPr id="7" name="Rectangle 6"/>
          <p:cNvSpPr/>
          <p:nvPr/>
        </p:nvSpPr>
        <p:spPr>
          <a:xfrm>
            <a:off x="914400" y="381000"/>
            <a:ext cx="4572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8" name="Rectangle 7"/>
          <p:cNvSpPr/>
          <p:nvPr/>
        </p:nvSpPr>
        <p:spPr>
          <a:xfrm>
            <a:off x="1447800" y="381000"/>
            <a:ext cx="4572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9" name="Rectangle 8"/>
          <p:cNvSpPr/>
          <p:nvPr/>
        </p:nvSpPr>
        <p:spPr>
          <a:xfrm>
            <a:off x="8880025" y="6525601"/>
            <a:ext cx="226264" cy="369332"/>
          </a:xfrm>
          <a:prstGeom prst="rect">
            <a:avLst/>
          </a:prstGeom>
        </p:spPr>
        <p:txBody>
          <a:bodyPr wrap="square">
            <a:spAutoFit/>
          </a:bodyPr>
          <a:lstStyle/>
          <a:p>
            <a:r>
              <a:rPr lang="da-DK" dirty="0" smtClean="0">
                <a:solidFill>
                  <a:schemeClr val="bg1"/>
                </a:solidFill>
              </a:rPr>
              <a:t>8</a:t>
            </a:r>
            <a:endParaRPr lang="da-DK" dirty="0">
              <a:solidFill>
                <a:schemeClr val="bg1"/>
              </a:solidFill>
            </a:endParaRPr>
          </a:p>
        </p:txBody>
      </p:sp>
      <p:pic>
        <p:nvPicPr>
          <p:cNvPr id="10" name="Picture 9" descr="http://www1.itu.dk/graphics/ITU-library/Intranet/Billeder/Kommunikationsafdelingen/Powerpoint%20skabeloner/IT-University-of-Copenhagen-bj%E6lke-%28ENG%29-HORISONTAL.gif"/>
          <p:cNvPicPr>
            <a:picLocks noChangeAspect="1" noChangeArrowheads="1"/>
          </p:cNvPicPr>
          <p:nvPr/>
        </p:nvPicPr>
        <p:blipFill>
          <a:blip r:embed="rId4" cstate="print"/>
          <a:srcRect/>
          <a:stretch>
            <a:fillRect/>
          </a:stretch>
        </p:blipFill>
        <p:spPr bwMode="auto">
          <a:xfrm>
            <a:off x="0" y="6498000"/>
            <a:ext cx="2498827" cy="360000"/>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274638"/>
            <a:ext cx="8229600" cy="1143000"/>
          </a:xfrm>
          <a:prstGeom prst="rect">
            <a:avLst/>
          </a:prstGeom>
        </p:spPr>
        <p:txBody>
          <a:body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0" lang="da-DK" sz="4400" b="0" i="0" u="none" strike="noStrike" kern="1200" cap="none" spc="0" normalizeH="0" baseline="0" noProof="0" dirty="0" smtClean="0">
                <a:ln>
                  <a:noFill/>
                </a:ln>
                <a:solidFill>
                  <a:schemeClr val="tx1"/>
                </a:solidFill>
                <a:effectLst/>
                <a:uLnTx/>
                <a:uFillTx/>
                <a:latin typeface="+mj-lt"/>
                <a:ea typeface="+mj-ea"/>
                <a:cs typeface="+mj-cs"/>
              </a:rPr>
              <a:t>Awareness Cues</a:t>
            </a:r>
            <a:endParaRPr kumimoji="0" lang="da-DK" sz="4400" b="0" i="0" u="none" strike="noStrike" kern="1200" cap="none" spc="0" normalizeH="0" baseline="0" noProof="0" dirty="0">
              <a:ln>
                <a:noFill/>
              </a:ln>
              <a:solidFill>
                <a:schemeClr val="tx1"/>
              </a:solidFill>
              <a:effectLst/>
              <a:uLnTx/>
              <a:uFillTx/>
              <a:latin typeface="+mj-lt"/>
              <a:ea typeface="+mj-ea"/>
              <a:cs typeface="+mj-cs"/>
            </a:endParaRPr>
          </a:p>
        </p:txBody>
      </p:sp>
      <p:sp>
        <p:nvSpPr>
          <p:cNvPr id="3" name="Rectangle 2"/>
          <p:cNvSpPr/>
          <p:nvPr/>
        </p:nvSpPr>
        <p:spPr>
          <a:xfrm>
            <a:off x="3733800" y="2915453"/>
            <a:ext cx="4572000" cy="1384995"/>
          </a:xfrm>
          <a:prstGeom prst="rect">
            <a:avLst/>
          </a:prstGeom>
        </p:spPr>
        <p:txBody>
          <a:bodyPr>
            <a:spAutoFit/>
          </a:bodyPr>
          <a:lstStyle/>
          <a:p>
            <a:r>
              <a:rPr lang="en-US" sz="2800" dirty="0" smtClean="0"/>
              <a:t>Activity Level</a:t>
            </a:r>
          </a:p>
          <a:p>
            <a:r>
              <a:rPr lang="en-US" sz="2800" dirty="0" smtClean="0"/>
              <a:t>Capacity</a:t>
            </a:r>
          </a:p>
          <a:p>
            <a:r>
              <a:rPr lang="en-US" sz="2800" dirty="0" smtClean="0"/>
              <a:t>Computers and People</a:t>
            </a:r>
            <a:endParaRPr lang="en-US" sz="2800" dirty="0" smtClean="0"/>
          </a:p>
        </p:txBody>
      </p:sp>
      <p:sp>
        <p:nvSpPr>
          <p:cNvPr id="4" name="Rectangle 3"/>
          <p:cNvSpPr/>
          <p:nvPr/>
        </p:nvSpPr>
        <p:spPr>
          <a:xfrm>
            <a:off x="3124200" y="2133600"/>
            <a:ext cx="854721" cy="2646878"/>
          </a:xfrm>
          <a:prstGeom prst="rect">
            <a:avLst/>
          </a:prstGeom>
        </p:spPr>
        <p:txBody>
          <a:bodyPr wrap="none">
            <a:spAutoFit/>
          </a:bodyPr>
          <a:lstStyle/>
          <a:p>
            <a:r>
              <a:rPr lang="da-DK" sz="16600" dirty="0" smtClean="0"/>
              <a:t>{</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da-DK" dirty="0" smtClean="0"/>
              <a:t>GridOrbit public display</a:t>
            </a:r>
            <a:endParaRPr lang="da-DK" dirty="0"/>
          </a:p>
        </p:txBody>
      </p:sp>
      <p:pic>
        <p:nvPicPr>
          <p:cNvPr id="5" name="Picture 4" descr="http://www1.itu.dk/graphics/ITU-library/Intranet/Billeder/Kommunikationsafdelingen/Powerpoint%20skabeloner/IT-University-of-Copenhagen-bj%E6lke-%28ENG%29-HORISONTAL.gif"/>
          <p:cNvPicPr>
            <a:picLocks noChangeAspect="1" noChangeArrowheads="1"/>
          </p:cNvPicPr>
          <p:nvPr/>
        </p:nvPicPr>
        <p:blipFill>
          <a:blip r:embed="rId3" cstate="print"/>
          <a:srcRect/>
          <a:stretch>
            <a:fillRect/>
          </a:stretch>
        </p:blipFill>
        <p:spPr bwMode="auto">
          <a:xfrm>
            <a:off x="0" y="6498000"/>
            <a:ext cx="2498827" cy="360000"/>
          </a:xfrm>
          <a:prstGeom prst="rect">
            <a:avLst/>
          </a:prstGeom>
          <a:noFill/>
        </p:spPr>
      </p:pic>
      <p:pic>
        <p:nvPicPr>
          <p:cNvPr id="3074" name="Picture 2" descr="C:\Documents and Settings\jdhr.001A6BD0B1DD\Desktop\clcbio-minigrid-trunk\documents\papers\chi2011\deployment\images\PublicDisplays-1.PNG"/>
          <p:cNvPicPr>
            <a:picLocks noChangeAspect="1" noChangeArrowheads="1"/>
          </p:cNvPicPr>
          <p:nvPr/>
        </p:nvPicPr>
        <p:blipFill>
          <a:blip r:embed="rId4" cstate="print"/>
          <a:srcRect/>
          <a:stretch>
            <a:fillRect/>
          </a:stretch>
        </p:blipFill>
        <p:spPr bwMode="auto">
          <a:xfrm>
            <a:off x="0" y="1247775"/>
            <a:ext cx="9144000" cy="5143500"/>
          </a:xfrm>
          <a:prstGeom prst="rect">
            <a:avLst/>
          </a:prstGeom>
          <a:noFill/>
        </p:spPr>
      </p:pic>
      <p:sp>
        <p:nvSpPr>
          <p:cNvPr id="7" name="Rectangle 6"/>
          <p:cNvSpPr/>
          <p:nvPr/>
        </p:nvSpPr>
        <p:spPr>
          <a:xfrm>
            <a:off x="8839200" y="6525601"/>
            <a:ext cx="343289" cy="369332"/>
          </a:xfrm>
          <a:prstGeom prst="rect">
            <a:avLst/>
          </a:prstGeom>
        </p:spPr>
        <p:txBody>
          <a:bodyPr wrap="square">
            <a:spAutoFit/>
          </a:bodyPr>
          <a:lstStyle/>
          <a:p>
            <a:r>
              <a:rPr lang="da-DK" dirty="0" smtClean="0"/>
              <a:t>9</a:t>
            </a:r>
            <a:endParaRPr lang="da-DK" dirty="0"/>
          </a:p>
        </p:txBody>
      </p:sp>
      <p:sp>
        <p:nvSpPr>
          <p:cNvPr id="11" name="Rectangle 10"/>
          <p:cNvSpPr/>
          <p:nvPr/>
        </p:nvSpPr>
        <p:spPr>
          <a:xfrm>
            <a:off x="5295831" y="6019800"/>
            <a:ext cx="3848169" cy="369332"/>
          </a:xfrm>
          <a:prstGeom prst="rect">
            <a:avLst/>
          </a:prstGeom>
        </p:spPr>
        <p:txBody>
          <a:bodyPr wrap="none">
            <a:spAutoFit/>
          </a:bodyPr>
          <a:lstStyle/>
          <a:p>
            <a:r>
              <a:rPr lang="da-DK" b="1" dirty="0" smtClean="0">
                <a:solidFill>
                  <a:schemeClr val="bg1"/>
                </a:solidFill>
              </a:rPr>
              <a:t>Hincapie-Ramos et al. – CHI’10 EA WiP</a:t>
            </a:r>
            <a:endParaRPr lang="da-DK" b="1" dirty="0">
              <a:solidFill>
                <a:schemeClr val="bg1"/>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Documents and Settings\jdhr.001A6BD0B1DD\Desktop\capture-634127531371875000.PNG"/>
          <p:cNvPicPr>
            <a:picLocks noChangeAspect="1" noChangeArrowheads="1"/>
          </p:cNvPicPr>
          <p:nvPr/>
        </p:nvPicPr>
        <p:blipFill>
          <a:blip r:embed="rId3" cstate="print"/>
          <a:srcRect/>
          <a:stretch>
            <a:fillRect/>
          </a:stretch>
        </p:blipFill>
        <p:spPr bwMode="auto">
          <a:xfrm>
            <a:off x="0" y="926982"/>
            <a:ext cx="9144000" cy="5004036"/>
          </a:xfrm>
          <a:prstGeom prst="rect">
            <a:avLst/>
          </a:prstGeom>
          <a:noFill/>
        </p:spPr>
      </p:pic>
      <p:sp>
        <p:nvSpPr>
          <p:cNvPr id="3" name="Rectangle 2"/>
          <p:cNvSpPr/>
          <p:nvPr/>
        </p:nvSpPr>
        <p:spPr>
          <a:xfrm>
            <a:off x="8842314" y="6488668"/>
            <a:ext cx="301686" cy="369332"/>
          </a:xfrm>
          <a:prstGeom prst="rect">
            <a:avLst/>
          </a:prstGeom>
        </p:spPr>
        <p:txBody>
          <a:bodyPr wrap="none">
            <a:spAutoFit/>
          </a:bodyPr>
          <a:lstStyle/>
          <a:p>
            <a:r>
              <a:rPr lang="da-DK" dirty="0" smtClean="0">
                <a:solidFill>
                  <a:schemeClr val="bg1"/>
                </a:solidFill>
              </a:rPr>
              <a:t>5</a:t>
            </a:r>
            <a:endParaRPr lang="da-DK" dirty="0">
              <a:solidFill>
                <a:schemeClr val="bg1"/>
              </a:solidFill>
            </a:endParaRPr>
          </a:p>
        </p:txBody>
      </p:sp>
      <p:sp>
        <p:nvSpPr>
          <p:cNvPr id="4" name="Rectangle 3"/>
          <p:cNvSpPr/>
          <p:nvPr/>
        </p:nvSpPr>
        <p:spPr>
          <a:xfrm>
            <a:off x="8763000" y="6525601"/>
            <a:ext cx="419489" cy="369332"/>
          </a:xfrm>
          <a:prstGeom prst="rect">
            <a:avLst/>
          </a:prstGeom>
        </p:spPr>
        <p:txBody>
          <a:bodyPr wrap="square">
            <a:spAutoFit/>
          </a:bodyPr>
          <a:lstStyle/>
          <a:p>
            <a:r>
              <a:rPr lang="da-DK" dirty="0" smtClean="0"/>
              <a:t>10</a:t>
            </a:r>
            <a:endParaRPr lang="da-DK" dirty="0"/>
          </a:p>
        </p:txBody>
      </p:sp>
      <p:pic>
        <p:nvPicPr>
          <p:cNvPr id="8" name="Picture 7" descr="http://www1.itu.dk/graphics/ITU-library/Intranet/Billeder/Kommunikationsafdelingen/Powerpoint%20skabeloner/IT-University-of-Copenhagen-bj%E6lke-%28ENG%29-HORISONTAL.gif"/>
          <p:cNvPicPr>
            <a:picLocks noChangeAspect="1" noChangeArrowheads="1"/>
          </p:cNvPicPr>
          <p:nvPr/>
        </p:nvPicPr>
        <p:blipFill>
          <a:blip r:embed="rId4" cstate="print"/>
          <a:srcRect/>
          <a:stretch>
            <a:fillRect/>
          </a:stretch>
        </p:blipFill>
        <p:spPr bwMode="auto">
          <a:xfrm>
            <a:off x="0" y="6498000"/>
            <a:ext cx="2498827" cy="360000"/>
          </a:xfrm>
          <a:prstGeom prst="rect">
            <a:avLst/>
          </a:prstGeom>
          <a:noFill/>
        </p:spPr>
      </p:pic>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Oval 14"/>
          <p:cNvSpPr/>
          <p:nvPr/>
        </p:nvSpPr>
        <p:spPr>
          <a:xfrm>
            <a:off x="1071538" y="2471710"/>
            <a:ext cx="6357982" cy="3929090"/>
          </a:xfrm>
          <a:prstGeom prst="ellipse">
            <a:avLst/>
          </a:prstGeom>
          <a:solidFill>
            <a:schemeClr val="accent1">
              <a:alpha val="2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3" name="Oval 22"/>
          <p:cNvSpPr/>
          <p:nvPr/>
        </p:nvSpPr>
        <p:spPr>
          <a:xfrm>
            <a:off x="1071538" y="2471710"/>
            <a:ext cx="6357982" cy="3929090"/>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6" name="Oval 15"/>
          <p:cNvSpPr/>
          <p:nvPr/>
        </p:nvSpPr>
        <p:spPr>
          <a:xfrm>
            <a:off x="1071538" y="2471710"/>
            <a:ext cx="4786346" cy="3071810"/>
          </a:xfrm>
          <a:prstGeom prst="ellipse">
            <a:avLst/>
          </a:prstGeom>
          <a:solidFill>
            <a:srgbClr val="FFC000">
              <a:alpha val="2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4" name="Oval 23"/>
          <p:cNvSpPr/>
          <p:nvPr/>
        </p:nvSpPr>
        <p:spPr>
          <a:xfrm>
            <a:off x="1071538" y="2471710"/>
            <a:ext cx="4786346" cy="307181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nvGrpSpPr>
          <p:cNvPr id="2" name="Group 21"/>
          <p:cNvGrpSpPr/>
          <p:nvPr/>
        </p:nvGrpSpPr>
        <p:grpSpPr>
          <a:xfrm rot="21226799">
            <a:off x="638372" y="3911304"/>
            <a:ext cx="5486400" cy="214314"/>
            <a:chOff x="3428992" y="1214422"/>
            <a:chExt cx="5486400" cy="214314"/>
          </a:xfrm>
          <a:scene3d>
            <a:camera prst="isometricOffAxis1Right"/>
            <a:lightRig rig="threePt" dir="t"/>
          </a:scene3d>
        </p:grpSpPr>
        <p:sp>
          <p:nvSpPr>
            <p:cNvPr id="18" name="Rectangle 17"/>
            <p:cNvSpPr/>
            <p:nvPr/>
          </p:nvSpPr>
          <p:spPr>
            <a:xfrm>
              <a:off x="3428992" y="1214422"/>
              <a:ext cx="5486400" cy="214314"/>
            </a:xfrm>
            <a:prstGeom prst="rect">
              <a:avLst/>
            </a:prstGeom>
            <a:sp3d extrusionH="190500"/>
          </p:spPr>
          <p:style>
            <a:lnRef idx="2">
              <a:schemeClr val="dk1"/>
            </a:lnRef>
            <a:fillRef idx="1">
              <a:schemeClr val="lt1"/>
            </a:fillRef>
            <a:effectRef idx="0">
              <a:schemeClr val="dk1"/>
            </a:effectRef>
            <a:fontRef idx="minor">
              <a:schemeClr val="dk1"/>
            </a:fontRef>
          </p:style>
          <p:txBody>
            <a:bodyPr rtlCol="0" anchor="ctr"/>
            <a:lstStyle/>
            <a:p>
              <a:pPr algn="ctr"/>
              <a:endParaRPr lang="da-DK"/>
            </a:p>
          </p:txBody>
        </p:sp>
        <p:sp>
          <p:nvSpPr>
            <p:cNvPr id="19" name="Rounded Rectangle 18"/>
            <p:cNvSpPr/>
            <p:nvPr/>
          </p:nvSpPr>
          <p:spPr>
            <a:xfrm>
              <a:off x="3571868" y="1285860"/>
              <a:ext cx="214314" cy="71438"/>
            </a:xfrm>
            <a:prstGeom prst="roundRect">
              <a:avLst/>
            </a:prstGeom>
            <a:sp3d extrusionH="1905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0" name="Rounded Rectangle 19"/>
            <p:cNvSpPr/>
            <p:nvPr/>
          </p:nvSpPr>
          <p:spPr>
            <a:xfrm>
              <a:off x="8572528" y="1285860"/>
              <a:ext cx="214314" cy="71438"/>
            </a:xfrm>
            <a:prstGeom prst="roundRect">
              <a:avLst/>
            </a:prstGeom>
            <a:sp3d extrusionH="1905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1" name="Rounded Rectangle 20"/>
            <p:cNvSpPr/>
            <p:nvPr/>
          </p:nvSpPr>
          <p:spPr>
            <a:xfrm>
              <a:off x="6072198" y="1285860"/>
              <a:ext cx="214314" cy="71438"/>
            </a:xfrm>
            <a:prstGeom prst="roundRect">
              <a:avLst/>
            </a:prstGeom>
            <a:sp3d extrusionH="1905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pic>
        <p:nvPicPr>
          <p:cNvPr id="17" name="Picture 2" descr="http://icons.iconarchive.com/icons/artua/dragon-soft/User-512x512.png"/>
          <p:cNvPicPr>
            <a:picLocks noChangeAspect="1" noChangeArrowheads="1"/>
          </p:cNvPicPr>
          <p:nvPr/>
        </p:nvPicPr>
        <p:blipFill>
          <a:blip r:embed="rId3" cstate="print"/>
          <a:srcRect/>
          <a:stretch>
            <a:fillRect/>
          </a:stretch>
        </p:blipFill>
        <p:spPr bwMode="auto">
          <a:xfrm>
            <a:off x="7929586" y="3686156"/>
            <a:ext cx="928694" cy="928694"/>
          </a:xfrm>
          <a:prstGeom prst="rect">
            <a:avLst/>
          </a:prstGeom>
          <a:noFill/>
        </p:spPr>
      </p:pic>
      <p:pic>
        <p:nvPicPr>
          <p:cNvPr id="44034" name="Picture 2"/>
          <p:cNvPicPr>
            <a:picLocks noChangeAspect="1" noChangeArrowheads="1"/>
          </p:cNvPicPr>
          <p:nvPr/>
        </p:nvPicPr>
        <p:blipFill>
          <a:blip r:embed="rId4" cstate="print"/>
          <a:srcRect/>
          <a:stretch>
            <a:fillRect/>
          </a:stretch>
        </p:blipFill>
        <p:spPr bwMode="auto">
          <a:xfrm>
            <a:off x="871550" y="471446"/>
            <a:ext cx="5486400" cy="3429000"/>
          </a:xfrm>
          <a:prstGeom prst="rect">
            <a:avLst/>
          </a:prstGeom>
          <a:noFill/>
          <a:ln w="9525">
            <a:noFill/>
            <a:miter lim="800000"/>
            <a:headEnd/>
            <a:tailEnd/>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pic>
        <p:nvPicPr>
          <p:cNvPr id="44035" name="Picture 3"/>
          <p:cNvPicPr>
            <a:picLocks noChangeAspect="1" noChangeArrowheads="1"/>
          </p:cNvPicPr>
          <p:nvPr/>
        </p:nvPicPr>
        <p:blipFill>
          <a:blip r:embed="rId5" cstate="print"/>
          <a:srcRect/>
          <a:stretch>
            <a:fillRect/>
          </a:stretch>
        </p:blipFill>
        <p:spPr bwMode="auto">
          <a:xfrm>
            <a:off x="871550" y="476209"/>
            <a:ext cx="5486400" cy="3419475"/>
          </a:xfrm>
          <a:prstGeom prst="rect">
            <a:avLst/>
          </a:prstGeom>
          <a:noFill/>
          <a:ln w="9525">
            <a:noFill/>
            <a:miter lim="800000"/>
            <a:headEnd/>
            <a:tailEnd/>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pic>
        <p:nvPicPr>
          <p:cNvPr id="44036" name="Picture 4"/>
          <p:cNvPicPr>
            <a:picLocks noChangeAspect="1" noChangeArrowheads="1"/>
          </p:cNvPicPr>
          <p:nvPr/>
        </p:nvPicPr>
        <p:blipFill>
          <a:blip r:embed="rId6" cstate="print"/>
          <a:srcRect/>
          <a:stretch>
            <a:fillRect/>
          </a:stretch>
        </p:blipFill>
        <p:spPr bwMode="auto">
          <a:xfrm>
            <a:off x="857224" y="471470"/>
            <a:ext cx="5486400" cy="3429000"/>
          </a:xfrm>
          <a:prstGeom prst="rect">
            <a:avLst/>
          </a:prstGeom>
          <a:noFill/>
          <a:ln w="9525">
            <a:noFill/>
            <a:miter lim="800000"/>
            <a:headEnd/>
            <a:tailEnd/>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sp>
        <p:nvSpPr>
          <p:cNvPr id="26" name="Rectangle 25"/>
          <p:cNvSpPr/>
          <p:nvPr/>
        </p:nvSpPr>
        <p:spPr>
          <a:xfrm>
            <a:off x="8763000" y="6525601"/>
            <a:ext cx="419489" cy="369332"/>
          </a:xfrm>
          <a:prstGeom prst="rect">
            <a:avLst/>
          </a:prstGeom>
        </p:spPr>
        <p:txBody>
          <a:bodyPr wrap="square">
            <a:spAutoFit/>
          </a:bodyPr>
          <a:lstStyle/>
          <a:p>
            <a:r>
              <a:rPr lang="da-DK" dirty="0" smtClean="0"/>
              <a:t>11</a:t>
            </a:r>
            <a:endParaRPr lang="da-DK" dirty="0"/>
          </a:p>
        </p:txBody>
      </p:sp>
      <p:pic>
        <p:nvPicPr>
          <p:cNvPr id="27" name="Picture 26" descr="http://www1.itu.dk/graphics/ITU-library/Intranet/Billeder/Kommunikationsafdelingen/Powerpoint%20skabeloner/IT-University-of-Copenhagen-bj%E6lke-%28ENG%29-HORISONTAL.gif"/>
          <p:cNvPicPr>
            <a:picLocks noChangeAspect="1" noChangeArrowheads="1"/>
          </p:cNvPicPr>
          <p:nvPr/>
        </p:nvPicPr>
        <p:blipFill>
          <a:blip r:embed="rId7" cstate="print"/>
          <a:srcRect/>
          <a:stretch>
            <a:fillRect/>
          </a:stretch>
        </p:blipFill>
        <p:spPr bwMode="auto">
          <a:xfrm>
            <a:off x="0" y="6498000"/>
            <a:ext cx="2498827" cy="360000"/>
          </a:xfrm>
          <a:prstGeom prst="rect">
            <a:avLst/>
          </a:prstGeom>
          <a:noFill/>
        </p:spPr>
      </p:pic>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jhincapier.files.wordpress.com/2010/03/proximitybar-schematics.png?w=600&amp;h=450"/>
          <p:cNvPicPr>
            <a:picLocks noChangeAspect="1" noChangeArrowheads="1"/>
          </p:cNvPicPr>
          <p:nvPr/>
        </p:nvPicPr>
        <p:blipFill>
          <a:blip r:embed="rId2" cstate="print"/>
          <a:srcRect/>
          <a:stretch>
            <a:fillRect/>
          </a:stretch>
        </p:blipFill>
        <p:spPr bwMode="auto">
          <a:xfrm>
            <a:off x="152400" y="142875"/>
            <a:ext cx="8763000" cy="6572250"/>
          </a:xfrm>
          <a:prstGeom prst="rect">
            <a:avLst/>
          </a:prstGeom>
          <a:noFill/>
        </p:spPr>
      </p:pic>
      <p:sp>
        <p:nvSpPr>
          <p:cNvPr id="3" name="Rectangle 2"/>
          <p:cNvSpPr/>
          <p:nvPr/>
        </p:nvSpPr>
        <p:spPr>
          <a:xfrm>
            <a:off x="8763000" y="6525601"/>
            <a:ext cx="419489" cy="369332"/>
          </a:xfrm>
          <a:prstGeom prst="rect">
            <a:avLst/>
          </a:prstGeom>
        </p:spPr>
        <p:txBody>
          <a:bodyPr wrap="square">
            <a:spAutoFit/>
          </a:bodyPr>
          <a:lstStyle/>
          <a:p>
            <a:r>
              <a:rPr lang="da-DK" dirty="0" smtClean="0"/>
              <a:t>12</a:t>
            </a:r>
            <a:endParaRPr lang="da-DK" dirty="0"/>
          </a:p>
        </p:txBody>
      </p:sp>
      <p:pic>
        <p:nvPicPr>
          <p:cNvPr id="4" name="Picture 3" descr="http://www1.itu.dk/graphics/ITU-library/Intranet/Billeder/Kommunikationsafdelingen/Powerpoint%20skabeloner/IT-University-of-Copenhagen-bj%E6lke-%28ENG%29-HORISONTAL.gif"/>
          <p:cNvPicPr>
            <a:picLocks noChangeAspect="1" noChangeArrowheads="1"/>
          </p:cNvPicPr>
          <p:nvPr/>
        </p:nvPicPr>
        <p:blipFill>
          <a:blip r:embed="rId3" cstate="print"/>
          <a:srcRect/>
          <a:stretch>
            <a:fillRect/>
          </a:stretch>
        </p:blipFill>
        <p:spPr bwMode="auto">
          <a:xfrm>
            <a:off x="0" y="6498000"/>
            <a:ext cx="2498827" cy="360000"/>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da-DK" dirty="0" smtClean="0"/>
              <a:t>GridOrbit notification system</a:t>
            </a:r>
            <a:endParaRPr lang="da-DK" dirty="0"/>
          </a:p>
        </p:txBody>
      </p:sp>
      <p:pic>
        <p:nvPicPr>
          <p:cNvPr id="5" name="Picture 4" descr="http://www1.itu.dk/graphics/ITU-library/Intranet/Billeder/Kommunikationsafdelingen/Powerpoint%20skabeloner/IT-University-of-Copenhagen-bj%E6lke-%28ENG%29-HORISONTAL.gif"/>
          <p:cNvPicPr>
            <a:picLocks noChangeAspect="1" noChangeArrowheads="1"/>
          </p:cNvPicPr>
          <p:nvPr/>
        </p:nvPicPr>
        <p:blipFill>
          <a:blip r:embed="rId2" cstate="print"/>
          <a:srcRect/>
          <a:stretch>
            <a:fillRect/>
          </a:stretch>
        </p:blipFill>
        <p:spPr bwMode="auto">
          <a:xfrm>
            <a:off x="0" y="6498000"/>
            <a:ext cx="2498827" cy="360000"/>
          </a:xfrm>
          <a:prstGeom prst="rect">
            <a:avLst/>
          </a:prstGeom>
          <a:noFill/>
        </p:spPr>
      </p:pic>
      <p:pic>
        <p:nvPicPr>
          <p:cNvPr id="15361" name="Picture 1" descr="C:\Documents and Settings\jdhr.001A6BD0B1DD\Desktop\clcbio-minigrid-trunk\documents\pictures\GridNotify\GridNotify2.png"/>
          <p:cNvPicPr>
            <a:picLocks noChangeAspect="1" noChangeArrowheads="1"/>
          </p:cNvPicPr>
          <p:nvPr/>
        </p:nvPicPr>
        <p:blipFill>
          <a:blip r:embed="rId3" cstate="print"/>
          <a:srcRect/>
          <a:stretch>
            <a:fillRect/>
          </a:stretch>
        </p:blipFill>
        <p:spPr bwMode="auto">
          <a:xfrm>
            <a:off x="381000" y="1447800"/>
            <a:ext cx="7162800" cy="4718420"/>
          </a:xfrm>
          <a:prstGeom prst="rect">
            <a:avLst/>
          </a:prstGeom>
          <a:noFill/>
        </p:spPr>
      </p:pic>
      <p:sp>
        <p:nvSpPr>
          <p:cNvPr id="7" name="Line Callout 3 (Border and Accent Bar) 6"/>
          <p:cNvSpPr/>
          <p:nvPr/>
        </p:nvSpPr>
        <p:spPr>
          <a:xfrm>
            <a:off x="6324600" y="3200400"/>
            <a:ext cx="2362200" cy="914400"/>
          </a:xfrm>
          <a:prstGeom prst="accentBorderCallout3">
            <a:avLst>
              <a:gd name="adj1" fmla="val 18750"/>
              <a:gd name="adj2" fmla="val -8333"/>
              <a:gd name="adj3" fmla="val 18750"/>
              <a:gd name="adj4" fmla="val -16667"/>
              <a:gd name="adj5" fmla="val -38333"/>
              <a:gd name="adj6" fmla="val -30667"/>
              <a:gd name="adj7" fmla="val -81481"/>
              <a:gd name="adj8" fmla="val -30591"/>
            </a:avLst>
          </a:prstGeom>
          <a:ln w="3810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da-DK" dirty="0" smtClean="0"/>
              <a:t>Desktop application that pops up messages once in a while.</a:t>
            </a:r>
            <a:endParaRPr lang="da-DK" dirty="0"/>
          </a:p>
        </p:txBody>
      </p:sp>
      <p:sp>
        <p:nvSpPr>
          <p:cNvPr id="8" name="Rectangle 7"/>
          <p:cNvSpPr/>
          <p:nvPr/>
        </p:nvSpPr>
        <p:spPr>
          <a:xfrm>
            <a:off x="8763000" y="6525601"/>
            <a:ext cx="419489" cy="369332"/>
          </a:xfrm>
          <a:prstGeom prst="rect">
            <a:avLst/>
          </a:prstGeom>
        </p:spPr>
        <p:txBody>
          <a:bodyPr wrap="square">
            <a:spAutoFit/>
          </a:bodyPr>
          <a:lstStyle/>
          <a:p>
            <a:r>
              <a:rPr lang="da-DK" dirty="0" smtClean="0"/>
              <a:t>13</a:t>
            </a:r>
            <a:endParaRPr lang="da-DK"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da-DK" dirty="0" smtClean="0"/>
              <a:t>Motivational Strategies</a:t>
            </a:r>
            <a:endParaRPr lang="da-DK" dirty="0"/>
          </a:p>
        </p:txBody>
      </p:sp>
      <p:sp>
        <p:nvSpPr>
          <p:cNvPr id="4" name="Content Placeholder 3"/>
          <p:cNvSpPr>
            <a:spLocks noGrp="1"/>
          </p:cNvSpPr>
          <p:nvPr>
            <p:ph sz="half" idx="1"/>
          </p:nvPr>
        </p:nvSpPr>
        <p:spPr>
          <a:xfrm>
            <a:off x="457200" y="1600201"/>
            <a:ext cx="4038600" cy="533399"/>
          </a:xfrm>
        </p:spPr>
        <p:txBody>
          <a:bodyPr/>
          <a:lstStyle/>
          <a:p>
            <a:pPr>
              <a:buNone/>
            </a:pPr>
            <a:r>
              <a:rPr lang="da-DK" dirty="0" smtClean="0"/>
              <a:t>Personal</a:t>
            </a:r>
            <a:endParaRPr lang="da-DK" dirty="0"/>
          </a:p>
        </p:txBody>
      </p:sp>
      <p:sp>
        <p:nvSpPr>
          <p:cNvPr id="5" name="Content Placeholder 4"/>
          <p:cNvSpPr>
            <a:spLocks noGrp="1"/>
          </p:cNvSpPr>
          <p:nvPr>
            <p:ph sz="half" idx="2"/>
          </p:nvPr>
        </p:nvSpPr>
        <p:spPr>
          <a:xfrm>
            <a:off x="4572000" y="3657600"/>
            <a:ext cx="4038600" cy="533400"/>
          </a:xfrm>
        </p:spPr>
        <p:txBody>
          <a:bodyPr/>
          <a:lstStyle/>
          <a:p>
            <a:pPr algn="r">
              <a:buNone/>
            </a:pPr>
            <a:r>
              <a:rPr lang="da-DK" dirty="0" smtClean="0"/>
              <a:t>Norm-Activation</a:t>
            </a:r>
            <a:endParaRPr lang="da-DK" dirty="0"/>
          </a:p>
        </p:txBody>
      </p:sp>
      <p:sp>
        <p:nvSpPr>
          <p:cNvPr id="6" name="Rounded Rectangle 5"/>
          <p:cNvSpPr/>
          <p:nvPr/>
        </p:nvSpPr>
        <p:spPr>
          <a:xfrm>
            <a:off x="457200" y="2133600"/>
            <a:ext cx="8305800" cy="457200"/>
          </a:xfrm>
          <a:prstGeom prst="roundRect">
            <a:avLst/>
          </a:prstGeom>
          <a:noFill/>
          <a:ln>
            <a:noFill/>
            <a:headEnd type="none" w="med" len="med"/>
            <a:tailEnd type="triangle" w="lg" len="lg"/>
          </a:ln>
        </p:spPr>
        <p:style>
          <a:lnRef idx="2">
            <a:schemeClr val="dk1"/>
          </a:lnRef>
          <a:fillRef idx="1">
            <a:schemeClr val="lt1"/>
          </a:fillRef>
          <a:effectRef idx="0">
            <a:schemeClr val="dk1"/>
          </a:effectRef>
          <a:fontRef idx="minor">
            <a:schemeClr val="dk1"/>
          </a:fontRef>
        </p:style>
        <p:txBody>
          <a:bodyPr rtlCol="0" anchor="ctr"/>
          <a:lstStyle/>
          <a:p>
            <a:r>
              <a:rPr lang="en-US" sz="2000" i="1" dirty="0" smtClean="0"/>
              <a:t>“You contributed for less than XX hour(s) to the </a:t>
            </a:r>
            <a:r>
              <a:rPr lang="en-US" sz="2000" i="1" dirty="0" smtClean="0"/>
              <a:t>Mini-</a:t>
            </a:r>
            <a:r>
              <a:rPr lang="da-DK" sz="2000" i="1" dirty="0" smtClean="0"/>
              <a:t>Grid </a:t>
            </a:r>
            <a:r>
              <a:rPr lang="da-DK" sz="2000" i="1" dirty="0" smtClean="0"/>
              <a:t>this week”</a:t>
            </a:r>
            <a:endParaRPr lang="da-DK" sz="2000" i="1" dirty="0"/>
          </a:p>
        </p:txBody>
      </p:sp>
      <p:sp>
        <p:nvSpPr>
          <p:cNvPr id="7" name="Rectangle 6"/>
          <p:cNvSpPr/>
          <p:nvPr/>
        </p:nvSpPr>
        <p:spPr>
          <a:xfrm>
            <a:off x="457200" y="4191000"/>
            <a:ext cx="8077200" cy="400110"/>
          </a:xfrm>
          <a:prstGeom prst="rect">
            <a:avLst/>
          </a:prstGeom>
        </p:spPr>
        <p:txBody>
          <a:bodyPr wrap="square">
            <a:spAutoFit/>
          </a:bodyPr>
          <a:lstStyle/>
          <a:p>
            <a:r>
              <a:rPr lang="en-US" sz="2000" i="1" dirty="0" smtClean="0"/>
              <a:t>“ </a:t>
            </a:r>
            <a:r>
              <a:rPr lang="da-DK" sz="2000" i="1" dirty="0" smtClean="0"/>
              <a:t>You </a:t>
            </a:r>
            <a:r>
              <a:rPr lang="en-US" sz="2000" i="1" dirty="0" smtClean="0"/>
              <a:t>contributed </a:t>
            </a:r>
            <a:r>
              <a:rPr lang="en-US" sz="2000" i="1" dirty="0" smtClean="0"/>
              <a:t>ZZ% less than other contributors this </a:t>
            </a:r>
            <a:r>
              <a:rPr lang="en-US" sz="2000" i="1" dirty="0" smtClean="0"/>
              <a:t>week”</a:t>
            </a:r>
            <a:endParaRPr lang="da-DK" sz="2000" i="1" dirty="0"/>
          </a:p>
        </p:txBody>
      </p:sp>
      <p:sp>
        <p:nvSpPr>
          <p:cNvPr id="8" name="Rectangle 7"/>
          <p:cNvSpPr/>
          <p:nvPr/>
        </p:nvSpPr>
        <p:spPr>
          <a:xfrm>
            <a:off x="8763000" y="6525601"/>
            <a:ext cx="419489" cy="369332"/>
          </a:xfrm>
          <a:prstGeom prst="rect">
            <a:avLst/>
          </a:prstGeom>
        </p:spPr>
        <p:txBody>
          <a:bodyPr wrap="square">
            <a:spAutoFit/>
          </a:bodyPr>
          <a:lstStyle/>
          <a:p>
            <a:r>
              <a:rPr lang="da-DK" dirty="0" smtClean="0"/>
              <a:t>14</a:t>
            </a:r>
          </a:p>
        </p:txBody>
      </p:sp>
      <p:pic>
        <p:nvPicPr>
          <p:cNvPr id="9" name="Picture 8" descr="http://www1.itu.dk/graphics/ITU-library/Intranet/Billeder/Kommunikationsafdelingen/Powerpoint%20skabeloner/IT-University-of-Copenhagen-bj%E6lke-%28ENG%29-HORISONTAL.gif"/>
          <p:cNvPicPr>
            <a:picLocks noChangeAspect="1" noChangeArrowheads="1"/>
          </p:cNvPicPr>
          <p:nvPr/>
        </p:nvPicPr>
        <p:blipFill>
          <a:blip r:embed="rId2" cstate="print"/>
          <a:srcRect/>
          <a:stretch>
            <a:fillRect/>
          </a:stretch>
        </p:blipFill>
        <p:spPr bwMode="auto">
          <a:xfrm>
            <a:off x="0" y="6498000"/>
            <a:ext cx="2498827" cy="360000"/>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C:\Documents and Settings\jdhr.001A6BD0B1DD\Desktop\clcbio-minigrid-trunk\documents\pictures\GridOrbit screens\CONVAR2.jpg"/>
          <p:cNvPicPr>
            <a:picLocks noChangeAspect="1" noChangeArrowheads="1"/>
          </p:cNvPicPr>
          <p:nvPr/>
        </p:nvPicPr>
        <p:blipFill>
          <a:blip r:embed="rId2" cstate="print"/>
          <a:srcRect/>
          <a:stretch>
            <a:fillRect/>
          </a:stretch>
        </p:blipFill>
        <p:spPr bwMode="auto">
          <a:xfrm>
            <a:off x="0" y="1543050"/>
            <a:ext cx="9448800" cy="5314950"/>
          </a:xfrm>
          <a:prstGeom prst="rect">
            <a:avLst/>
          </a:prstGeom>
          <a:noFill/>
        </p:spPr>
      </p:pic>
      <p:sp>
        <p:nvSpPr>
          <p:cNvPr id="6" name="Rectangle 5"/>
          <p:cNvSpPr/>
          <p:nvPr/>
        </p:nvSpPr>
        <p:spPr>
          <a:xfrm>
            <a:off x="0" y="0"/>
            <a:ext cx="9144000" cy="1600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buFont typeface="Arial" pitchFamily="34" charset="0"/>
              <a:buChar char="•"/>
            </a:pPr>
            <a:r>
              <a:rPr lang="da-DK" sz="3200" dirty="0" smtClean="0"/>
              <a:t> Field deployment</a:t>
            </a:r>
          </a:p>
          <a:p>
            <a:pPr>
              <a:buFont typeface="Arial" pitchFamily="34" charset="0"/>
              <a:buChar char="•"/>
            </a:pPr>
            <a:r>
              <a:rPr lang="da-DK" sz="3200" dirty="0" smtClean="0"/>
              <a:t> </a:t>
            </a:r>
            <a:r>
              <a:rPr lang="da-DK" sz="3200" dirty="0" smtClean="0"/>
              <a:t>30 days</a:t>
            </a:r>
          </a:p>
          <a:p>
            <a:pPr>
              <a:buFont typeface="Arial" pitchFamily="34" charset="0"/>
              <a:buChar char="•"/>
            </a:pPr>
            <a:r>
              <a:rPr lang="da-DK" sz="3200" dirty="0" smtClean="0"/>
              <a:t> Open participation</a:t>
            </a:r>
            <a:endParaRPr lang="da-DK" sz="32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da-DK" dirty="0" smtClean="0"/>
              <a:t>Deployment Results</a:t>
            </a:r>
            <a:endParaRPr lang="da-DK" dirty="0"/>
          </a:p>
        </p:txBody>
      </p:sp>
      <p:sp>
        <p:nvSpPr>
          <p:cNvPr id="6" name="Content Placeholder 5"/>
          <p:cNvSpPr>
            <a:spLocks noGrp="1"/>
          </p:cNvSpPr>
          <p:nvPr>
            <p:ph idx="1"/>
          </p:nvPr>
        </p:nvSpPr>
        <p:spPr/>
        <p:txBody>
          <a:bodyPr/>
          <a:lstStyle/>
          <a:p>
            <a:r>
              <a:rPr lang="da-DK" dirty="0" smtClean="0"/>
              <a:t>Impact of Awareness</a:t>
            </a:r>
          </a:p>
          <a:p>
            <a:pPr lvl="1"/>
            <a:r>
              <a:rPr lang="da-DK" dirty="0" smtClean="0"/>
              <a:t>Increase </a:t>
            </a:r>
            <a:r>
              <a:rPr lang="da-DK" dirty="0" smtClean="0"/>
              <a:t>in Participants</a:t>
            </a:r>
          </a:p>
          <a:p>
            <a:pPr lvl="1"/>
            <a:r>
              <a:rPr lang="da-DK" dirty="0" smtClean="0"/>
              <a:t>Participants </a:t>
            </a:r>
            <a:r>
              <a:rPr lang="da-DK" dirty="0" smtClean="0"/>
              <a:t>Motives</a:t>
            </a:r>
          </a:p>
          <a:p>
            <a:pPr lvl="1"/>
            <a:r>
              <a:rPr lang="da-DK" dirty="0" smtClean="0"/>
              <a:t>Participants Behavior</a:t>
            </a:r>
          </a:p>
          <a:p>
            <a:r>
              <a:rPr lang="da-DK" dirty="0" smtClean="0"/>
              <a:t>User Relation with the Awareness System</a:t>
            </a:r>
            <a:endParaRPr lang="da-DK" dirty="0" smtClean="0"/>
          </a:p>
          <a:p>
            <a:pPr lvl="1"/>
            <a:r>
              <a:rPr lang="da-DK" dirty="0" smtClean="0"/>
              <a:t>60—30—10</a:t>
            </a:r>
          </a:p>
          <a:p>
            <a:pPr lvl="1"/>
            <a:r>
              <a:rPr lang="da-DK" dirty="0" smtClean="0"/>
              <a:t>Capacity -vs- </a:t>
            </a:r>
            <a:r>
              <a:rPr lang="da-DK" dirty="0" smtClean="0"/>
              <a:t>Activity</a:t>
            </a:r>
            <a:endParaRPr lang="da-DK" dirty="0" smtClean="0"/>
          </a:p>
        </p:txBody>
      </p:sp>
      <p:pic>
        <p:nvPicPr>
          <p:cNvPr id="4" name="Picture 3" descr="http://www1.itu.dk/graphics/ITU-library/Intranet/Billeder/Kommunikationsafdelingen/Powerpoint%20skabeloner/IT-University-of-Copenhagen-bj%E6lke-%28ENG%29-HORISONTAL.gif"/>
          <p:cNvPicPr>
            <a:picLocks noChangeAspect="1" noChangeArrowheads="1"/>
          </p:cNvPicPr>
          <p:nvPr/>
        </p:nvPicPr>
        <p:blipFill>
          <a:blip r:embed="rId3" cstate="print"/>
          <a:srcRect/>
          <a:stretch>
            <a:fillRect/>
          </a:stretch>
        </p:blipFill>
        <p:spPr bwMode="auto">
          <a:xfrm>
            <a:off x="0" y="6498000"/>
            <a:ext cx="2498827" cy="360000"/>
          </a:xfrm>
          <a:prstGeom prst="rect">
            <a:avLst/>
          </a:prstGeom>
          <a:noFill/>
        </p:spPr>
      </p:pic>
      <p:sp>
        <p:nvSpPr>
          <p:cNvPr id="5" name="Rectangle 4"/>
          <p:cNvSpPr/>
          <p:nvPr/>
        </p:nvSpPr>
        <p:spPr>
          <a:xfrm>
            <a:off x="8763000" y="6525601"/>
            <a:ext cx="419489" cy="369332"/>
          </a:xfrm>
          <a:prstGeom prst="rect">
            <a:avLst/>
          </a:prstGeom>
        </p:spPr>
        <p:txBody>
          <a:bodyPr wrap="square">
            <a:spAutoFit/>
          </a:bodyPr>
          <a:lstStyle/>
          <a:p>
            <a:r>
              <a:rPr lang="da-DK" dirty="0" smtClean="0"/>
              <a:t>15</a:t>
            </a:r>
            <a:endParaRPr lang="da-DK"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6802" name="Object 2"/>
          <p:cNvGraphicFramePr>
            <a:graphicFrameLocks noChangeAspect="1"/>
          </p:cNvGraphicFramePr>
          <p:nvPr/>
        </p:nvGraphicFramePr>
        <p:xfrm>
          <a:off x="457200" y="381000"/>
          <a:ext cx="5638800" cy="3635540"/>
        </p:xfrm>
        <a:graphic>
          <a:graphicData uri="http://schemas.openxmlformats.org/presentationml/2006/ole">
            <p:oleObj spid="_x0000_s76802" name="Acrobat Document" r:id="rId3" imgW="3619361" imgH="2333163" progId="AcroExch.Document.7">
              <p:embed/>
            </p:oleObj>
          </a:graphicData>
        </a:graphic>
      </p:graphicFrame>
      <p:sp>
        <p:nvSpPr>
          <p:cNvPr id="5" name="Rectangle 4"/>
          <p:cNvSpPr/>
          <p:nvPr/>
        </p:nvSpPr>
        <p:spPr>
          <a:xfrm>
            <a:off x="2971800" y="5105400"/>
            <a:ext cx="5486400" cy="954107"/>
          </a:xfrm>
          <a:prstGeom prst="rect">
            <a:avLst/>
          </a:prstGeom>
        </p:spPr>
        <p:txBody>
          <a:bodyPr wrap="square">
            <a:spAutoFit/>
          </a:bodyPr>
          <a:lstStyle/>
          <a:p>
            <a:r>
              <a:rPr lang="da-DK" sz="2800" dirty="0" smtClean="0"/>
              <a:t>75% increase in </a:t>
            </a:r>
            <a:r>
              <a:rPr lang="da-DK" sz="2800" dirty="0" smtClean="0"/>
              <a:t>potential </a:t>
            </a:r>
            <a:r>
              <a:rPr lang="en-US" sz="2800" dirty="0" smtClean="0"/>
              <a:t>capacity</a:t>
            </a:r>
            <a:r>
              <a:rPr lang="en-US" sz="2800" dirty="0" smtClean="0"/>
              <a:t/>
            </a:r>
            <a:br>
              <a:rPr lang="en-US" sz="2800" dirty="0" smtClean="0"/>
            </a:br>
            <a:r>
              <a:rPr lang="en-US" sz="2800" dirty="0" smtClean="0"/>
              <a:t>51</a:t>
            </a:r>
            <a:r>
              <a:rPr lang="en-US" sz="2800" dirty="0" smtClean="0"/>
              <a:t>% increase in actual capacity</a:t>
            </a:r>
            <a:endParaRPr lang="da-DK" sz="2800" dirty="0"/>
          </a:p>
        </p:txBody>
      </p:sp>
      <p:pic>
        <p:nvPicPr>
          <p:cNvPr id="6" name="Picture 5" descr="http://www1.itu.dk/graphics/ITU-library/Intranet/Billeder/Kommunikationsafdelingen/Powerpoint%20skabeloner/IT-University-of-Copenhagen-bj%E6lke-%28ENG%29-HORISONTAL.gif"/>
          <p:cNvPicPr>
            <a:picLocks noChangeAspect="1" noChangeArrowheads="1"/>
          </p:cNvPicPr>
          <p:nvPr/>
        </p:nvPicPr>
        <p:blipFill>
          <a:blip r:embed="rId4" cstate="print"/>
          <a:srcRect/>
          <a:stretch>
            <a:fillRect/>
          </a:stretch>
        </p:blipFill>
        <p:spPr bwMode="auto">
          <a:xfrm>
            <a:off x="0" y="6498000"/>
            <a:ext cx="2498827" cy="360000"/>
          </a:xfrm>
          <a:prstGeom prst="rect">
            <a:avLst/>
          </a:prstGeom>
          <a:noFill/>
        </p:spPr>
      </p:pic>
      <p:sp>
        <p:nvSpPr>
          <p:cNvPr id="7" name="Rectangle 6"/>
          <p:cNvSpPr/>
          <p:nvPr/>
        </p:nvSpPr>
        <p:spPr>
          <a:xfrm>
            <a:off x="8763000" y="6525601"/>
            <a:ext cx="419489" cy="369332"/>
          </a:xfrm>
          <a:prstGeom prst="rect">
            <a:avLst/>
          </a:prstGeom>
        </p:spPr>
        <p:txBody>
          <a:bodyPr wrap="square">
            <a:spAutoFit/>
          </a:bodyPr>
          <a:lstStyle/>
          <a:p>
            <a:r>
              <a:rPr lang="da-DK" dirty="0" smtClean="0"/>
              <a:t>16</a:t>
            </a:r>
            <a:endParaRPr lang="da-DK"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nvGraphicFramePr>
        <p:xfrm>
          <a:off x="2743200" y="3771900"/>
          <a:ext cx="3657600" cy="2286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Picture 3" descr="C:\Documents and Settings\jdhr.001A6BD0B1DD\Desktop\capture-634127531371875000.PNG"/>
          <p:cNvPicPr>
            <a:picLocks noChangeAspect="1" noChangeArrowheads="1"/>
          </p:cNvPicPr>
          <p:nvPr/>
        </p:nvPicPr>
        <p:blipFill>
          <a:blip r:embed="rId7" cstate="print"/>
          <a:srcRect/>
          <a:stretch>
            <a:fillRect/>
          </a:stretch>
        </p:blipFill>
        <p:spPr bwMode="auto">
          <a:xfrm>
            <a:off x="2351790" y="800100"/>
            <a:ext cx="4440420" cy="2430012"/>
          </a:xfrm>
          <a:prstGeom prst="rect">
            <a:avLst/>
          </a:prstGeom>
          <a:ln>
            <a:noFill/>
          </a:ln>
          <a:effectLst/>
        </p:spPr>
      </p:pic>
      <p:pic>
        <p:nvPicPr>
          <p:cNvPr id="5" name="Picture 4" descr="http://www1.itu.dk/graphics/ITU-library/Intranet/Billeder/Kommunikationsafdelingen/Powerpoint%20skabeloner/IT-University-of-Copenhagen-bj%E6lke-%28ENG%29-HORISONTAL.gif"/>
          <p:cNvPicPr>
            <a:picLocks noChangeAspect="1" noChangeArrowheads="1"/>
          </p:cNvPicPr>
          <p:nvPr/>
        </p:nvPicPr>
        <p:blipFill>
          <a:blip r:embed="rId8" cstate="print"/>
          <a:srcRect/>
          <a:stretch>
            <a:fillRect/>
          </a:stretch>
        </p:blipFill>
        <p:spPr bwMode="auto">
          <a:xfrm>
            <a:off x="0" y="6498000"/>
            <a:ext cx="2498827" cy="360000"/>
          </a:xfrm>
          <a:prstGeom prst="rect">
            <a:avLst/>
          </a:prstGeom>
          <a:noFill/>
        </p:spPr>
      </p:pic>
      <p:sp>
        <p:nvSpPr>
          <p:cNvPr id="6" name="Rectangle 5"/>
          <p:cNvSpPr/>
          <p:nvPr/>
        </p:nvSpPr>
        <p:spPr>
          <a:xfrm>
            <a:off x="8763000" y="6525601"/>
            <a:ext cx="419489" cy="369332"/>
          </a:xfrm>
          <a:prstGeom prst="rect">
            <a:avLst/>
          </a:prstGeom>
        </p:spPr>
        <p:txBody>
          <a:bodyPr wrap="square">
            <a:spAutoFit/>
          </a:bodyPr>
          <a:lstStyle/>
          <a:p>
            <a:r>
              <a:rPr lang="da-DK" dirty="0" smtClean="0"/>
              <a:t>17</a:t>
            </a:r>
            <a:endParaRPr lang="da-DK"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p:nvPr/>
        </p:nvCxnSpPr>
        <p:spPr>
          <a:xfrm>
            <a:off x="609600" y="3974068"/>
            <a:ext cx="8001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rot="5400000">
            <a:off x="2189428" y="3974068"/>
            <a:ext cx="4572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rot="5400000">
            <a:off x="6587480" y="3974068"/>
            <a:ext cx="457200" cy="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1976241" y="4278868"/>
            <a:ext cx="883575" cy="369332"/>
          </a:xfrm>
          <a:prstGeom prst="rect">
            <a:avLst/>
          </a:prstGeom>
        </p:spPr>
        <p:txBody>
          <a:bodyPr wrap="none">
            <a:spAutoFit/>
          </a:bodyPr>
          <a:lstStyle/>
          <a:p>
            <a:r>
              <a:rPr lang="da-DK" dirty="0" smtClean="0"/>
              <a:t>Activity</a:t>
            </a:r>
            <a:endParaRPr lang="da-DK" dirty="0"/>
          </a:p>
        </p:txBody>
      </p:sp>
      <p:sp>
        <p:nvSpPr>
          <p:cNvPr id="8" name="Rectangle 7"/>
          <p:cNvSpPr/>
          <p:nvPr/>
        </p:nvSpPr>
        <p:spPr>
          <a:xfrm>
            <a:off x="6324600" y="4278868"/>
            <a:ext cx="982961" cy="369332"/>
          </a:xfrm>
          <a:prstGeom prst="rect">
            <a:avLst/>
          </a:prstGeom>
        </p:spPr>
        <p:txBody>
          <a:bodyPr wrap="none">
            <a:spAutoFit/>
          </a:bodyPr>
          <a:lstStyle/>
          <a:p>
            <a:r>
              <a:rPr lang="da-DK" dirty="0" smtClean="0"/>
              <a:t>Capacity</a:t>
            </a:r>
            <a:endParaRPr lang="da-DK" dirty="0"/>
          </a:p>
        </p:txBody>
      </p:sp>
      <p:pic>
        <p:nvPicPr>
          <p:cNvPr id="77826" name="Picture 2" descr="C:\Documents and Settings\jdhr.001A6BD0B1DD\Desktop\GridOrbit Deployment\TagCloud Deployment\BiologyScreen\Captures\capture-634115276459687500.PNG"/>
          <p:cNvPicPr>
            <a:picLocks noChangeAspect="1" noChangeArrowheads="1"/>
          </p:cNvPicPr>
          <p:nvPr/>
        </p:nvPicPr>
        <p:blipFill>
          <a:blip r:embed="rId3" cstate="print"/>
          <a:srcRect/>
          <a:stretch>
            <a:fillRect/>
          </a:stretch>
        </p:blipFill>
        <p:spPr bwMode="auto">
          <a:xfrm>
            <a:off x="1259616" y="1992868"/>
            <a:ext cx="2702784" cy="1524000"/>
          </a:xfrm>
          <a:prstGeom prst="rect">
            <a:avLst/>
          </a:prstGeom>
          <a:noFill/>
        </p:spPr>
      </p:pic>
      <p:pic>
        <p:nvPicPr>
          <p:cNvPr id="77827" name="Picture 3" descr="C:\Documents and Settings\jdhr.001A6BD0B1DD\Desktop\GridOrbit Deployment\TagCloud Deployment\BiologyScreen\Captures\capture-634136641931875000.PNG"/>
          <p:cNvPicPr>
            <a:picLocks noChangeAspect="1" noChangeArrowheads="1"/>
          </p:cNvPicPr>
          <p:nvPr/>
        </p:nvPicPr>
        <p:blipFill>
          <a:blip r:embed="rId4" cstate="print"/>
          <a:srcRect/>
          <a:stretch>
            <a:fillRect/>
          </a:stretch>
        </p:blipFill>
        <p:spPr bwMode="auto">
          <a:xfrm>
            <a:off x="5410200" y="2069068"/>
            <a:ext cx="2702784" cy="1524000"/>
          </a:xfrm>
          <a:prstGeom prst="rect">
            <a:avLst/>
          </a:prstGeom>
          <a:noFill/>
        </p:spPr>
      </p:pic>
      <p:sp>
        <p:nvSpPr>
          <p:cNvPr id="11" name="Rectangle 10"/>
          <p:cNvSpPr/>
          <p:nvPr/>
        </p:nvSpPr>
        <p:spPr>
          <a:xfrm>
            <a:off x="1752600" y="4134922"/>
            <a:ext cx="1244251" cy="2646878"/>
          </a:xfrm>
          <a:prstGeom prst="rect">
            <a:avLst/>
          </a:prstGeom>
        </p:spPr>
        <p:txBody>
          <a:bodyPr wrap="none">
            <a:spAutoFit/>
          </a:bodyPr>
          <a:lstStyle/>
          <a:p>
            <a:r>
              <a:rPr lang="da-DK" sz="16600" dirty="0" smtClean="0"/>
              <a:t>+</a:t>
            </a:r>
            <a:endParaRPr lang="da-DK" sz="16600" dirty="0"/>
          </a:p>
        </p:txBody>
      </p:sp>
      <p:sp>
        <p:nvSpPr>
          <p:cNvPr id="12" name="Rectangle 11"/>
          <p:cNvSpPr/>
          <p:nvPr/>
        </p:nvSpPr>
        <p:spPr>
          <a:xfrm>
            <a:off x="6401911" y="4134922"/>
            <a:ext cx="837089" cy="2646878"/>
          </a:xfrm>
          <a:prstGeom prst="rect">
            <a:avLst/>
          </a:prstGeom>
        </p:spPr>
        <p:txBody>
          <a:bodyPr wrap="none">
            <a:spAutoFit/>
          </a:bodyPr>
          <a:lstStyle/>
          <a:p>
            <a:r>
              <a:rPr lang="da-DK" sz="16600" dirty="0" smtClean="0"/>
              <a:t>-</a:t>
            </a:r>
            <a:endParaRPr lang="da-DK" sz="166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da-DK" dirty="0" smtClean="0"/>
              <a:t>Foundations</a:t>
            </a:r>
            <a:endParaRPr lang="da-DK" dirty="0"/>
          </a:p>
        </p:txBody>
      </p:sp>
      <p:sp>
        <p:nvSpPr>
          <p:cNvPr id="3" name="Content Placeholder 2"/>
          <p:cNvSpPr>
            <a:spLocks noGrp="1"/>
          </p:cNvSpPr>
          <p:nvPr>
            <p:ph idx="1"/>
          </p:nvPr>
        </p:nvSpPr>
        <p:spPr/>
        <p:txBody>
          <a:bodyPr>
            <a:normAutofit lnSpcReduction="10000"/>
          </a:bodyPr>
          <a:lstStyle/>
          <a:p>
            <a:r>
              <a:rPr lang="da-DK" dirty="0" smtClean="0"/>
              <a:t>Hermeneutics and Phenomenology</a:t>
            </a:r>
          </a:p>
          <a:p>
            <a:r>
              <a:rPr lang="da-DK" dirty="0" smtClean="0"/>
              <a:t>Different than the ”natural awareness”</a:t>
            </a:r>
          </a:p>
          <a:p>
            <a:r>
              <a:rPr lang="da-DK" dirty="0" smtClean="0"/>
              <a:t>Present-at-Hand approach</a:t>
            </a:r>
          </a:p>
          <a:p>
            <a:pPr lvl="1"/>
            <a:r>
              <a:rPr lang="da-DK" dirty="0" smtClean="0"/>
              <a:t>Requires the user’s attention and is appropriate for learning, discovery and breakdown.</a:t>
            </a:r>
          </a:p>
          <a:p>
            <a:pPr lvl="1"/>
            <a:r>
              <a:rPr lang="da-DK" dirty="0" smtClean="0"/>
              <a:t>Prior efforts align to this approach.</a:t>
            </a:r>
          </a:p>
          <a:p>
            <a:r>
              <a:rPr lang="da-DK" dirty="0" smtClean="0"/>
              <a:t>Ready-to-Hand approach</a:t>
            </a:r>
          </a:p>
          <a:p>
            <a:pPr lvl="1"/>
            <a:r>
              <a:rPr lang="da-DK" dirty="0" smtClean="0"/>
              <a:t>Providing infrastructures with the required feedback for long term engagements.</a:t>
            </a:r>
            <a:endParaRPr lang="da-DK" dirty="0"/>
          </a:p>
        </p:txBody>
      </p:sp>
      <p:pic>
        <p:nvPicPr>
          <p:cNvPr id="5" name="Picture 4" descr="http://www1.itu.dk/graphics/ITU-library/Intranet/Billeder/Kommunikationsafdelingen/Powerpoint%20skabeloner/IT-University-of-Copenhagen-bj%E6lke-%28ENG%29-HORISONTAL.gif"/>
          <p:cNvPicPr>
            <a:picLocks noChangeAspect="1" noChangeArrowheads="1"/>
          </p:cNvPicPr>
          <p:nvPr/>
        </p:nvPicPr>
        <p:blipFill>
          <a:blip r:embed="rId3" cstate="print"/>
          <a:srcRect/>
          <a:stretch>
            <a:fillRect/>
          </a:stretch>
        </p:blipFill>
        <p:spPr bwMode="auto">
          <a:xfrm>
            <a:off x="0" y="6498000"/>
            <a:ext cx="2498827" cy="360000"/>
          </a:xfrm>
          <a:prstGeom prst="rect">
            <a:avLst/>
          </a:prstGeom>
          <a:noFill/>
        </p:spPr>
      </p:pic>
      <p:sp>
        <p:nvSpPr>
          <p:cNvPr id="6" name="Rectangle 5"/>
          <p:cNvSpPr/>
          <p:nvPr/>
        </p:nvSpPr>
        <p:spPr>
          <a:xfrm>
            <a:off x="8763000" y="6525601"/>
            <a:ext cx="419489" cy="369332"/>
          </a:xfrm>
          <a:prstGeom prst="rect">
            <a:avLst/>
          </a:prstGeom>
        </p:spPr>
        <p:txBody>
          <a:bodyPr wrap="square">
            <a:spAutoFit/>
          </a:bodyPr>
          <a:lstStyle/>
          <a:p>
            <a:r>
              <a:rPr lang="da-DK" dirty="0" smtClean="0"/>
              <a:t>23</a:t>
            </a:r>
            <a:endParaRPr lang="da-DK" dirty="0"/>
          </a:p>
        </p:txBody>
      </p:sp>
      <p:sp>
        <p:nvSpPr>
          <p:cNvPr id="7" name="Rectangle 6"/>
          <p:cNvSpPr/>
          <p:nvPr/>
        </p:nvSpPr>
        <p:spPr>
          <a:xfrm>
            <a:off x="914400" y="381000"/>
            <a:ext cx="457200" cy="45720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da-DK"/>
          </a:p>
        </p:txBody>
      </p:sp>
      <p:sp>
        <p:nvSpPr>
          <p:cNvPr id="8" name="Rectangle 7"/>
          <p:cNvSpPr/>
          <p:nvPr/>
        </p:nvSpPr>
        <p:spPr>
          <a:xfrm>
            <a:off x="381000" y="381000"/>
            <a:ext cx="4572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9" name="Rectangle 8"/>
          <p:cNvSpPr/>
          <p:nvPr/>
        </p:nvSpPr>
        <p:spPr>
          <a:xfrm>
            <a:off x="1447800" y="381000"/>
            <a:ext cx="4572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da-DK" dirty="0" smtClean="0"/>
              <a:t>Awareness Model</a:t>
            </a:r>
            <a:endParaRPr lang="da-DK" dirty="0"/>
          </a:p>
        </p:txBody>
      </p:sp>
      <p:sp>
        <p:nvSpPr>
          <p:cNvPr id="3" name="Content Placeholder 2"/>
          <p:cNvSpPr>
            <a:spLocks noGrp="1"/>
          </p:cNvSpPr>
          <p:nvPr>
            <p:ph idx="1"/>
          </p:nvPr>
        </p:nvSpPr>
        <p:spPr/>
        <p:txBody>
          <a:bodyPr/>
          <a:lstStyle/>
          <a:p>
            <a:r>
              <a:rPr lang="da-DK" dirty="0" smtClean="0"/>
              <a:t>Application of the Benford and Fallen’s spatial model of awareness to the domain of infrastructures and adoption.</a:t>
            </a:r>
          </a:p>
          <a:p>
            <a:r>
              <a:rPr lang="da-DK" dirty="0" smtClean="0"/>
              <a:t>A different perspective on awareness where the entities are not embedded in the system, but rather the system itself is an entity.</a:t>
            </a:r>
            <a:endParaRPr lang="da-DK" dirty="0"/>
          </a:p>
        </p:txBody>
      </p:sp>
      <p:pic>
        <p:nvPicPr>
          <p:cNvPr id="6" name="Picture 5" descr="http://www1.itu.dk/graphics/ITU-library/Intranet/Billeder/Kommunikationsafdelingen/Powerpoint%20skabeloner/IT-University-of-Copenhagen-bj%E6lke-%28ENG%29-HORISONTAL.gif"/>
          <p:cNvPicPr>
            <a:picLocks noChangeAspect="1" noChangeArrowheads="1"/>
          </p:cNvPicPr>
          <p:nvPr/>
        </p:nvPicPr>
        <p:blipFill>
          <a:blip r:embed="rId2" cstate="print"/>
          <a:srcRect/>
          <a:stretch>
            <a:fillRect/>
          </a:stretch>
        </p:blipFill>
        <p:spPr bwMode="auto">
          <a:xfrm>
            <a:off x="0" y="6498000"/>
            <a:ext cx="2498827" cy="360000"/>
          </a:xfrm>
          <a:prstGeom prst="rect">
            <a:avLst/>
          </a:prstGeom>
          <a:noFill/>
        </p:spPr>
      </p:pic>
      <p:sp>
        <p:nvSpPr>
          <p:cNvPr id="7" name="Rectangle 6"/>
          <p:cNvSpPr/>
          <p:nvPr/>
        </p:nvSpPr>
        <p:spPr>
          <a:xfrm>
            <a:off x="8763000" y="6525601"/>
            <a:ext cx="419489" cy="369332"/>
          </a:xfrm>
          <a:prstGeom prst="rect">
            <a:avLst/>
          </a:prstGeom>
        </p:spPr>
        <p:txBody>
          <a:bodyPr wrap="square">
            <a:spAutoFit/>
          </a:bodyPr>
          <a:lstStyle/>
          <a:p>
            <a:r>
              <a:rPr lang="da-DK" dirty="0" smtClean="0"/>
              <a:t>24</a:t>
            </a:r>
            <a:endParaRPr lang="da-DK"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27"/>
          <p:cNvGrpSpPr/>
          <p:nvPr/>
        </p:nvGrpSpPr>
        <p:grpSpPr>
          <a:xfrm>
            <a:off x="4000496" y="2590800"/>
            <a:ext cx="2791437" cy="1060704"/>
            <a:chOff x="3995141" y="1142985"/>
            <a:chExt cx="2791437" cy="1060704"/>
          </a:xfrm>
          <a:solidFill>
            <a:schemeClr val="bg1"/>
          </a:solidFill>
        </p:grpSpPr>
        <p:sp>
          <p:nvSpPr>
            <p:cNvPr id="5" name="Isosceles Triangle 4"/>
            <p:cNvSpPr/>
            <p:nvPr/>
          </p:nvSpPr>
          <p:spPr>
            <a:xfrm rot="16200000">
              <a:off x="4299143" y="838983"/>
              <a:ext cx="1060704" cy="1668707"/>
            </a:xfrm>
            <a:prstGeom prst="triangle">
              <a:avLst/>
            </a:prstGeom>
            <a:grpFill/>
            <a:ln w="5715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da-DK">
                <a:solidFill>
                  <a:schemeClr val="tx1"/>
                </a:solidFill>
              </a:endParaRPr>
            </a:p>
          </p:txBody>
        </p:sp>
        <p:cxnSp>
          <p:nvCxnSpPr>
            <p:cNvPr id="6" name="Straight Connector 5"/>
            <p:cNvCxnSpPr>
              <a:stCxn id="5" idx="0"/>
            </p:cNvCxnSpPr>
            <p:nvPr/>
          </p:nvCxnSpPr>
          <p:spPr>
            <a:xfrm rot="10800000" flipH="1">
              <a:off x="3995141" y="1673337"/>
              <a:ext cx="2791437" cy="0"/>
            </a:xfrm>
            <a:prstGeom prst="line">
              <a:avLst/>
            </a:prstGeom>
            <a:grpFill/>
            <a:ln w="57150">
              <a:solidFill>
                <a:schemeClr val="tx1"/>
              </a:solidFill>
              <a:prstDash val="solid"/>
            </a:ln>
          </p:spPr>
          <p:style>
            <a:lnRef idx="1">
              <a:schemeClr val="accent1"/>
            </a:lnRef>
            <a:fillRef idx="0">
              <a:schemeClr val="accent1"/>
            </a:fillRef>
            <a:effectRef idx="0">
              <a:schemeClr val="accent1"/>
            </a:effectRef>
            <a:fontRef idx="minor">
              <a:schemeClr val="tx1"/>
            </a:fontRef>
          </p:style>
        </p:cxnSp>
      </p:grpSp>
      <p:sp>
        <p:nvSpPr>
          <p:cNvPr id="7" name="Oval 6"/>
          <p:cNvSpPr/>
          <p:nvPr/>
        </p:nvSpPr>
        <p:spPr>
          <a:xfrm>
            <a:off x="3637951" y="2662239"/>
            <a:ext cx="860034" cy="857256"/>
          </a:xfrm>
          <a:prstGeom prst="ellipse">
            <a:avLst/>
          </a:prstGeom>
          <a:solidFill>
            <a:schemeClr val="bg1"/>
          </a:solidFill>
          <a:ln w="762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r>
              <a:rPr lang="da-DK" sz="3200" b="1" dirty="0" smtClean="0">
                <a:solidFill>
                  <a:schemeClr val="tx1"/>
                </a:solidFill>
              </a:rPr>
              <a:t>O</a:t>
            </a:r>
            <a:endParaRPr lang="da-DK" sz="3200" b="1" dirty="0">
              <a:solidFill>
                <a:schemeClr val="tx1"/>
              </a:solidFill>
            </a:endParaRPr>
          </a:p>
        </p:txBody>
      </p:sp>
      <p:sp>
        <p:nvSpPr>
          <p:cNvPr id="8" name="TextBox 7"/>
          <p:cNvSpPr txBox="1"/>
          <p:nvPr/>
        </p:nvSpPr>
        <p:spPr>
          <a:xfrm>
            <a:off x="714348" y="4516237"/>
            <a:ext cx="3587905" cy="646331"/>
          </a:xfrm>
          <a:prstGeom prst="rect">
            <a:avLst/>
          </a:prstGeom>
          <a:noFill/>
        </p:spPr>
        <p:txBody>
          <a:bodyPr wrap="none" rtlCol="0">
            <a:spAutoFit/>
          </a:bodyPr>
          <a:lstStyle/>
          <a:p>
            <a:r>
              <a:rPr lang="da-DK" dirty="0" smtClean="0"/>
              <a:t>Nimbus</a:t>
            </a:r>
            <a:br>
              <a:rPr lang="da-DK" dirty="0" smtClean="0"/>
            </a:br>
            <a:r>
              <a:rPr lang="da-DK" dirty="0" smtClean="0"/>
              <a:t>What the entity projects about itself</a:t>
            </a:r>
            <a:endParaRPr lang="da-DK" dirty="0"/>
          </a:p>
        </p:txBody>
      </p:sp>
      <p:sp>
        <p:nvSpPr>
          <p:cNvPr id="9" name="TextBox 8"/>
          <p:cNvSpPr txBox="1"/>
          <p:nvPr/>
        </p:nvSpPr>
        <p:spPr>
          <a:xfrm>
            <a:off x="5421601" y="4516237"/>
            <a:ext cx="3150927" cy="646331"/>
          </a:xfrm>
          <a:prstGeom prst="rect">
            <a:avLst/>
          </a:prstGeom>
          <a:noFill/>
        </p:spPr>
        <p:txBody>
          <a:bodyPr wrap="none" rtlCol="0">
            <a:spAutoFit/>
          </a:bodyPr>
          <a:lstStyle/>
          <a:p>
            <a:r>
              <a:rPr lang="da-DK" dirty="0" smtClean="0"/>
              <a:t>Focus:</a:t>
            </a:r>
            <a:br>
              <a:rPr lang="da-DK" dirty="0" smtClean="0"/>
            </a:br>
            <a:r>
              <a:rPr lang="da-DK" dirty="0" smtClean="0"/>
              <a:t>What the entity is interested in</a:t>
            </a:r>
            <a:endParaRPr lang="da-DK" dirty="0"/>
          </a:p>
        </p:txBody>
      </p:sp>
      <p:pic>
        <p:nvPicPr>
          <p:cNvPr id="11" name="Picture 10" descr="http://www1.itu.dk/graphics/ITU-library/Intranet/Billeder/Kommunikationsafdelingen/Powerpoint%20skabeloner/IT-University-of-Copenhagen-bj%E6lke-%28ENG%29-HORISONTAL.gif"/>
          <p:cNvPicPr>
            <a:picLocks noChangeAspect="1" noChangeArrowheads="1"/>
          </p:cNvPicPr>
          <p:nvPr/>
        </p:nvPicPr>
        <p:blipFill>
          <a:blip r:embed="rId3" cstate="print"/>
          <a:srcRect/>
          <a:stretch>
            <a:fillRect/>
          </a:stretch>
        </p:blipFill>
        <p:spPr bwMode="auto">
          <a:xfrm>
            <a:off x="0" y="6498000"/>
            <a:ext cx="2498827" cy="360000"/>
          </a:xfrm>
          <a:prstGeom prst="rect">
            <a:avLst/>
          </a:prstGeom>
          <a:noFill/>
        </p:spPr>
      </p:pic>
      <p:sp>
        <p:nvSpPr>
          <p:cNvPr id="14" name="Rectangle 13"/>
          <p:cNvSpPr/>
          <p:nvPr/>
        </p:nvSpPr>
        <p:spPr>
          <a:xfrm>
            <a:off x="8763000" y="6525601"/>
            <a:ext cx="419489" cy="369332"/>
          </a:xfrm>
          <a:prstGeom prst="rect">
            <a:avLst/>
          </a:prstGeom>
        </p:spPr>
        <p:txBody>
          <a:bodyPr wrap="square">
            <a:spAutoFit/>
          </a:bodyPr>
          <a:lstStyle/>
          <a:p>
            <a:r>
              <a:rPr lang="da-DK" dirty="0" smtClean="0"/>
              <a:t>25</a:t>
            </a:r>
            <a:endParaRPr lang="da-DK"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path" presetSubtype="0" accel="50000" decel="50000" fill="hold" grpId="0" nodeType="clickEffect">
                                  <p:stCondLst>
                                    <p:cond delay="0"/>
                                  </p:stCondLst>
                                  <p:childTnLst>
                                    <p:animMotion origin="layout" path="M -1.66667E-6 -3.4104E-6 L -0.16146 -3.4104E-6 " pathEditMode="relative" rAng="0" ptsTypes="AA">
                                      <p:cBhvr>
                                        <p:cTn id="6" dur="2000" fill="hold"/>
                                        <p:tgtEl>
                                          <p:spTgt spid="7"/>
                                        </p:tgtEl>
                                        <p:attrNameLst>
                                          <p:attrName>ppt_x</p:attrName>
                                          <p:attrName>ppt_y</p:attrName>
                                        </p:attrNameLst>
                                      </p:cBhvr>
                                      <p:rCtr x="-81" y="0"/>
                                    </p:animMotion>
                                  </p:childTnLst>
                                </p:cTn>
                              </p:par>
                              <p:par>
                                <p:cTn id="7" presetID="63" presetClass="path" presetSubtype="0" accel="50000" decel="50000" fill="hold" nodeType="withEffect">
                                  <p:stCondLst>
                                    <p:cond delay="0"/>
                                  </p:stCondLst>
                                  <p:childTnLst>
                                    <p:animMotion origin="layout" path="M -4.16667E-6 3.52601E-6 L 0.17657 0.00046 " pathEditMode="relative" rAng="0" ptsTypes="AA">
                                      <p:cBhvr>
                                        <p:cTn id="8" dur="2000" fill="hold"/>
                                        <p:tgtEl>
                                          <p:spTgt spid="3"/>
                                        </p:tgtEl>
                                        <p:attrNameLst>
                                          <p:attrName>ppt_x</p:attrName>
                                          <p:attrName>ppt_y</p:attrName>
                                        </p:attrNameLst>
                                      </p:cBhvr>
                                      <p:rCtr x="88"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8"/>
          <p:cNvGrpSpPr/>
          <p:nvPr/>
        </p:nvGrpSpPr>
        <p:grpSpPr>
          <a:xfrm>
            <a:off x="1876416" y="2558639"/>
            <a:ext cx="4143404" cy="1060704"/>
            <a:chOff x="1857356" y="1928801"/>
            <a:chExt cx="4143404" cy="1060704"/>
          </a:xfrm>
          <a:solidFill>
            <a:schemeClr val="bg1"/>
          </a:solidFill>
        </p:grpSpPr>
        <p:grpSp>
          <p:nvGrpSpPr>
            <p:cNvPr id="3" name="Group 227"/>
            <p:cNvGrpSpPr/>
            <p:nvPr/>
          </p:nvGrpSpPr>
          <p:grpSpPr>
            <a:xfrm>
              <a:off x="2219901" y="1928801"/>
              <a:ext cx="3780859" cy="1060704"/>
              <a:chOff x="3995141" y="1142985"/>
              <a:chExt cx="3780859" cy="1060704"/>
            </a:xfrm>
            <a:grpFill/>
          </p:grpSpPr>
          <p:sp>
            <p:nvSpPr>
              <p:cNvPr id="6" name="Isosceles Triangle 5"/>
              <p:cNvSpPr/>
              <p:nvPr/>
            </p:nvSpPr>
            <p:spPr>
              <a:xfrm rot="16200000">
                <a:off x="4299143" y="838983"/>
                <a:ext cx="1060704" cy="1668707"/>
              </a:xfrm>
              <a:prstGeom prst="triangle">
                <a:avLst/>
              </a:prstGeom>
              <a:grpFill/>
              <a:ln w="5715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da-DK">
                  <a:solidFill>
                    <a:schemeClr val="tx1"/>
                  </a:solidFill>
                </a:endParaRPr>
              </a:p>
            </p:txBody>
          </p:sp>
          <p:cxnSp>
            <p:nvCxnSpPr>
              <p:cNvPr id="7" name="Straight Connector 6"/>
              <p:cNvCxnSpPr>
                <a:stCxn id="6" idx="0"/>
              </p:cNvCxnSpPr>
              <p:nvPr/>
            </p:nvCxnSpPr>
            <p:spPr>
              <a:xfrm rot="10800000" flipH="1">
                <a:off x="3995142" y="1673337"/>
                <a:ext cx="3780858" cy="0"/>
              </a:xfrm>
              <a:prstGeom prst="line">
                <a:avLst/>
              </a:prstGeom>
              <a:grpFill/>
              <a:ln w="57150">
                <a:solidFill>
                  <a:schemeClr val="tx1"/>
                </a:solidFill>
                <a:prstDash val="solid"/>
              </a:ln>
            </p:spPr>
            <p:style>
              <a:lnRef idx="1">
                <a:schemeClr val="accent1"/>
              </a:lnRef>
              <a:fillRef idx="0">
                <a:schemeClr val="accent1"/>
              </a:fillRef>
              <a:effectRef idx="0">
                <a:schemeClr val="accent1"/>
              </a:effectRef>
              <a:fontRef idx="minor">
                <a:schemeClr val="tx1"/>
              </a:fontRef>
            </p:style>
          </p:cxnSp>
        </p:grpSp>
        <p:sp>
          <p:nvSpPr>
            <p:cNvPr id="8" name="Oval 7"/>
            <p:cNvSpPr/>
            <p:nvPr/>
          </p:nvSpPr>
          <p:spPr>
            <a:xfrm>
              <a:off x="1857356" y="2000240"/>
              <a:ext cx="860034" cy="857256"/>
            </a:xfrm>
            <a:prstGeom prst="ellipse">
              <a:avLst/>
            </a:prstGeom>
            <a:grpFill/>
            <a:ln w="762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r>
                <a:rPr lang="da-DK" sz="3200" b="1" dirty="0" smtClean="0">
                  <a:solidFill>
                    <a:schemeClr val="tx1"/>
                  </a:solidFill>
                </a:rPr>
                <a:t>A</a:t>
              </a:r>
              <a:endParaRPr lang="da-DK" sz="3200" b="1" dirty="0">
                <a:solidFill>
                  <a:schemeClr val="tx1"/>
                </a:solidFill>
              </a:endParaRPr>
            </a:p>
          </p:txBody>
        </p:sp>
      </p:grpSp>
      <p:grpSp>
        <p:nvGrpSpPr>
          <p:cNvPr id="4" name="Group 9"/>
          <p:cNvGrpSpPr/>
          <p:nvPr/>
        </p:nvGrpSpPr>
        <p:grpSpPr>
          <a:xfrm rot="5400000">
            <a:off x="4821456" y="3760751"/>
            <a:ext cx="3152593" cy="1060704"/>
            <a:chOff x="1858745" y="1928801"/>
            <a:chExt cx="3152593" cy="1060704"/>
          </a:xfrm>
          <a:solidFill>
            <a:schemeClr val="bg1"/>
          </a:solidFill>
        </p:grpSpPr>
        <p:grpSp>
          <p:nvGrpSpPr>
            <p:cNvPr id="5" name="Group 227"/>
            <p:cNvGrpSpPr/>
            <p:nvPr/>
          </p:nvGrpSpPr>
          <p:grpSpPr>
            <a:xfrm>
              <a:off x="2219901" y="1928801"/>
              <a:ext cx="2791437" cy="1060704"/>
              <a:chOff x="3995141" y="1142985"/>
              <a:chExt cx="2791437" cy="1060704"/>
            </a:xfrm>
            <a:grpFill/>
          </p:grpSpPr>
          <p:sp>
            <p:nvSpPr>
              <p:cNvPr id="13" name="Isosceles Triangle 12"/>
              <p:cNvSpPr/>
              <p:nvPr/>
            </p:nvSpPr>
            <p:spPr>
              <a:xfrm rot="16200000">
                <a:off x="4299143" y="838983"/>
                <a:ext cx="1060704" cy="1668707"/>
              </a:xfrm>
              <a:prstGeom prst="triangle">
                <a:avLst/>
              </a:prstGeom>
              <a:grpFill/>
              <a:ln w="5715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da-DK">
                  <a:solidFill>
                    <a:schemeClr val="tx1"/>
                  </a:solidFill>
                </a:endParaRPr>
              </a:p>
            </p:txBody>
          </p:sp>
          <p:cxnSp>
            <p:nvCxnSpPr>
              <p:cNvPr id="14" name="Straight Connector 13"/>
              <p:cNvCxnSpPr>
                <a:stCxn id="13" idx="0"/>
              </p:cNvCxnSpPr>
              <p:nvPr/>
            </p:nvCxnSpPr>
            <p:spPr>
              <a:xfrm rot="10800000" flipH="1">
                <a:off x="3995141" y="1673337"/>
                <a:ext cx="2791437" cy="0"/>
              </a:xfrm>
              <a:prstGeom prst="line">
                <a:avLst/>
              </a:prstGeom>
              <a:grpFill/>
              <a:ln w="57150">
                <a:solidFill>
                  <a:schemeClr val="tx1"/>
                </a:solidFill>
                <a:prstDash val="solid"/>
              </a:ln>
            </p:spPr>
            <p:style>
              <a:lnRef idx="1">
                <a:schemeClr val="accent1"/>
              </a:lnRef>
              <a:fillRef idx="0">
                <a:schemeClr val="accent1"/>
              </a:fillRef>
              <a:effectRef idx="0">
                <a:schemeClr val="accent1"/>
              </a:effectRef>
              <a:fontRef idx="minor">
                <a:schemeClr val="tx1"/>
              </a:fontRef>
            </p:style>
          </p:cxnSp>
        </p:grpSp>
        <p:sp>
          <p:nvSpPr>
            <p:cNvPr id="12" name="Oval 11"/>
            <p:cNvSpPr/>
            <p:nvPr/>
          </p:nvSpPr>
          <p:spPr>
            <a:xfrm rot="16200000">
              <a:off x="1857356" y="2000241"/>
              <a:ext cx="860034" cy="857256"/>
            </a:xfrm>
            <a:prstGeom prst="ellipse">
              <a:avLst/>
            </a:prstGeom>
            <a:grpFill/>
            <a:ln w="762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r>
                <a:rPr lang="da-DK" sz="3200" b="1" dirty="0" smtClean="0">
                  <a:solidFill>
                    <a:schemeClr val="tx1"/>
                  </a:solidFill>
                </a:rPr>
                <a:t>B</a:t>
              </a:r>
              <a:endParaRPr lang="da-DK" sz="3200" b="1" dirty="0">
                <a:solidFill>
                  <a:schemeClr val="tx1"/>
                </a:solidFill>
              </a:endParaRPr>
            </a:p>
          </p:txBody>
        </p:sp>
      </p:grpSp>
      <p:pic>
        <p:nvPicPr>
          <p:cNvPr id="16" name="Picture 15" descr="http://www1.itu.dk/graphics/ITU-library/Intranet/Billeder/Kommunikationsafdelingen/Powerpoint%20skabeloner/IT-University-of-Copenhagen-bj%E6lke-%28ENG%29-HORISONTAL.gif"/>
          <p:cNvPicPr>
            <a:picLocks noChangeAspect="1" noChangeArrowheads="1"/>
          </p:cNvPicPr>
          <p:nvPr/>
        </p:nvPicPr>
        <p:blipFill>
          <a:blip r:embed="rId3" cstate="print"/>
          <a:srcRect/>
          <a:stretch>
            <a:fillRect/>
          </a:stretch>
        </p:blipFill>
        <p:spPr bwMode="auto">
          <a:xfrm>
            <a:off x="0" y="6498000"/>
            <a:ext cx="2498827" cy="360000"/>
          </a:xfrm>
          <a:prstGeom prst="rect">
            <a:avLst/>
          </a:prstGeom>
          <a:noFill/>
        </p:spPr>
      </p:pic>
      <p:grpSp>
        <p:nvGrpSpPr>
          <p:cNvPr id="9" name="Group 8"/>
          <p:cNvGrpSpPr/>
          <p:nvPr/>
        </p:nvGrpSpPr>
        <p:grpSpPr>
          <a:xfrm rot="19020814">
            <a:off x="1461409" y="1437062"/>
            <a:ext cx="4143404" cy="1060704"/>
            <a:chOff x="1857356" y="1928801"/>
            <a:chExt cx="4143404" cy="1060704"/>
          </a:xfrm>
          <a:solidFill>
            <a:schemeClr val="bg1"/>
          </a:solidFill>
        </p:grpSpPr>
        <p:grpSp>
          <p:nvGrpSpPr>
            <p:cNvPr id="10" name="Group 227"/>
            <p:cNvGrpSpPr/>
            <p:nvPr/>
          </p:nvGrpSpPr>
          <p:grpSpPr>
            <a:xfrm>
              <a:off x="2219901" y="1928801"/>
              <a:ext cx="3780859" cy="1060704"/>
              <a:chOff x="3995141" y="1142985"/>
              <a:chExt cx="3780859" cy="1060704"/>
            </a:xfrm>
            <a:grpFill/>
          </p:grpSpPr>
          <p:sp>
            <p:nvSpPr>
              <p:cNvPr id="20" name="Isosceles Triangle 19"/>
              <p:cNvSpPr/>
              <p:nvPr/>
            </p:nvSpPr>
            <p:spPr>
              <a:xfrm rot="16200000">
                <a:off x="4299143" y="838983"/>
                <a:ext cx="1060704" cy="1668707"/>
              </a:xfrm>
              <a:prstGeom prst="triangle">
                <a:avLst/>
              </a:prstGeom>
              <a:grpFill/>
              <a:ln w="5715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da-DK">
                  <a:solidFill>
                    <a:schemeClr val="tx1"/>
                  </a:solidFill>
                </a:endParaRPr>
              </a:p>
            </p:txBody>
          </p:sp>
          <p:cxnSp>
            <p:nvCxnSpPr>
              <p:cNvPr id="21" name="Straight Connector 20"/>
              <p:cNvCxnSpPr>
                <a:stCxn id="20" idx="0"/>
              </p:cNvCxnSpPr>
              <p:nvPr/>
            </p:nvCxnSpPr>
            <p:spPr>
              <a:xfrm rot="10800000" flipH="1">
                <a:off x="3995142" y="1673337"/>
                <a:ext cx="3780858" cy="0"/>
              </a:xfrm>
              <a:prstGeom prst="line">
                <a:avLst/>
              </a:prstGeom>
              <a:grpFill/>
              <a:ln w="57150">
                <a:solidFill>
                  <a:schemeClr val="tx1"/>
                </a:solidFill>
                <a:prstDash val="solid"/>
              </a:ln>
            </p:spPr>
            <p:style>
              <a:lnRef idx="1">
                <a:schemeClr val="accent1"/>
              </a:lnRef>
              <a:fillRef idx="0">
                <a:schemeClr val="accent1"/>
              </a:fillRef>
              <a:effectRef idx="0">
                <a:schemeClr val="accent1"/>
              </a:effectRef>
              <a:fontRef idx="minor">
                <a:schemeClr val="tx1"/>
              </a:fontRef>
            </p:style>
          </p:cxnSp>
        </p:grpSp>
        <p:sp>
          <p:nvSpPr>
            <p:cNvPr id="19" name="Oval 18"/>
            <p:cNvSpPr/>
            <p:nvPr/>
          </p:nvSpPr>
          <p:spPr>
            <a:xfrm>
              <a:off x="1857356" y="2000240"/>
              <a:ext cx="860034" cy="857256"/>
            </a:xfrm>
            <a:prstGeom prst="ellipse">
              <a:avLst/>
            </a:prstGeom>
            <a:grpFill/>
            <a:ln w="762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r>
                <a:rPr lang="da-DK" sz="3200" b="1" dirty="0" smtClean="0">
                  <a:solidFill>
                    <a:schemeClr val="tx1"/>
                  </a:solidFill>
                </a:rPr>
                <a:t>A</a:t>
              </a:r>
              <a:endParaRPr lang="da-DK" sz="3200" b="1" dirty="0">
                <a:solidFill>
                  <a:schemeClr val="tx1"/>
                </a:solidFill>
              </a:endParaRPr>
            </a:p>
          </p:txBody>
        </p:sp>
      </p:grpSp>
      <p:sp>
        <p:nvSpPr>
          <p:cNvPr id="23" name="Rectangle 22"/>
          <p:cNvSpPr/>
          <p:nvPr/>
        </p:nvSpPr>
        <p:spPr>
          <a:xfrm>
            <a:off x="8763000" y="6525601"/>
            <a:ext cx="419489" cy="369332"/>
          </a:xfrm>
          <a:prstGeom prst="rect">
            <a:avLst/>
          </a:prstGeom>
        </p:spPr>
        <p:txBody>
          <a:bodyPr wrap="square">
            <a:spAutoFit/>
          </a:bodyPr>
          <a:lstStyle/>
          <a:p>
            <a:r>
              <a:rPr lang="da-DK" dirty="0" smtClean="0"/>
              <a:t>26</a:t>
            </a:r>
            <a:endParaRPr lang="da-DK"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9"/>
                                        </p:tgtEl>
                                      </p:cBhvr>
                                    </p:animEffect>
                                    <p:set>
                                      <p:cBhvr>
                                        <p:cTn id="7" dur="1" fill="hold">
                                          <p:stCondLst>
                                            <p:cond delay="499"/>
                                          </p:stCondLst>
                                        </p:cTn>
                                        <p:tgtEl>
                                          <p:spTgt spid="9"/>
                                        </p:tgtEl>
                                        <p:attrNameLst>
                                          <p:attrName>style.visibility</p:attrName>
                                        </p:attrNameLst>
                                      </p:cBhvr>
                                      <p:to>
                                        <p:strVal val="hidden"/>
                                      </p:to>
                                    </p:se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Isosceles Triangle 4"/>
          <p:cNvSpPr/>
          <p:nvPr/>
        </p:nvSpPr>
        <p:spPr>
          <a:xfrm rot="13619382">
            <a:off x="1699187" y="2912346"/>
            <a:ext cx="1060704" cy="1668709"/>
          </a:xfrm>
          <a:prstGeom prst="triangle">
            <a:avLst/>
          </a:prstGeom>
          <a:solidFill>
            <a:schemeClr val="bg1"/>
          </a:solidFill>
          <a:ln w="5715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da-DK">
              <a:solidFill>
                <a:schemeClr val="tx1"/>
              </a:solidFill>
            </a:endParaRPr>
          </a:p>
        </p:txBody>
      </p:sp>
      <p:sp>
        <p:nvSpPr>
          <p:cNvPr id="6" name="Oval 5"/>
          <p:cNvSpPr/>
          <p:nvPr/>
        </p:nvSpPr>
        <p:spPr>
          <a:xfrm rot="19019382">
            <a:off x="1502434" y="3590269"/>
            <a:ext cx="870631" cy="857256"/>
          </a:xfrm>
          <a:prstGeom prst="ellipse">
            <a:avLst/>
          </a:prstGeom>
          <a:solidFill>
            <a:schemeClr val="bg1"/>
          </a:solidFill>
          <a:ln w="762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r>
              <a:rPr lang="da-DK" sz="5400" b="1" dirty="0" smtClean="0">
                <a:solidFill>
                  <a:schemeClr val="tx1"/>
                </a:solidFill>
              </a:rPr>
              <a:t>U</a:t>
            </a:r>
            <a:endParaRPr lang="da-DK" sz="5400" b="1" dirty="0">
              <a:solidFill>
                <a:schemeClr val="tx1"/>
              </a:solidFill>
            </a:endParaRPr>
          </a:p>
        </p:txBody>
      </p:sp>
      <p:cxnSp>
        <p:nvCxnSpPr>
          <p:cNvPr id="7" name="Straight Connector 6"/>
          <p:cNvCxnSpPr/>
          <p:nvPr/>
        </p:nvCxnSpPr>
        <p:spPr>
          <a:xfrm flipV="1">
            <a:off x="2241322" y="2481000"/>
            <a:ext cx="1392059" cy="1305190"/>
          </a:xfrm>
          <a:prstGeom prst="line">
            <a:avLst/>
          </a:prstGeom>
          <a:solidFill>
            <a:schemeClr val="bg1"/>
          </a:solidFill>
          <a:ln w="57150">
            <a:solidFill>
              <a:schemeClr val="tx1"/>
            </a:solidFill>
            <a:prstDash val="solid"/>
          </a:ln>
        </p:spPr>
        <p:style>
          <a:lnRef idx="1">
            <a:schemeClr val="accent1"/>
          </a:lnRef>
          <a:fillRef idx="0">
            <a:schemeClr val="accent1"/>
          </a:fillRef>
          <a:effectRef idx="0">
            <a:schemeClr val="accent1"/>
          </a:effectRef>
          <a:fontRef idx="minor">
            <a:schemeClr val="tx1"/>
          </a:fontRef>
        </p:style>
      </p:cxnSp>
      <p:grpSp>
        <p:nvGrpSpPr>
          <p:cNvPr id="2" name="Group 7"/>
          <p:cNvGrpSpPr/>
          <p:nvPr/>
        </p:nvGrpSpPr>
        <p:grpSpPr>
          <a:xfrm>
            <a:off x="6357950" y="4286256"/>
            <a:ext cx="1285884" cy="1285884"/>
            <a:chOff x="2571736" y="3679033"/>
            <a:chExt cx="1285884" cy="1285884"/>
          </a:xfrm>
          <a:solidFill>
            <a:schemeClr val="bg1"/>
          </a:solidFill>
        </p:grpSpPr>
        <p:sp>
          <p:nvSpPr>
            <p:cNvPr id="9" name="Oval 8"/>
            <p:cNvSpPr/>
            <p:nvPr/>
          </p:nvSpPr>
          <p:spPr>
            <a:xfrm>
              <a:off x="2571736" y="3679033"/>
              <a:ext cx="1285884" cy="1285884"/>
            </a:xfrm>
            <a:prstGeom prst="ellipse">
              <a:avLst/>
            </a:prstGeom>
            <a:grpFill/>
            <a:ln w="76200">
              <a:solidFill>
                <a:schemeClr val="tx1"/>
              </a:solidFill>
              <a:prstDash val="sysDash"/>
            </a:ln>
          </p:spPr>
          <p:style>
            <a:lnRef idx="2">
              <a:schemeClr val="dk1"/>
            </a:lnRef>
            <a:fillRef idx="1">
              <a:schemeClr val="lt1"/>
            </a:fillRef>
            <a:effectRef idx="0">
              <a:schemeClr val="dk1"/>
            </a:effectRef>
            <a:fontRef idx="minor">
              <a:schemeClr val="dk1"/>
            </a:fontRef>
          </p:style>
          <p:txBody>
            <a:bodyPr rtlCol="0" anchor="ctr"/>
            <a:lstStyle/>
            <a:p>
              <a:pPr algn="ctr"/>
              <a:endParaRPr lang="da-DK" sz="5400" b="1" dirty="0">
                <a:solidFill>
                  <a:schemeClr val="tx1"/>
                </a:solidFill>
              </a:endParaRPr>
            </a:p>
          </p:txBody>
        </p:sp>
        <p:sp>
          <p:nvSpPr>
            <p:cNvPr id="10" name="Oval 9"/>
            <p:cNvSpPr/>
            <p:nvPr/>
          </p:nvSpPr>
          <p:spPr>
            <a:xfrm>
              <a:off x="2786050" y="3893347"/>
              <a:ext cx="857256" cy="857256"/>
            </a:xfrm>
            <a:prstGeom prst="ellipse">
              <a:avLst/>
            </a:prstGeom>
            <a:grpFill/>
            <a:ln w="76200">
              <a:solidFill>
                <a:schemeClr val="tx1"/>
              </a:solidFill>
              <a:prstDash val="sysDash"/>
            </a:ln>
          </p:spPr>
          <p:style>
            <a:lnRef idx="2">
              <a:schemeClr val="dk1"/>
            </a:lnRef>
            <a:fillRef idx="1">
              <a:schemeClr val="lt1"/>
            </a:fillRef>
            <a:effectRef idx="0">
              <a:schemeClr val="dk1"/>
            </a:effectRef>
            <a:fontRef idx="minor">
              <a:schemeClr val="dk1"/>
            </a:fontRef>
          </p:style>
          <p:txBody>
            <a:bodyPr rtlCol="0" anchor="ctr"/>
            <a:lstStyle/>
            <a:p>
              <a:pPr algn="ctr"/>
              <a:r>
                <a:rPr lang="da-DK" sz="5400" b="1" dirty="0" smtClean="0">
                  <a:solidFill>
                    <a:schemeClr val="tx1"/>
                  </a:solidFill>
                </a:rPr>
                <a:t>I</a:t>
              </a:r>
              <a:endParaRPr lang="da-DK" sz="5400" b="1" dirty="0">
                <a:solidFill>
                  <a:schemeClr val="tx1"/>
                </a:solidFill>
              </a:endParaRPr>
            </a:p>
          </p:txBody>
        </p:sp>
      </p:grpSp>
      <p:grpSp>
        <p:nvGrpSpPr>
          <p:cNvPr id="3" name="Group 10"/>
          <p:cNvGrpSpPr/>
          <p:nvPr/>
        </p:nvGrpSpPr>
        <p:grpSpPr>
          <a:xfrm>
            <a:off x="3428992" y="1755670"/>
            <a:ext cx="3706078" cy="1816206"/>
            <a:chOff x="3641582" y="609914"/>
            <a:chExt cx="3706078" cy="1816206"/>
          </a:xfrm>
          <a:solidFill>
            <a:schemeClr val="bg1"/>
          </a:solidFill>
        </p:grpSpPr>
        <p:sp>
          <p:nvSpPr>
            <p:cNvPr id="12" name="Isosceles Triangle 11"/>
            <p:cNvSpPr/>
            <p:nvPr/>
          </p:nvSpPr>
          <p:spPr>
            <a:xfrm rot="18762577">
              <a:off x="3935430" y="481711"/>
              <a:ext cx="1060704" cy="1648399"/>
            </a:xfrm>
            <a:prstGeom prst="triangle">
              <a:avLst/>
            </a:prstGeom>
            <a:grpFill/>
            <a:ln w="57150">
              <a:solidFill>
                <a:schemeClr val="tx1"/>
              </a:solidFill>
              <a:prstDash val="dash"/>
            </a:ln>
          </p:spPr>
          <p:style>
            <a:lnRef idx="2">
              <a:schemeClr val="dk1"/>
            </a:lnRef>
            <a:fillRef idx="1">
              <a:schemeClr val="lt1"/>
            </a:fillRef>
            <a:effectRef idx="0">
              <a:schemeClr val="dk1"/>
            </a:effectRef>
            <a:fontRef idx="minor">
              <a:schemeClr val="dk1"/>
            </a:fontRef>
          </p:style>
          <p:txBody>
            <a:bodyPr rtlCol="0" anchor="ctr"/>
            <a:lstStyle/>
            <a:p>
              <a:pPr algn="ctr"/>
              <a:endParaRPr lang="da-DK">
                <a:solidFill>
                  <a:schemeClr val="tx1"/>
                </a:solidFill>
              </a:endParaRPr>
            </a:p>
          </p:txBody>
        </p:sp>
        <p:cxnSp>
          <p:nvCxnSpPr>
            <p:cNvPr id="13" name="Straight Connector 12"/>
            <p:cNvCxnSpPr/>
            <p:nvPr/>
          </p:nvCxnSpPr>
          <p:spPr>
            <a:xfrm rot="2562577">
              <a:off x="4071660" y="2426120"/>
              <a:ext cx="3276000" cy="0"/>
            </a:xfrm>
            <a:prstGeom prst="line">
              <a:avLst/>
            </a:prstGeom>
            <a:grpFill/>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4" name="Oval 13"/>
            <p:cNvSpPr/>
            <p:nvPr/>
          </p:nvSpPr>
          <p:spPr>
            <a:xfrm rot="2562577">
              <a:off x="3746120" y="609914"/>
              <a:ext cx="860034" cy="857256"/>
            </a:xfrm>
            <a:prstGeom prst="ellipse">
              <a:avLst/>
            </a:prstGeom>
            <a:grpFill/>
            <a:ln w="762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r>
                <a:rPr lang="da-DK" sz="3200" b="1" dirty="0" smtClean="0">
                  <a:solidFill>
                    <a:schemeClr val="tx1"/>
                  </a:solidFill>
                </a:rPr>
                <a:t>IA</a:t>
              </a:r>
              <a:endParaRPr lang="da-DK" sz="3200" b="1" dirty="0">
                <a:solidFill>
                  <a:schemeClr val="tx1"/>
                </a:solidFill>
              </a:endParaRPr>
            </a:p>
          </p:txBody>
        </p:sp>
      </p:grpSp>
      <p:pic>
        <p:nvPicPr>
          <p:cNvPr id="16" name="Picture 15" descr="http://www1.itu.dk/graphics/ITU-library/Intranet/Billeder/Kommunikationsafdelingen/Powerpoint%20skabeloner/IT-University-of-Copenhagen-bj%E6lke-%28ENG%29-HORISONTAL.gif"/>
          <p:cNvPicPr>
            <a:picLocks noChangeAspect="1" noChangeArrowheads="1"/>
          </p:cNvPicPr>
          <p:nvPr/>
        </p:nvPicPr>
        <p:blipFill>
          <a:blip r:embed="rId3" cstate="print"/>
          <a:srcRect/>
          <a:stretch>
            <a:fillRect/>
          </a:stretch>
        </p:blipFill>
        <p:spPr bwMode="auto">
          <a:xfrm>
            <a:off x="0" y="6498000"/>
            <a:ext cx="2498827" cy="360000"/>
          </a:xfrm>
          <a:prstGeom prst="rect">
            <a:avLst/>
          </a:prstGeom>
          <a:noFill/>
        </p:spPr>
      </p:pic>
      <p:sp>
        <p:nvSpPr>
          <p:cNvPr id="18" name="Rectangle 17"/>
          <p:cNvSpPr/>
          <p:nvPr/>
        </p:nvSpPr>
        <p:spPr>
          <a:xfrm>
            <a:off x="8763000" y="6525601"/>
            <a:ext cx="419489" cy="369332"/>
          </a:xfrm>
          <a:prstGeom prst="rect">
            <a:avLst/>
          </a:prstGeom>
        </p:spPr>
        <p:txBody>
          <a:bodyPr wrap="square">
            <a:spAutoFit/>
          </a:bodyPr>
          <a:lstStyle/>
          <a:p>
            <a:r>
              <a:rPr lang="da-DK" dirty="0" smtClean="0"/>
              <a:t>27</a:t>
            </a:r>
            <a:endParaRPr lang="da-DK"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da-DK" dirty="0" smtClean="0"/>
              <a:t>Design Space</a:t>
            </a:r>
            <a:endParaRPr lang="da-DK" dirty="0"/>
          </a:p>
        </p:txBody>
      </p:sp>
      <p:sp>
        <p:nvSpPr>
          <p:cNvPr id="10" name="Content Placeholder 9"/>
          <p:cNvSpPr>
            <a:spLocks noGrp="1"/>
          </p:cNvSpPr>
          <p:nvPr>
            <p:ph sz="half" idx="2"/>
          </p:nvPr>
        </p:nvSpPr>
        <p:spPr>
          <a:xfrm>
            <a:off x="381000" y="1600200"/>
            <a:ext cx="8305800" cy="4525963"/>
          </a:xfrm>
        </p:spPr>
        <p:txBody>
          <a:bodyPr>
            <a:normAutofit fontScale="92500" lnSpcReduction="20000"/>
          </a:bodyPr>
          <a:lstStyle/>
          <a:p>
            <a:r>
              <a:rPr lang="da-DK" dirty="0" smtClean="0"/>
              <a:t>Existing Dimensions</a:t>
            </a:r>
          </a:p>
          <a:p>
            <a:pPr lvl="1"/>
            <a:r>
              <a:rPr lang="da-DK" dirty="0" smtClean="0"/>
              <a:t>Awareness of place versus awareness of people</a:t>
            </a:r>
          </a:p>
          <a:p>
            <a:pPr lvl="1"/>
            <a:r>
              <a:rPr lang="da-DK" dirty="0" smtClean="0"/>
              <a:t>Precision</a:t>
            </a:r>
          </a:p>
          <a:p>
            <a:pPr lvl="1"/>
            <a:r>
              <a:rPr lang="da-DK" dirty="0" smtClean="0"/>
              <a:t>Accuracy</a:t>
            </a:r>
          </a:p>
          <a:p>
            <a:pPr lvl="1"/>
            <a:r>
              <a:rPr lang="da-DK" dirty="0" smtClean="0"/>
              <a:t>Notification level</a:t>
            </a:r>
          </a:p>
          <a:p>
            <a:pPr lvl="1"/>
            <a:r>
              <a:rPr lang="da-DK" dirty="0" smtClean="0"/>
              <a:t>Input automation</a:t>
            </a:r>
          </a:p>
          <a:p>
            <a:pPr lvl="1"/>
            <a:r>
              <a:rPr lang="da-DK" dirty="0" smtClean="0"/>
              <a:t>Private versus shared</a:t>
            </a:r>
          </a:p>
          <a:p>
            <a:pPr lvl="1"/>
            <a:r>
              <a:rPr lang="da-DK" dirty="0" smtClean="0"/>
              <a:t>Level of user control</a:t>
            </a:r>
          </a:p>
          <a:p>
            <a:r>
              <a:rPr lang="da-DK" dirty="0" smtClean="0"/>
              <a:t>New dimensions</a:t>
            </a:r>
          </a:p>
          <a:p>
            <a:pPr lvl="1"/>
            <a:r>
              <a:rPr lang="da-DK" dirty="0" smtClean="0"/>
              <a:t>Fidelity</a:t>
            </a:r>
          </a:p>
          <a:p>
            <a:pPr lvl="1"/>
            <a:r>
              <a:rPr lang="da-DK" dirty="0" smtClean="0"/>
              <a:t>Coverage</a:t>
            </a:r>
          </a:p>
          <a:p>
            <a:pPr lvl="1"/>
            <a:r>
              <a:rPr lang="da-DK" dirty="0" smtClean="0"/>
              <a:t>Motivation</a:t>
            </a:r>
          </a:p>
        </p:txBody>
      </p:sp>
      <p:pic>
        <p:nvPicPr>
          <p:cNvPr id="5" name="Picture 4" descr="http://www1.itu.dk/graphics/ITU-library/Intranet/Billeder/Kommunikationsafdelingen/Powerpoint%20skabeloner/IT-University-of-Copenhagen-bj%E6lke-%28ENG%29-HORISONTAL.gif"/>
          <p:cNvPicPr>
            <a:picLocks noChangeAspect="1" noChangeArrowheads="1"/>
          </p:cNvPicPr>
          <p:nvPr/>
        </p:nvPicPr>
        <p:blipFill>
          <a:blip r:embed="rId3" cstate="print"/>
          <a:srcRect/>
          <a:stretch>
            <a:fillRect/>
          </a:stretch>
        </p:blipFill>
        <p:spPr bwMode="auto">
          <a:xfrm>
            <a:off x="0" y="6498000"/>
            <a:ext cx="2498827" cy="360000"/>
          </a:xfrm>
          <a:prstGeom prst="rect">
            <a:avLst/>
          </a:prstGeom>
          <a:noFill/>
        </p:spPr>
      </p:pic>
      <p:sp>
        <p:nvSpPr>
          <p:cNvPr id="6" name="Rectangle 5"/>
          <p:cNvSpPr/>
          <p:nvPr/>
        </p:nvSpPr>
        <p:spPr>
          <a:xfrm>
            <a:off x="8763000" y="6525601"/>
            <a:ext cx="419489" cy="369332"/>
          </a:xfrm>
          <a:prstGeom prst="rect">
            <a:avLst/>
          </a:prstGeom>
        </p:spPr>
        <p:txBody>
          <a:bodyPr wrap="square">
            <a:spAutoFit/>
          </a:bodyPr>
          <a:lstStyle/>
          <a:p>
            <a:r>
              <a:rPr lang="da-DK" dirty="0" smtClean="0"/>
              <a:t>28</a:t>
            </a:r>
            <a:endParaRPr lang="da-DK"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457200" y="274638"/>
            <a:ext cx="8229600" cy="1143000"/>
          </a:xfrm>
          <a:prstGeom prst="rect">
            <a:avLst/>
          </a:prstGeom>
        </p:spPr>
        <p:txBody>
          <a:body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0" lang="da-DK" sz="4400" b="0" i="0" u="none" strike="noStrike" kern="1200" cap="none" spc="0" normalizeH="0" baseline="0" noProof="0" dirty="0" smtClean="0">
                <a:ln>
                  <a:noFill/>
                </a:ln>
                <a:solidFill>
                  <a:schemeClr val="tx1"/>
                </a:solidFill>
                <a:effectLst/>
                <a:uLnTx/>
                <a:uFillTx/>
                <a:latin typeface="+mj-lt"/>
                <a:ea typeface="+mj-ea"/>
                <a:cs typeface="+mj-cs"/>
              </a:rPr>
              <a:t>Design Space - Fidelity</a:t>
            </a:r>
            <a:endParaRPr kumimoji="0" lang="da-DK" sz="4400" b="0" i="0" u="none" strike="noStrike" kern="1200" cap="none" spc="0" normalizeH="0" baseline="0" noProof="0" dirty="0">
              <a:ln>
                <a:noFill/>
              </a:ln>
              <a:solidFill>
                <a:schemeClr val="tx1"/>
              </a:solidFill>
              <a:effectLst/>
              <a:uLnTx/>
              <a:uFillTx/>
              <a:latin typeface="+mj-lt"/>
              <a:ea typeface="+mj-ea"/>
              <a:cs typeface="+mj-cs"/>
            </a:endParaRPr>
          </a:p>
        </p:txBody>
      </p:sp>
      <p:pic>
        <p:nvPicPr>
          <p:cNvPr id="7" name="Picture 6" descr="http://www1.itu.dk/graphics/ITU-library/Intranet/Billeder/Kommunikationsafdelingen/Powerpoint%20skabeloner/IT-University-of-Copenhagen-bj%E6lke-%28ENG%29-HORISONTAL.gif"/>
          <p:cNvPicPr>
            <a:picLocks noChangeAspect="1" noChangeArrowheads="1"/>
          </p:cNvPicPr>
          <p:nvPr/>
        </p:nvPicPr>
        <p:blipFill>
          <a:blip r:embed="rId3" cstate="print"/>
          <a:srcRect/>
          <a:stretch>
            <a:fillRect/>
          </a:stretch>
        </p:blipFill>
        <p:spPr bwMode="auto">
          <a:xfrm>
            <a:off x="0" y="6498000"/>
            <a:ext cx="2498827" cy="360000"/>
          </a:xfrm>
          <a:prstGeom prst="rect">
            <a:avLst/>
          </a:prstGeom>
          <a:noFill/>
        </p:spPr>
      </p:pic>
      <p:sp>
        <p:nvSpPr>
          <p:cNvPr id="8" name="Rectangle 7"/>
          <p:cNvSpPr/>
          <p:nvPr/>
        </p:nvSpPr>
        <p:spPr>
          <a:xfrm>
            <a:off x="381000" y="1905000"/>
            <a:ext cx="8458200" cy="369332"/>
          </a:xfrm>
          <a:prstGeom prst="rect">
            <a:avLst/>
          </a:prstGeom>
        </p:spPr>
        <p:txBody>
          <a:bodyPr wrap="square">
            <a:spAutoFit/>
          </a:bodyPr>
          <a:lstStyle/>
          <a:p>
            <a:r>
              <a:rPr lang="en-US" dirty="0" smtClean="0"/>
              <a:t>Usage of visual metaphors for representing infrastructures.</a:t>
            </a:r>
            <a:endParaRPr lang="da-DK" dirty="0"/>
          </a:p>
        </p:txBody>
      </p:sp>
      <p:pic>
        <p:nvPicPr>
          <p:cNvPr id="9" name="Picture 4"/>
          <p:cNvPicPr>
            <a:picLocks noChangeAspect="1" noChangeArrowheads="1"/>
          </p:cNvPicPr>
          <p:nvPr/>
        </p:nvPicPr>
        <p:blipFill>
          <a:blip r:embed="rId4" cstate="print"/>
          <a:srcRect/>
          <a:stretch>
            <a:fillRect/>
          </a:stretch>
        </p:blipFill>
        <p:spPr bwMode="auto">
          <a:xfrm>
            <a:off x="304800" y="2743200"/>
            <a:ext cx="3901440" cy="2438400"/>
          </a:xfrm>
          <a:prstGeom prst="rect">
            <a:avLst/>
          </a:prstGeom>
          <a:ln>
            <a:noFill/>
          </a:ln>
          <a:effectLst>
            <a:outerShdw blurRad="292100" dist="139700" dir="2700000" algn="tl" rotWithShape="0">
              <a:srgbClr val="333333">
                <a:alpha val="65000"/>
              </a:srgbClr>
            </a:outerShdw>
          </a:effectLst>
        </p:spPr>
      </p:pic>
      <p:pic>
        <p:nvPicPr>
          <p:cNvPr id="10" name="Picture 3" descr="C:\Documents and Settings\jdhr.001A6BD0B1DD\Desktop\capture-634127531371875000.PNG"/>
          <p:cNvPicPr>
            <a:picLocks noChangeAspect="1" noChangeArrowheads="1"/>
          </p:cNvPicPr>
          <p:nvPr/>
        </p:nvPicPr>
        <p:blipFill>
          <a:blip r:embed="rId5" cstate="print"/>
          <a:srcRect/>
          <a:stretch>
            <a:fillRect/>
          </a:stretch>
        </p:blipFill>
        <p:spPr bwMode="auto">
          <a:xfrm>
            <a:off x="4398780" y="2751588"/>
            <a:ext cx="4440420" cy="2430012"/>
          </a:xfrm>
          <a:prstGeom prst="rect">
            <a:avLst/>
          </a:prstGeom>
          <a:ln>
            <a:noFill/>
          </a:ln>
          <a:effectLst>
            <a:outerShdw blurRad="292100" dist="139700" dir="2700000" algn="tl" rotWithShape="0">
              <a:srgbClr val="333333">
                <a:alpha val="65000"/>
              </a:srgbClr>
            </a:outerShdw>
          </a:effectLst>
        </p:spPr>
      </p:pic>
      <p:sp>
        <p:nvSpPr>
          <p:cNvPr id="12" name="Rectangle 11"/>
          <p:cNvSpPr/>
          <p:nvPr/>
        </p:nvSpPr>
        <p:spPr>
          <a:xfrm>
            <a:off x="8763000" y="6525601"/>
            <a:ext cx="419489" cy="369332"/>
          </a:xfrm>
          <a:prstGeom prst="rect">
            <a:avLst/>
          </a:prstGeom>
        </p:spPr>
        <p:txBody>
          <a:bodyPr wrap="square">
            <a:spAutoFit/>
          </a:bodyPr>
          <a:lstStyle/>
          <a:p>
            <a:r>
              <a:rPr lang="da-DK" dirty="0" smtClean="0"/>
              <a:t>29</a:t>
            </a:r>
            <a:endParaRPr lang="da-DK"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da-DK" dirty="0" smtClean="0"/>
              <a:t>Design Reflections</a:t>
            </a:r>
            <a:endParaRPr lang="da-DK" dirty="0"/>
          </a:p>
        </p:txBody>
      </p:sp>
      <p:pic>
        <p:nvPicPr>
          <p:cNvPr id="5" name="Picture 4" descr="http://www1.itu.dk/graphics/ITU-library/Intranet/Billeder/Kommunikationsafdelingen/Powerpoint%20skabeloner/IT-University-of-Copenhagen-bj%E6lke-%28ENG%29-HORISONTAL.gif"/>
          <p:cNvPicPr>
            <a:picLocks noChangeAspect="1" noChangeArrowheads="1"/>
          </p:cNvPicPr>
          <p:nvPr/>
        </p:nvPicPr>
        <p:blipFill>
          <a:blip r:embed="rId3" cstate="print"/>
          <a:srcRect/>
          <a:stretch>
            <a:fillRect/>
          </a:stretch>
        </p:blipFill>
        <p:spPr bwMode="auto">
          <a:xfrm>
            <a:off x="0" y="6498000"/>
            <a:ext cx="2498827" cy="360000"/>
          </a:xfrm>
          <a:prstGeom prst="rect">
            <a:avLst/>
          </a:prstGeom>
          <a:noFill/>
        </p:spPr>
      </p:pic>
      <p:sp>
        <p:nvSpPr>
          <p:cNvPr id="8" name="Rectangle 7"/>
          <p:cNvSpPr/>
          <p:nvPr/>
        </p:nvSpPr>
        <p:spPr>
          <a:xfrm>
            <a:off x="8763000" y="6525601"/>
            <a:ext cx="419489" cy="369332"/>
          </a:xfrm>
          <a:prstGeom prst="rect">
            <a:avLst/>
          </a:prstGeom>
        </p:spPr>
        <p:txBody>
          <a:bodyPr wrap="square">
            <a:spAutoFit/>
          </a:bodyPr>
          <a:lstStyle/>
          <a:p>
            <a:r>
              <a:rPr lang="da-DK" dirty="0" smtClean="0"/>
              <a:t>18</a:t>
            </a:r>
            <a:endParaRPr lang="da-DK" dirty="0"/>
          </a:p>
        </p:txBody>
      </p:sp>
      <p:sp>
        <p:nvSpPr>
          <p:cNvPr id="9" name="Rectangle 8"/>
          <p:cNvSpPr/>
          <p:nvPr/>
        </p:nvSpPr>
        <p:spPr>
          <a:xfrm>
            <a:off x="3733800" y="3240123"/>
            <a:ext cx="4572000" cy="954107"/>
          </a:xfrm>
          <a:prstGeom prst="rect">
            <a:avLst/>
          </a:prstGeom>
        </p:spPr>
        <p:txBody>
          <a:bodyPr>
            <a:spAutoFit/>
          </a:bodyPr>
          <a:lstStyle/>
          <a:p>
            <a:r>
              <a:rPr lang="en-US" sz="2800" dirty="0" smtClean="0"/>
              <a:t>Creating Awareness?</a:t>
            </a:r>
          </a:p>
          <a:p>
            <a:r>
              <a:rPr lang="en-US" sz="2800" dirty="0" smtClean="0"/>
              <a:t>The Role of Metaphors</a:t>
            </a:r>
            <a:endParaRPr lang="en-US" sz="2800" dirty="0" smtClean="0"/>
          </a:p>
        </p:txBody>
      </p:sp>
      <p:sp>
        <p:nvSpPr>
          <p:cNvPr id="10" name="Rectangle 9"/>
          <p:cNvSpPr/>
          <p:nvPr/>
        </p:nvSpPr>
        <p:spPr>
          <a:xfrm>
            <a:off x="3124200" y="2709952"/>
            <a:ext cx="647934" cy="1862048"/>
          </a:xfrm>
          <a:prstGeom prst="rect">
            <a:avLst/>
          </a:prstGeom>
        </p:spPr>
        <p:txBody>
          <a:bodyPr wrap="none">
            <a:spAutoFit/>
          </a:bodyPr>
          <a:lstStyle/>
          <a:p>
            <a:r>
              <a:rPr lang="da-DK" sz="11500" dirty="0" smtClean="0"/>
              <a:t>{</a:t>
            </a:r>
          </a:p>
        </p:txBody>
      </p:sp>
      <p:sp>
        <p:nvSpPr>
          <p:cNvPr id="11" name="Rectangle 10"/>
          <p:cNvSpPr/>
          <p:nvPr/>
        </p:nvSpPr>
        <p:spPr>
          <a:xfrm>
            <a:off x="1447800" y="381000"/>
            <a:ext cx="457200" cy="45720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da-DK"/>
          </a:p>
        </p:txBody>
      </p:sp>
      <p:sp>
        <p:nvSpPr>
          <p:cNvPr id="12" name="Rectangle 11"/>
          <p:cNvSpPr/>
          <p:nvPr/>
        </p:nvSpPr>
        <p:spPr>
          <a:xfrm>
            <a:off x="381000" y="381000"/>
            <a:ext cx="4572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3" name="Rectangle 12"/>
          <p:cNvSpPr/>
          <p:nvPr/>
        </p:nvSpPr>
        <p:spPr>
          <a:xfrm>
            <a:off x="914400" y="381000"/>
            <a:ext cx="4572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 name="Rectangle 13"/>
          <p:cNvSpPr/>
          <p:nvPr/>
        </p:nvSpPr>
        <p:spPr>
          <a:xfrm>
            <a:off x="3407045" y="5943600"/>
            <a:ext cx="5736955" cy="369332"/>
          </a:xfrm>
          <a:prstGeom prst="rect">
            <a:avLst/>
          </a:prstGeom>
        </p:spPr>
        <p:txBody>
          <a:bodyPr wrap="none">
            <a:spAutoFit/>
          </a:bodyPr>
          <a:lstStyle/>
          <a:p>
            <a:r>
              <a:rPr lang="da-DK" dirty="0" smtClean="0"/>
              <a:t>Hincapie-Ramos et al. – CHI’10 </a:t>
            </a:r>
            <a:r>
              <a:rPr lang="da-DK" dirty="0" smtClean="0"/>
              <a:t>Workshop – Briging the Gap</a:t>
            </a:r>
            <a:endParaRPr lang="da-DK"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da-DK" dirty="0" smtClean="0"/>
              <a:t>AM Cards Technique</a:t>
            </a:r>
            <a:endParaRPr lang="da-DK" dirty="0"/>
          </a:p>
        </p:txBody>
      </p:sp>
      <p:pic>
        <p:nvPicPr>
          <p:cNvPr id="5" name="Picture 4" descr="http://www1.itu.dk/graphics/ITU-library/Intranet/Billeder/Kommunikationsafdelingen/Powerpoint%20skabeloner/IT-University-of-Copenhagen-bj%E6lke-%28ENG%29-HORISONTAL.gif"/>
          <p:cNvPicPr>
            <a:picLocks noChangeAspect="1" noChangeArrowheads="1"/>
          </p:cNvPicPr>
          <p:nvPr/>
        </p:nvPicPr>
        <p:blipFill>
          <a:blip r:embed="rId3" cstate="print"/>
          <a:srcRect/>
          <a:stretch>
            <a:fillRect/>
          </a:stretch>
        </p:blipFill>
        <p:spPr bwMode="auto">
          <a:xfrm>
            <a:off x="0" y="6498000"/>
            <a:ext cx="2498827" cy="360000"/>
          </a:xfrm>
          <a:prstGeom prst="rect">
            <a:avLst/>
          </a:prstGeom>
          <a:noFill/>
        </p:spPr>
      </p:pic>
      <p:pic>
        <p:nvPicPr>
          <p:cNvPr id="2051" name="Picture 3" descr="C:\Documents and Settings\jdhr.001A6BD0B1DD\Desktop\clcbio-minigrid-trunk\documents\papers\DIS2010\focusCardSorting2.JPG"/>
          <p:cNvPicPr>
            <a:picLocks noChangeAspect="1" noChangeArrowheads="1"/>
          </p:cNvPicPr>
          <p:nvPr/>
        </p:nvPicPr>
        <p:blipFill>
          <a:blip r:embed="rId4" cstate="print"/>
          <a:srcRect/>
          <a:stretch>
            <a:fillRect/>
          </a:stretch>
        </p:blipFill>
        <p:spPr bwMode="auto">
          <a:xfrm>
            <a:off x="0" y="1272381"/>
            <a:ext cx="9144000" cy="5143500"/>
          </a:xfrm>
          <a:prstGeom prst="rect">
            <a:avLst/>
          </a:prstGeom>
          <a:noFill/>
        </p:spPr>
      </p:pic>
      <p:sp>
        <p:nvSpPr>
          <p:cNvPr id="8" name="Rectangle 7"/>
          <p:cNvSpPr/>
          <p:nvPr/>
        </p:nvSpPr>
        <p:spPr>
          <a:xfrm>
            <a:off x="8763000" y="6525601"/>
            <a:ext cx="419489" cy="369332"/>
          </a:xfrm>
          <a:prstGeom prst="rect">
            <a:avLst/>
          </a:prstGeom>
        </p:spPr>
        <p:txBody>
          <a:bodyPr wrap="square">
            <a:spAutoFit/>
          </a:bodyPr>
          <a:lstStyle/>
          <a:p>
            <a:r>
              <a:rPr lang="da-DK" dirty="0" smtClean="0"/>
              <a:t>19</a:t>
            </a:r>
            <a:endParaRPr lang="da-DK" dirty="0"/>
          </a:p>
        </p:txBody>
      </p:sp>
      <p:sp>
        <p:nvSpPr>
          <p:cNvPr id="7" name="Rectangle 6"/>
          <p:cNvSpPr/>
          <p:nvPr/>
        </p:nvSpPr>
        <p:spPr>
          <a:xfrm>
            <a:off x="0" y="1276246"/>
            <a:ext cx="3088923" cy="369332"/>
          </a:xfrm>
          <a:prstGeom prst="rect">
            <a:avLst/>
          </a:prstGeom>
        </p:spPr>
        <p:txBody>
          <a:bodyPr wrap="none">
            <a:spAutoFit/>
          </a:bodyPr>
          <a:lstStyle/>
          <a:p>
            <a:r>
              <a:rPr lang="da-DK" b="1" dirty="0" smtClean="0">
                <a:solidFill>
                  <a:schemeClr val="bg1"/>
                </a:solidFill>
              </a:rPr>
              <a:t>Hincapie-Ramos et al. – </a:t>
            </a:r>
            <a:r>
              <a:rPr lang="da-DK" b="1" dirty="0" smtClean="0">
                <a:solidFill>
                  <a:schemeClr val="bg1"/>
                </a:solidFill>
              </a:rPr>
              <a:t>DIS’10</a:t>
            </a:r>
            <a:endParaRPr lang="da-DK" b="1" dirty="0">
              <a:solidFill>
                <a:schemeClr val="bg1"/>
              </a:solidFill>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6" name="Rounded Rectangle 45"/>
          <p:cNvSpPr/>
          <p:nvPr/>
        </p:nvSpPr>
        <p:spPr>
          <a:xfrm>
            <a:off x="2057400" y="2133600"/>
            <a:ext cx="1309511" cy="753542"/>
          </a:xfrm>
          <a:prstGeom prst="roundRect">
            <a:avLst/>
          </a:prstGeom>
          <a:solidFill>
            <a:srgbClr val="FF0000"/>
          </a:solidFill>
          <a:ln w="76200"/>
        </p:spPr>
        <p:style>
          <a:lnRef idx="2">
            <a:schemeClr val="dk1"/>
          </a:lnRef>
          <a:fillRef idx="1">
            <a:schemeClr val="lt1"/>
          </a:fillRef>
          <a:effectRef idx="0">
            <a:schemeClr val="dk1"/>
          </a:effectRef>
          <a:fontRef idx="minor">
            <a:schemeClr val="dk1"/>
          </a:fontRef>
        </p:style>
        <p:txBody>
          <a:bodyPr rtlCol="0" anchor="ctr"/>
          <a:lstStyle/>
          <a:p>
            <a:pPr algn="ctr"/>
            <a:endParaRPr lang="da-DK" sz="1600" b="1" dirty="0"/>
          </a:p>
        </p:txBody>
      </p:sp>
      <p:sp>
        <p:nvSpPr>
          <p:cNvPr id="45" name="Rounded Rectangle 44"/>
          <p:cNvSpPr/>
          <p:nvPr/>
        </p:nvSpPr>
        <p:spPr>
          <a:xfrm>
            <a:off x="2057400" y="3352800"/>
            <a:ext cx="1309511" cy="756334"/>
          </a:xfrm>
          <a:prstGeom prst="roundRect">
            <a:avLst/>
          </a:prstGeom>
          <a:solidFill>
            <a:srgbClr val="00B050"/>
          </a:solidFill>
          <a:ln w="76200"/>
        </p:spPr>
        <p:style>
          <a:lnRef idx="2">
            <a:schemeClr val="dk1"/>
          </a:lnRef>
          <a:fillRef idx="1">
            <a:schemeClr val="lt1"/>
          </a:fillRef>
          <a:effectRef idx="0">
            <a:schemeClr val="dk1"/>
          </a:effectRef>
          <a:fontRef idx="minor">
            <a:schemeClr val="dk1"/>
          </a:fontRef>
        </p:style>
        <p:txBody>
          <a:bodyPr rtlCol="0" anchor="ctr"/>
          <a:lstStyle/>
          <a:p>
            <a:pPr algn="ctr"/>
            <a:endParaRPr lang="da-DK" sz="1600" b="1" dirty="0"/>
          </a:p>
        </p:txBody>
      </p:sp>
      <p:sp>
        <p:nvSpPr>
          <p:cNvPr id="44" name="Rounded Rectangle 43"/>
          <p:cNvSpPr/>
          <p:nvPr/>
        </p:nvSpPr>
        <p:spPr>
          <a:xfrm>
            <a:off x="152400" y="2133600"/>
            <a:ext cx="1473200" cy="753542"/>
          </a:xfrm>
          <a:prstGeom prst="roundRect">
            <a:avLst/>
          </a:prstGeom>
          <a:solidFill>
            <a:srgbClr val="FF0000"/>
          </a:solidFill>
          <a:ln w="76200"/>
        </p:spPr>
        <p:style>
          <a:lnRef idx="2">
            <a:schemeClr val="dk1"/>
          </a:lnRef>
          <a:fillRef idx="1">
            <a:schemeClr val="lt1"/>
          </a:fillRef>
          <a:effectRef idx="0">
            <a:schemeClr val="dk1"/>
          </a:effectRef>
          <a:fontRef idx="minor">
            <a:schemeClr val="dk1"/>
          </a:fontRef>
        </p:style>
        <p:txBody>
          <a:bodyPr rtlCol="0" anchor="ctr"/>
          <a:lstStyle/>
          <a:p>
            <a:pPr algn="ctr"/>
            <a:endParaRPr lang="da-DK" sz="1600" b="1" dirty="0"/>
          </a:p>
        </p:txBody>
      </p:sp>
      <p:sp>
        <p:nvSpPr>
          <p:cNvPr id="43" name="Rounded Rectangle 42"/>
          <p:cNvSpPr/>
          <p:nvPr/>
        </p:nvSpPr>
        <p:spPr>
          <a:xfrm>
            <a:off x="152400" y="3352800"/>
            <a:ext cx="1473200" cy="762000"/>
          </a:xfrm>
          <a:prstGeom prst="roundRect">
            <a:avLst/>
          </a:prstGeom>
          <a:solidFill>
            <a:srgbClr val="00B050"/>
          </a:solidFill>
          <a:ln w="76200"/>
        </p:spPr>
        <p:style>
          <a:lnRef idx="2">
            <a:schemeClr val="dk1"/>
          </a:lnRef>
          <a:fillRef idx="1">
            <a:schemeClr val="lt1"/>
          </a:fillRef>
          <a:effectRef idx="0">
            <a:schemeClr val="dk1"/>
          </a:effectRef>
          <a:fontRef idx="minor">
            <a:schemeClr val="dk1"/>
          </a:fontRef>
        </p:style>
        <p:txBody>
          <a:bodyPr rtlCol="0" anchor="ctr"/>
          <a:lstStyle/>
          <a:p>
            <a:pPr algn="ctr"/>
            <a:endParaRPr lang="da-DK" sz="1600" b="1" dirty="0"/>
          </a:p>
        </p:txBody>
      </p:sp>
      <p:sp>
        <p:nvSpPr>
          <p:cNvPr id="42" name="Rounded Rectangle 41"/>
          <p:cNvSpPr/>
          <p:nvPr/>
        </p:nvSpPr>
        <p:spPr>
          <a:xfrm>
            <a:off x="152400" y="4267200"/>
            <a:ext cx="1473200" cy="838200"/>
          </a:xfrm>
          <a:prstGeom prst="roundRect">
            <a:avLst/>
          </a:prstGeom>
          <a:solidFill>
            <a:srgbClr val="00B050"/>
          </a:solidFill>
          <a:ln w="76200"/>
        </p:spPr>
        <p:style>
          <a:lnRef idx="2">
            <a:schemeClr val="dk1"/>
          </a:lnRef>
          <a:fillRef idx="1">
            <a:schemeClr val="lt1"/>
          </a:fillRef>
          <a:effectRef idx="0">
            <a:schemeClr val="dk1"/>
          </a:effectRef>
          <a:fontRef idx="minor">
            <a:schemeClr val="dk1"/>
          </a:fontRef>
        </p:style>
        <p:txBody>
          <a:bodyPr rtlCol="0" anchor="ctr"/>
          <a:lstStyle/>
          <a:p>
            <a:pPr algn="ctr"/>
            <a:endParaRPr lang="da-DK" sz="1600" b="1" dirty="0"/>
          </a:p>
        </p:txBody>
      </p:sp>
      <p:pic>
        <p:nvPicPr>
          <p:cNvPr id="39" name="Picture 38" descr="http://www1.itu.dk/graphics/ITU-library/Intranet/Billeder/Kommunikationsafdelingen/Powerpoint%20skabeloner/IT-University-of-Copenhagen-bj%E6lke-%28ENG%29-HORISONTAL.gif"/>
          <p:cNvPicPr>
            <a:picLocks noChangeAspect="1" noChangeArrowheads="1"/>
          </p:cNvPicPr>
          <p:nvPr/>
        </p:nvPicPr>
        <p:blipFill>
          <a:blip r:embed="rId3" cstate="print"/>
          <a:srcRect/>
          <a:stretch>
            <a:fillRect/>
          </a:stretch>
        </p:blipFill>
        <p:spPr bwMode="auto">
          <a:xfrm>
            <a:off x="0" y="6498000"/>
            <a:ext cx="2498827" cy="360000"/>
          </a:xfrm>
          <a:prstGeom prst="rect">
            <a:avLst/>
          </a:prstGeom>
          <a:noFill/>
        </p:spPr>
      </p:pic>
      <p:sp>
        <p:nvSpPr>
          <p:cNvPr id="4" name="Rounded Rectangle 3"/>
          <p:cNvSpPr/>
          <p:nvPr/>
        </p:nvSpPr>
        <p:spPr>
          <a:xfrm>
            <a:off x="4419600" y="1495610"/>
            <a:ext cx="1309511" cy="719692"/>
          </a:xfrm>
          <a:prstGeom prst="roundRect">
            <a:avLst/>
          </a:prstGeom>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da-DK" sz="1600" b="1" dirty="0" smtClean="0"/>
              <a:t>User Focus Cards</a:t>
            </a:r>
            <a:endParaRPr lang="da-DK" sz="1600" b="1" dirty="0"/>
          </a:p>
        </p:txBody>
      </p:sp>
      <p:sp>
        <p:nvSpPr>
          <p:cNvPr id="5" name="Rounded Rectangle 4"/>
          <p:cNvSpPr/>
          <p:nvPr/>
        </p:nvSpPr>
        <p:spPr>
          <a:xfrm>
            <a:off x="5105400" y="533400"/>
            <a:ext cx="2643482" cy="924110"/>
          </a:xfrm>
          <a:prstGeom prst="roundRect">
            <a:avLst/>
          </a:prstGeom>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da-DK" sz="1600" b="1" dirty="0" smtClean="0">
                <a:solidFill>
                  <a:srgbClr val="FF0000"/>
                </a:solidFill>
              </a:rPr>
              <a:t>Infrastructure Critique, </a:t>
            </a:r>
            <a:br>
              <a:rPr lang="da-DK" sz="1600" b="1" dirty="0" smtClean="0">
                <a:solidFill>
                  <a:srgbClr val="FF0000"/>
                </a:solidFill>
              </a:rPr>
            </a:br>
            <a:r>
              <a:rPr lang="da-DK" sz="1600" b="1" dirty="0" smtClean="0">
                <a:solidFill>
                  <a:srgbClr val="FF0000"/>
                </a:solidFill>
              </a:rPr>
              <a:t>Implications for Redesign</a:t>
            </a:r>
            <a:endParaRPr lang="da-DK" sz="1600" b="1" dirty="0">
              <a:solidFill>
                <a:srgbClr val="FF0000"/>
              </a:solidFill>
            </a:endParaRPr>
          </a:p>
        </p:txBody>
      </p:sp>
      <p:cxnSp>
        <p:nvCxnSpPr>
          <p:cNvPr id="6" name="Elbow Connector 30"/>
          <p:cNvCxnSpPr>
            <a:stCxn id="12" idx="3"/>
            <a:endCxn id="12" idx="0"/>
          </p:cNvCxnSpPr>
          <p:nvPr/>
        </p:nvCxnSpPr>
        <p:spPr>
          <a:xfrm flipH="1" flipV="1">
            <a:off x="4681127" y="2747272"/>
            <a:ext cx="654755" cy="415569"/>
          </a:xfrm>
          <a:prstGeom prst="bentConnector4">
            <a:avLst>
              <a:gd name="adj1" fmla="val -20228"/>
              <a:gd name="adj2" fmla="val 216130"/>
            </a:avLst>
          </a:prstGeom>
          <a:ln w="57150">
            <a:solidFill>
              <a:schemeClr val="tx1"/>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7" name="Rounded Rectangle 6"/>
          <p:cNvSpPr/>
          <p:nvPr/>
        </p:nvSpPr>
        <p:spPr>
          <a:xfrm>
            <a:off x="3124200" y="4721410"/>
            <a:ext cx="4856103" cy="647392"/>
          </a:xfrm>
          <a:prstGeom prst="roundRect">
            <a:avLst/>
          </a:prstGeom>
          <a:ln w="76200">
            <a:noFill/>
          </a:ln>
        </p:spPr>
        <p:style>
          <a:lnRef idx="2">
            <a:schemeClr val="dk1"/>
          </a:lnRef>
          <a:fillRef idx="1">
            <a:schemeClr val="lt1"/>
          </a:fillRef>
          <a:effectRef idx="0">
            <a:schemeClr val="dk1"/>
          </a:effectRef>
          <a:fontRef idx="minor">
            <a:schemeClr val="dk1"/>
          </a:fontRef>
        </p:style>
        <p:txBody>
          <a:bodyPr rtlCol="0" anchor="ctr"/>
          <a:lstStyle/>
          <a:p>
            <a:pPr algn="ctr"/>
            <a:r>
              <a:rPr lang="da-DK" sz="1600" b="1" dirty="0" smtClean="0">
                <a:solidFill>
                  <a:srgbClr val="FF0000"/>
                </a:solidFill>
              </a:rPr>
              <a:t>Infrastructure Awareness System’s Features</a:t>
            </a:r>
            <a:endParaRPr lang="da-DK" sz="1600" b="1" dirty="0">
              <a:solidFill>
                <a:srgbClr val="FF0000"/>
              </a:solidFill>
            </a:endParaRPr>
          </a:p>
        </p:txBody>
      </p:sp>
      <p:sp>
        <p:nvSpPr>
          <p:cNvPr id="8" name="Rounded Rectangle 7"/>
          <p:cNvSpPr/>
          <p:nvPr/>
        </p:nvSpPr>
        <p:spPr>
          <a:xfrm>
            <a:off x="152401" y="2139068"/>
            <a:ext cx="1473200" cy="753542"/>
          </a:xfrm>
          <a:prstGeom prst="roundRect">
            <a:avLst/>
          </a:prstGeom>
          <a:noFill/>
          <a:ln w="76200"/>
        </p:spPr>
        <p:style>
          <a:lnRef idx="2">
            <a:schemeClr val="dk1"/>
          </a:lnRef>
          <a:fillRef idx="1">
            <a:schemeClr val="lt1"/>
          </a:fillRef>
          <a:effectRef idx="0">
            <a:schemeClr val="dk1"/>
          </a:effectRef>
          <a:fontRef idx="minor">
            <a:schemeClr val="dk1"/>
          </a:fontRef>
        </p:style>
        <p:txBody>
          <a:bodyPr rtlCol="0" anchor="ctr"/>
          <a:lstStyle/>
          <a:p>
            <a:pPr algn="ctr"/>
            <a:r>
              <a:rPr lang="da-DK" sz="1600" b="1" dirty="0" smtClean="0"/>
              <a:t>Fieldwork</a:t>
            </a:r>
            <a:endParaRPr lang="da-DK" sz="1600" b="1" dirty="0"/>
          </a:p>
        </p:txBody>
      </p:sp>
      <p:sp>
        <p:nvSpPr>
          <p:cNvPr id="9" name="Rounded Rectangle 8"/>
          <p:cNvSpPr/>
          <p:nvPr/>
        </p:nvSpPr>
        <p:spPr>
          <a:xfrm>
            <a:off x="152401" y="3349810"/>
            <a:ext cx="1473200" cy="756334"/>
          </a:xfrm>
          <a:prstGeom prst="roundRect">
            <a:avLst/>
          </a:prstGeom>
          <a:noFill/>
          <a:ln w="76200"/>
        </p:spPr>
        <p:style>
          <a:lnRef idx="2">
            <a:schemeClr val="dk1"/>
          </a:lnRef>
          <a:fillRef idx="1">
            <a:schemeClr val="lt1"/>
          </a:fillRef>
          <a:effectRef idx="0">
            <a:schemeClr val="dk1"/>
          </a:effectRef>
          <a:fontRef idx="minor">
            <a:schemeClr val="dk1"/>
          </a:fontRef>
        </p:style>
        <p:txBody>
          <a:bodyPr rtlCol="0" anchor="ctr"/>
          <a:lstStyle/>
          <a:p>
            <a:pPr algn="ctr"/>
            <a:r>
              <a:rPr lang="da-DK" sz="1600" b="1" dirty="0" smtClean="0"/>
              <a:t>Infrastructure</a:t>
            </a:r>
            <a:endParaRPr lang="da-DK" sz="1600" b="1" dirty="0"/>
          </a:p>
        </p:txBody>
      </p:sp>
      <p:sp>
        <p:nvSpPr>
          <p:cNvPr id="10" name="Rounded Rectangle 9"/>
          <p:cNvSpPr/>
          <p:nvPr/>
        </p:nvSpPr>
        <p:spPr>
          <a:xfrm>
            <a:off x="2062104" y="2139068"/>
            <a:ext cx="1309511" cy="753542"/>
          </a:xfrm>
          <a:prstGeom prst="roundRect">
            <a:avLst/>
          </a:prstGeom>
          <a:noFill/>
          <a:ln w="76200"/>
        </p:spPr>
        <p:style>
          <a:lnRef idx="2">
            <a:schemeClr val="dk1"/>
          </a:lnRef>
          <a:fillRef idx="1">
            <a:schemeClr val="lt1"/>
          </a:fillRef>
          <a:effectRef idx="0">
            <a:schemeClr val="dk1"/>
          </a:effectRef>
          <a:fontRef idx="minor">
            <a:schemeClr val="dk1"/>
          </a:fontRef>
        </p:style>
        <p:txBody>
          <a:bodyPr rtlCol="0" anchor="ctr"/>
          <a:lstStyle/>
          <a:p>
            <a:pPr algn="ctr"/>
            <a:r>
              <a:rPr lang="da-DK" sz="1600" b="1" dirty="0" smtClean="0"/>
              <a:t>User Focus Cards</a:t>
            </a:r>
            <a:endParaRPr lang="da-DK" sz="1600" b="1" dirty="0"/>
          </a:p>
        </p:txBody>
      </p:sp>
      <p:sp>
        <p:nvSpPr>
          <p:cNvPr id="11" name="Rounded Rectangle 10"/>
          <p:cNvSpPr/>
          <p:nvPr/>
        </p:nvSpPr>
        <p:spPr>
          <a:xfrm>
            <a:off x="2062104" y="3349810"/>
            <a:ext cx="1309511" cy="756334"/>
          </a:xfrm>
          <a:prstGeom prst="roundRect">
            <a:avLst/>
          </a:prstGeom>
          <a:noFill/>
          <a:ln w="76200"/>
        </p:spPr>
        <p:style>
          <a:lnRef idx="2">
            <a:schemeClr val="dk1"/>
          </a:lnRef>
          <a:fillRef idx="1">
            <a:schemeClr val="lt1"/>
          </a:fillRef>
          <a:effectRef idx="0">
            <a:schemeClr val="dk1"/>
          </a:effectRef>
          <a:fontRef idx="minor">
            <a:schemeClr val="dk1"/>
          </a:fontRef>
        </p:style>
        <p:txBody>
          <a:bodyPr rtlCol="0" anchor="ctr"/>
          <a:lstStyle/>
          <a:p>
            <a:pPr algn="ctr"/>
            <a:r>
              <a:rPr lang="da-DK" sz="1600" b="1" dirty="0" smtClean="0"/>
              <a:t>Nimbus Cards</a:t>
            </a:r>
            <a:endParaRPr lang="da-DK" sz="1600" b="1" dirty="0"/>
          </a:p>
        </p:txBody>
      </p:sp>
      <p:sp>
        <p:nvSpPr>
          <p:cNvPr id="12" name="Rounded Rectangle 11"/>
          <p:cNvSpPr/>
          <p:nvPr/>
        </p:nvSpPr>
        <p:spPr>
          <a:xfrm>
            <a:off x="4026371" y="2747272"/>
            <a:ext cx="1309511" cy="831138"/>
          </a:xfrm>
          <a:prstGeom prst="roundRect">
            <a:avLst/>
          </a:prstGeom>
          <a:ln w="76200"/>
        </p:spPr>
        <p:style>
          <a:lnRef idx="2">
            <a:schemeClr val="dk1"/>
          </a:lnRef>
          <a:fillRef idx="1">
            <a:schemeClr val="lt1"/>
          </a:fillRef>
          <a:effectRef idx="0">
            <a:schemeClr val="dk1"/>
          </a:effectRef>
          <a:fontRef idx="minor">
            <a:schemeClr val="dk1"/>
          </a:fontRef>
        </p:style>
        <p:txBody>
          <a:bodyPr rtlCol="0" anchor="ctr"/>
          <a:lstStyle/>
          <a:p>
            <a:pPr algn="ctr"/>
            <a:r>
              <a:rPr lang="da-DK" sz="1600" b="1" dirty="0" smtClean="0"/>
              <a:t>AMC Workshop</a:t>
            </a:r>
            <a:endParaRPr lang="da-DK" sz="1600" b="1" dirty="0"/>
          </a:p>
        </p:txBody>
      </p:sp>
      <p:sp>
        <p:nvSpPr>
          <p:cNvPr id="13" name="Rounded Rectangle 12"/>
          <p:cNvSpPr/>
          <p:nvPr/>
        </p:nvSpPr>
        <p:spPr>
          <a:xfrm>
            <a:off x="5772386" y="2747272"/>
            <a:ext cx="1309511" cy="831138"/>
          </a:xfrm>
          <a:prstGeom prst="roundRect">
            <a:avLst/>
          </a:prstGeom>
          <a:ln w="76200"/>
        </p:spPr>
        <p:style>
          <a:lnRef idx="2">
            <a:schemeClr val="dk1"/>
          </a:lnRef>
          <a:fillRef idx="1">
            <a:schemeClr val="lt1"/>
          </a:fillRef>
          <a:effectRef idx="0">
            <a:schemeClr val="dk1"/>
          </a:effectRef>
          <a:fontRef idx="minor">
            <a:schemeClr val="dk1"/>
          </a:fontRef>
        </p:style>
        <p:txBody>
          <a:bodyPr rtlCol="0" anchor="ctr"/>
          <a:lstStyle/>
          <a:p>
            <a:pPr algn="ctr"/>
            <a:r>
              <a:rPr lang="da-DK" sz="1600" b="1" dirty="0" smtClean="0"/>
              <a:t>Design Concept</a:t>
            </a:r>
            <a:br>
              <a:rPr lang="da-DK" sz="1600" b="1" dirty="0" smtClean="0"/>
            </a:br>
            <a:r>
              <a:rPr lang="da-DK" sz="1600" b="1" dirty="0" smtClean="0"/>
              <a:t>+ Closure</a:t>
            </a:r>
            <a:endParaRPr lang="da-DK" sz="1600" b="1" dirty="0"/>
          </a:p>
        </p:txBody>
      </p:sp>
      <p:sp>
        <p:nvSpPr>
          <p:cNvPr id="14" name="Rounded Rectangle 13"/>
          <p:cNvSpPr/>
          <p:nvPr/>
        </p:nvSpPr>
        <p:spPr>
          <a:xfrm>
            <a:off x="7518400" y="2747272"/>
            <a:ext cx="1473200" cy="831138"/>
          </a:xfrm>
          <a:prstGeom prst="roundRect">
            <a:avLst/>
          </a:prstGeom>
          <a:ln w="76200"/>
        </p:spPr>
        <p:style>
          <a:lnRef idx="2">
            <a:schemeClr val="dk1"/>
          </a:lnRef>
          <a:fillRef idx="1">
            <a:schemeClr val="lt1"/>
          </a:fillRef>
          <a:effectRef idx="0">
            <a:schemeClr val="dk1"/>
          </a:effectRef>
          <a:fontRef idx="minor">
            <a:schemeClr val="dk1"/>
          </a:fontRef>
        </p:style>
        <p:txBody>
          <a:bodyPr rtlCol="0" anchor="ctr"/>
          <a:lstStyle/>
          <a:p>
            <a:pPr algn="ctr"/>
            <a:r>
              <a:rPr lang="da-DK" sz="1600" b="1" dirty="0" smtClean="0"/>
              <a:t>Infrastructure Awareness Prototype</a:t>
            </a:r>
            <a:endParaRPr lang="da-DK" sz="1600" b="1" dirty="0"/>
          </a:p>
        </p:txBody>
      </p:sp>
      <p:cxnSp>
        <p:nvCxnSpPr>
          <p:cNvPr id="15" name="Elbow Connector 14"/>
          <p:cNvCxnSpPr>
            <a:stCxn id="14" idx="2"/>
            <a:endCxn id="11" idx="2"/>
          </p:cNvCxnSpPr>
          <p:nvPr/>
        </p:nvCxnSpPr>
        <p:spPr>
          <a:xfrm rot="5400000">
            <a:off x="5222063" y="1073207"/>
            <a:ext cx="527734" cy="5538140"/>
          </a:xfrm>
          <a:prstGeom prst="bentConnector3">
            <a:avLst>
              <a:gd name="adj1" fmla="val 213106"/>
            </a:avLst>
          </a:prstGeom>
          <a:ln w="57150">
            <a:solidFill>
              <a:schemeClr val="tx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16" name="Elbow Connector 15"/>
          <p:cNvCxnSpPr>
            <a:stCxn id="9" idx="3"/>
            <a:endCxn id="11" idx="1"/>
          </p:cNvCxnSpPr>
          <p:nvPr/>
        </p:nvCxnSpPr>
        <p:spPr>
          <a:xfrm>
            <a:off x="1625601" y="3727977"/>
            <a:ext cx="436503" cy="1588"/>
          </a:xfrm>
          <a:prstGeom prst="bentConnector3">
            <a:avLst>
              <a:gd name="adj1" fmla="val 50000"/>
            </a:avLst>
          </a:prstGeom>
          <a:ln w="57150">
            <a:solidFill>
              <a:schemeClr val="tx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17" name="Elbow Connector 16"/>
          <p:cNvCxnSpPr>
            <a:stCxn id="8" idx="3"/>
            <a:endCxn id="10" idx="1"/>
          </p:cNvCxnSpPr>
          <p:nvPr/>
        </p:nvCxnSpPr>
        <p:spPr>
          <a:xfrm>
            <a:off x="1625601" y="2515839"/>
            <a:ext cx="436503" cy="1588"/>
          </a:xfrm>
          <a:prstGeom prst="bentConnector3">
            <a:avLst>
              <a:gd name="adj1" fmla="val 50000"/>
            </a:avLst>
          </a:prstGeom>
          <a:ln w="57150">
            <a:solidFill>
              <a:schemeClr val="tx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18" name="Elbow Connector 17"/>
          <p:cNvCxnSpPr>
            <a:stCxn id="10" idx="3"/>
            <a:endCxn id="12" idx="1"/>
          </p:cNvCxnSpPr>
          <p:nvPr/>
        </p:nvCxnSpPr>
        <p:spPr>
          <a:xfrm>
            <a:off x="3371615" y="2515839"/>
            <a:ext cx="654756" cy="647002"/>
          </a:xfrm>
          <a:prstGeom prst="bentConnector3">
            <a:avLst>
              <a:gd name="adj1" fmla="val 50000"/>
            </a:avLst>
          </a:prstGeom>
          <a:ln w="57150">
            <a:solidFill>
              <a:schemeClr val="tx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19" name="Elbow Connector 18"/>
          <p:cNvCxnSpPr>
            <a:stCxn id="11" idx="3"/>
            <a:endCxn id="12" idx="1"/>
          </p:cNvCxnSpPr>
          <p:nvPr/>
        </p:nvCxnSpPr>
        <p:spPr>
          <a:xfrm flipV="1">
            <a:off x="3371615" y="3162841"/>
            <a:ext cx="654756" cy="565136"/>
          </a:xfrm>
          <a:prstGeom prst="bentConnector3">
            <a:avLst>
              <a:gd name="adj1" fmla="val 50000"/>
            </a:avLst>
          </a:prstGeom>
          <a:ln w="57150">
            <a:solidFill>
              <a:schemeClr val="tx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20" name="Elbow Connector 19"/>
          <p:cNvCxnSpPr>
            <a:stCxn id="12" idx="3"/>
            <a:endCxn id="13" idx="1"/>
          </p:cNvCxnSpPr>
          <p:nvPr/>
        </p:nvCxnSpPr>
        <p:spPr>
          <a:xfrm>
            <a:off x="5335882" y="3162841"/>
            <a:ext cx="436504" cy="1588"/>
          </a:xfrm>
          <a:prstGeom prst="bentConnector3">
            <a:avLst>
              <a:gd name="adj1" fmla="val 50000"/>
            </a:avLst>
          </a:prstGeom>
          <a:ln w="57150">
            <a:solidFill>
              <a:schemeClr val="tx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21" name="Elbow Connector 20"/>
          <p:cNvCxnSpPr>
            <a:stCxn id="13" idx="3"/>
            <a:endCxn id="14" idx="1"/>
          </p:cNvCxnSpPr>
          <p:nvPr/>
        </p:nvCxnSpPr>
        <p:spPr>
          <a:xfrm>
            <a:off x="7081897" y="3162841"/>
            <a:ext cx="436503" cy="1588"/>
          </a:xfrm>
          <a:prstGeom prst="bentConnector3">
            <a:avLst>
              <a:gd name="adj1" fmla="val 50000"/>
            </a:avLst>
          </a:prstGeom>
          <a:ln w="57150">
            <a:solidFill>
              <a:schemeClr val="tx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22" name="Elbow Connector 21"/>
          <p:cNvCxnSpPr>
            <a:stCxn id="13" idx="0"/>
          </p:cNvCxnSpPr>
          <p:nvPr/>
        </p:nvCxnSpPr>
        <p:spPr>
          <a:xfrm rot="5400000" flipH="1" flipV="1">
            <a:off x="5707254" y="2026780"/>
            <a:ext cx="1440381" cy="604"/>
          </a:xfrm>
          <a:prstGeom prst="bentConnector3">
            <a:avLst>
              <a:gd name="adj1" fmla="val 50000"/>
            </a:avLst>
          </a:prstGeom>
          <a:ln w="57150">
            <a:solidFill>
              <a:schemeClr val="tx1"/>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23" name="Rectangle 22"/>
          <p:cNvSpPr/>
          <p:nvPr/>
        </p:nvSpPr>
        <p:spPr>
          <a:xfrm>
            <a:off x="8725296" y="6488668"/>
            <a:ext cx="418704" cy="369332"/>
          </a:xfrm>
          <a:prstGeom prst="rect">
            <a:avLst/>
          </a:prstGeom>
        </p:spPr>
        <p:txBody>
          <a:bodyPr wrap="none">
            <a:spAutoFit/>
          </a:bodyPr>
          <a:lstStyle/>
          <a:p>
            <a:r>
              <a:rPr lang="da-DK" dirty="0" smtClean="0"/>
              <a:t>20</a:t>
            </a:r>
            <a:endParaRPr lang="da-DK" dirty="0"/>
          </a:p>
        </p:txBody>
      </p:sp>
      <p:grpSp>
        <p:nvGrpSpPr>
          <p:cNvPr id="2" name="Group 32"/>
          <p:cNvGrpSpPr/>
          <p:nvPr/>
        </p:nvGrpSpPr>
        <p:grpSpPr>
          <a:xfrm>
            <a:off x="304800" y="5486400"/>
            <a:ext cx="7934379" cy="914400"/>
            <a:chOff x="304800" y="5486400"/>
            <a:chExt cx="7934379" cy="914400"/>
          </a:xfrm>
        </p:grpSpPr>
        <p:cxnSp>
          <p:nvCxnSpPr>
            <p:cNvPr id="25" name="Straight Connector 24"/>
            <p:cNvCxnSpPr/>
            <p:nvPr/>
          </p:nvCxnSpPr>
          <p:spPr>
            <a:xfrm>
              <a:off x="2237226" y="5715000"/>
              <a:ext cx="5562600" cy="0"/>
            </a:xfrm>
            <a:prstGeom prst="line">
              <a:avLst/>
            </a:prstGeom>
            <a:ln w="152400" cap="rnd">
              <a:solidFill>
                <a:schemeClr val="tx1"/>
              </a:solidFill>
              <a:headEnd type="none"/>
            </a:ln>
          </p:spPr>
          <p:style>
            <a:lnRef idx="1">
              <a:schemeClr val="accent1"/>
            </a:lnRef>
            <a:fillRef idx="0">
              <a:schemeClr val="accent1"/>
            </a:fillRef>
            <a:effectRef idx="0">
              <a:schemeClr val="accent1"/>
            </a:effectRef>
            <a:fontRef idx="minor">
              <a:schemeClr val="tx1"/>
            </a:fontRef>
          </p:style>
        </p:cxnSp>
        <p:sp>
          <p:nvSpPr>
            <p:cNvPr id="26" name="Oval 25"/>
            <p:cNvSpPr/>
            <p:nvPr/>
          </p:nvSpPr>
          <p:spPr>
            <a:xfrm>
              <a:off x="2008626" y="5486400"/>
              <a:ext cx="457200" cy="457200"/>
            </a:xfrm>
            <a:prstGeom prst="ellipse">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da-DK"/>
            </a:p>
          </p:txBody>
        </p:sp>
        <p:sp>
          <p:nvSpPr>
            <p:cNvPr id="29" name="Oval 28"/>
            <p:cNvSpPr/>
            <p:nvPr/>
          </p:nvSpPr>
          <p:spPr>
            <a:xfrm>
              <a:off x="7571226" y="5486400"/>
              <a:ext cx="457200" cy="457200"/>
            </a:xfrm>
            <a:prstGeom prst="ellipse">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da-DK"/>
            </a:p>
          </p:txBody>
        </p:sp>
        <p:sp>
          <p:nvSpPr>
            <p:cNvPr id="31" name="Oval 30"/>
            <p:cNvSpPr/>
            <p:nvPr/>
          </p:nvSpPr>
          <p:spPr>
            <a:xfrm>
              <a:off x="3989826" y="5486400"/>
              <a:ext cx="457200" cy="457200"/>
            </a:xfrm>
            <a:prstGeom prst="ellipse">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da-DK"/>
            </a:p>
          </p:txBody>
        </p:sp>
        <p:sp>
          <p:nvSpPr>
            <p:cNvPr id="32" name="Oval 31"/>
            <p:cNvSpPr/>
            <p:nvPr/>
          </p:nvSpPr>
          <p:spPr>
            <a:xfrm>
              <a:off x="5285226" y="5486400"/>
              <a:ext cx="457200" cy="457200"/>
            </a:xfrm>
            <a:prstGeom prst="ellipse">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da-DK"/>
            </a:p>
          </p:txBody>
        </p:sp>
        <p:sp>
          <p:nvSpPr>
            <p:cNvPr id="34" name="Rectangle 33"/>
            <p:cNvSpPr/>
            <p:nvPr/>
          </p:nvSpPr>
          <p:spPr>
            <a:xfrm>
              <a:off x="1856226" y="6062246"/>
              <a:ext cx="756938" cy="338554"/>
            </a:xfrm>
            <a:prstGeom prst="rect">
              <a:avLst/>
            </a:prstGeom>
          </p:spPr>
          <p:txBody>
            <a:bodyPr wrap="none">
              <a:spAutoFit/>
            </a:bodyPr>
            <a:lstStyle/>
            <a:p>
              <a:r>
                <a:rPr lang="da-DK" sz="1600" b="1" dirty="0" smtClean="0"/>
                <a:t>Design</a:t>
              </a:r>
            </a:p>
          </p:txBody>
        </p:sp>
        <p:sp>
          <p:nvSpPr>
            <p:cNvPr id="35" name="Rectangle 34"/>
            <p:cNvSpPr/>
            <p:nvPr/>
          </p:nvSpPr>
          <p:spPr>
            <a:xfrm>
              <a:off x="3585640" y="6062246"/>
              <a:ext cx="1269771" cy="338554"/>
            </a:xfrm>
            <a:prstGeom prst="rect">
              <a:avLst/>
            </a:prstGeom>
          </p:spPr>
          <p:txBody>
            <a:bodyPr wrap="none">
              <a:spAutoFit/>
            </a:bodyPr>
            <a:lstStyle/>
            <a:p>
              <a:r>
                <a:rPr lang="da-DK" sz="1600" b="1" dirty="0" smtClean="0"/>
                <a:t>Presentation</a:t>
              </a:r>
            </a:p>
          </p:txBody>
        </p:sp>
        <p:sp>
          <p:nvSpPr>
            <p:cNvPr id="36" name="Rectangle 35"/>
            <p:cNvSpPr/>
            <p:nvPr/>
          </p:nvSpPr>
          <p:spPr>
            <a:xfrm>
              <a:off x="5033440" y="6062246"/>
              <a:ext cx="986360" cy="338554"/>
            </a:xfrm>
            <a:prstGeom prst="rect">
              <a:avLst/>
            </a:prstGeom>
          </p:spPr>
          <p:txBody>
            <a:bodyPr wrap="none">
              <a:spAutoFit/>
            </a:bodyPr>
            <a:lstStyle/>
            <a:p>
              <a:r>
                <a:rPr lang="da-DK" sz="1600" b="1" dirty="0" smtClean="0"/>
                <a:t>Matching</a:t>
              </a:r>
            </a:p>
          </p:txBody>
        </p:sp>
        <p:sp>
          <p:nvSpPr>
            <p:cNvPr id="37" name="Rectangle 36"/>
            <p:cNvSpPr/>
            <p:nvPr/>
          </p:nvSpPr>
          <p:spPr>
            <a:xfrm>
              <a:off x="7418826" y="6062246"/>
              <a:ext cx="820353" cy="338554"/>
            </a:xfrm>
            <a:prstGeom prst="rect">
              <a:avLst/>
            </a:prstGeom>
          </p:spPr>
          <p:txBody>
            <a:bodyPr wrap="none">
              <a:spAutoFit/>
            </a:bodyPr>
            <a:lstStyle/>
            <a:p>
              <a:r>
                <a:rPr lang="da-DK" sz="1600" b="1" dirty="0" smtClean="0"/>
                <a:t>Closure</a:t>
              </a:r>
            </a:p>
          </p:txBody>
        </p:sp>
        <p:sp>
          <p:nvSpPr>
            <p:cNvPr id="38" name="Rectangle 37"/>
            <p:cNvSpPr/>
            <p:nvPr/>
          </p:nvSpPr>
          <p:spPr>
            <a:xfrm>
              <a:off x="304800" y="5562600"/>
              <a:ext cx="1612044" cy="338554"/>
            </a:xfrm>
            <a:prstGeom prst="rect">
              <a:avLst/>
            </a:prstGeom>
          </p:spPr>
          <p:txBody>
            <a:bodyPr wrap="none">
              <a:spAutoFit/>
            </a:bodyPr>
            <a:lstStyle/>
            <a:p>
              <a:r>
                <a:rPr lang="da-DK" sz="1600" i="1" dirty="0" smtClean="0"/>
                <a:t>Technique Stages</a:t>
              </a:r>
            </a:p>
          </p:txBody>
        </p:sp>
      </p:grpSp>
      <p:sp>
        <p:nvSpPr>
          <p:cNvPr id="40" name="Rounded Rectangle 39"/>
          <p:cNvSpPr/>
          <p:nvPr/>
        </p:nvSpPr>
        <p:spPr>
          <a:xfrm>
            <a:off x="152400" y="4267200"/>
            <a:ext cx="1473200" cy="838200"/>
          </a:xfrm>
          <a:prstGeom prst="roundRect">
            <a:avLst/>
          </a:prstGeom>
          <a:noFill/>
          <a:ln w="76200"/>
        </p:spPr>
        <p:style>
          <a:lnRef idx="2">
            <a:schemeClr val="dk1"/>
          </a:lnRef>
          <a:fillRef idx="1">
            <a:schemeClr val="lt1"/>
          </a:fillRef>
          <a:effectRef idx="0">
            <a:schemeClr val="dk1"/>
          </a:effectRef>
          <a:fontRef idx="minor">
            <a:schemeClr val="dk1"/>
          </a:fontRef>
        </p:style>
        <p:txBody>
          <a:bodyPr rtlCol="0" anchor="ctr"/>
          <a:lstStyle/>
          <a:p>
            <a:pPr algn="ctr"/>
            <a:r>
              <a:rPr lang="da-DK" sz="1600" b="1" dirty="0" smtClean="0"/>
              <a:t>The InfAwareness System</a:t>
            </a:r>
            <a:endParaRPr lang="da-DK" sz="1600" b="1" dirty="0"/>
          </a:p>
        </p:txBody>
      </p:sp>
      <p:cxnSp>
        <p:nvCxnSpPr>
          <p:cNvPr id="41" name="Elbow Connector 40"/>
          <p:cNvCxnSpPr>
            <a:stCxn id="40" idx="3"/>
            <a:endCxn id="11" idx="1"/>
          </p:cNvCxnSpPr>
          <p:nvPr/>
        </p:nvCxnSpPr>
        <p:spPr>
          <a:xfrm flipV="1">
            <a:off x="1625600" y="3727977"/>
            <a:ext cx="436504" cy="958323"/>
          </a:xfrm>
          <a:prstGeom prst="bentConnector3">
            <a:avLst>
              <a:gd name="adj1" fmla="val 30049"/>
            </a:avLst>
          </a:prstGeom>
          <a:ln w="57150">
            <a:solidFill>
              <a:schemeClr val="tx1"/>
            </a:solidFill>
            <a:prstDash val="solid"/>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2"/>
                                        </p:tgtEl>
                                        <p:attrNameLst>
                                          <p:attrName>style.visibility</p:attrName>
                                        </p:attrNameLst>
                                      </p:cBhvr>
                                      <p:to>
                                        <p:strVal val="visible"/>
                                      </p:to>
                                    </p:set>
                                    <p:animEffect transition="in" filter="fade">
                                      <p:cBhvr>
                                        <p:cTn id="10" dur="500"/>
                                        <p:tgtEl>
                                          <p:spTgt spid="4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4"/>
                                        </p:tgtEl>
                                        <p:attrNameLst>
                                          <p:attrName>style.visibility</p:attrName>
                                        </p:attrNameLst>
                                      </p:cBhvr>
                                      <p:to>
                                        <p:strVal val="visible"/>
                                      </p:to>
                                    </p:set>
                                    <p:animEffect transition="in" filter="fade">
                                      <p:cBhvr>
                                        <p:cTn id="13" dur="500"/>
                                        <p:tgtEl>
                                          <p:spTgt spid="44"/>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45"/>
                                        </p:tgtEl>
                                        <p:attrNameLst>
                                          <p:attrName>style.visibility</p:attrName>
                                        </p:attrNameLst>
                                      </p:cBhvr>
                                      <p:to>
                                        <p:strVal val="visible"/>
                                      </p:to>
                                    </p:set>
                                    <p:animEffect transition="in" filter="fade">
                                      <p:cBhvr>
                                        <p:cTn id="18" dur="500"/>
                                        <p:tgtEl>
                                          <p:spTgt spid="45"/>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6"/>
                                        </p:tgtEl>
                                        <p:attrNameLst>
                                          <p:attrName>style.visibility</p:attrName>
                                        </p:attrNameLst>
                                      </p:cBhvr>
                                      <p:to>
                                        <p:strVal val="visible"/>
                                      </p:to>
                                    </p:set>
                                    <p:animEffect transition="in" filter="fade">
                                      <p:cBhvr>
                                        <p:cTn id="21" dur="500"/>
                                        <p:tgtEl>
                                          <p:spTgt spid="46"/>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2"/>
                                        </p:tgtEl>
                                        <p:attrNameLst>
                                          <p:attrName>style.visibility</p:attrName>
                                        </p:attrNameLst>
                                      </p:cBhvr>
                                      <p:to>
                                        <p:strVal val="visible"/>
                                      </p:to>
                                    </p:set>
                                    <p:anim calcmode="lin" valueType="num">
                                      <p:cBhvr additive="base">
                                        <p:cTn id="26" dur="500" fill="hold"/>
                                        <p:tgtEl>
                                          <p:spTgt spid="2"/>
                                        </p:tgtEl>
                                        <p:attrNameLst>
                                          <p:attrName>ppt_x</p:attrName>
                                        </p:attrNameLst>
                                      </p:cBhvr>
                                      <p:tavLst>
                                        <p:tav tm="0">
                                          <p:val>
                                            <p:strVal val="#ppt_x"/>
                                          </p:val>
                                        </p:tav>
                                        <p:tav tm="100000">
                                          <p:val>
                                            <p:strVal val="#ppt_x"/>
                                          </p:val>
                                        </p:tav>
                                      </p:tavLst>
                                    </p:anim>
                                    <p:anim calcmode="lin" valueType="num">
                                      <p:cBhvr additive="base">
                                        <p:cTn id="27"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5" grpId="0" animBg="1"/>
      <p:bldP spid="44" grpId="0" animBg="1"/>
      <p:bldP spid="43" grpId="0" animBg="1"/>
      <p:bldP spid="42" grpId="0" animBg="1"/>
    </p:bldLst>
  </p:timing>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smtClean="0"/>
              <a:t>AMC – Closure</a:t>
            </a:r>
            <a:endParaRPr lang="da-DK" dirty="0"/>
          </a:p>
        </p:txBody>
      </p:sp>
      <p:cxnSp>
        <p:nvCxnSpPr>
          <p:cNvPr id="4" name="Straight Connector 3"/>
          <p:cNvCxnSpPr/>
          <p:nvPr/>
        </p:nvCxnSpPr>
        <p:spPr>
          <a:xfrm>
            <a:off x="-838200" y="6172200"/>
            <a:ext cx="9220200" cy="0"/>
          </a:xfrm>
          <a:prstGeom prst="line">
            <a:avLst/>
          </a:prstGeom>
          <a:ln w="254000" cap="rnd">
            <a:solidFill>
              <a:schemeClr val="tx1"/>
            </a:solidFill>
            <a:headEnd type="none"/>
            <a:tailEnd type="ova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8725296" y="6488668"/>
            <a:ext cx="418704" cy="369332"/>
          </a:xfrm>
          <a:prstGeom prst="rect">
            <a:avLst/>
          </a:prstGeom>
        </p:spPr>
        <p:txBody>
          <a:bodyPr wrap="none">
            <a:spAutoFit/>
          </a:bodyPr>
          <a:lstStyle/>
          <a:p>
            <a:r>
              <a:rPr lang="da-DK" dirty="0" smtClean="0"/>
              <a:t>21</a:t>
            </a:r>
            <a:endParaRPr lang="da-DK" dirty="0"/>
          </a:p>
        </p:txBody>
      </p:sp>
      <p:grpSp>
        <p:nvGrpSpPr>
          <p:cNvPr id="3" name="Group 6"/>
          <p:cNvGrpSpPr/>
          <p:nvPr/>
        </p:nvGrpSpPr>
        <p:grpSpPr>
          <a:xfrm>
            <a:off x="381000" y="1562685"/>
            <a:ext cx="4294155" cy="1210734"/>
            <a:chOff x="4724400" y="1828800"/>
            <a:chExt cx="4294155" cy="1210734"/>
          </a:xfrm>
        </p:grpSpPr>
        <p:sp>
          <p:nvSpPr>
            <p:cNvPr id="8" name="Rounded Rectangle 7"/>
            <p:cNvSpPr/>
            <p:nvPr/>
          </p:nvSpPr>
          <p:spPr>
            <a:xfrm>
              <a:off x="4724400" y="1828800"/>
              <a:ext cx="838200" cy="1210734"/>
            </a:xfrm>
            <a:prstGeom prst="roundRect">
              <a:avLst>
                <a:gd name="adj" fmla="val 9997"/>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9" name="Rounded Rectangle 8"/>
            <p:cNvSpPr/>
            <p:nvPr/>
          </p:nvSpPr>
          <p:spPr>
            <a:xfrm>
              <a:off x="4953000" y="1828800"/>
              <a:ext cx="838200" cy="1210734"/>
            </a:xfrm>
            <a:prstGeom prst="roundRect">
              <a:avLst>
                <a:gd name="adj" fmla="val 9997"/>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 name="Rounded Rectangle 9"/>
            <p:cNvSpPr/>
            <p:nvPr/>
          </p:nvSpPr>
          <p:spPr>
            <a:xfrm>
              <a:off x="5181600" y="1828800"/>
              <a:ext cx="838200" cy="1210734"/>
            </a:xfrm>
            <a:prstGeom prst="roundRect">
              <a:avLst>
                <a:gd name="adj" fmla="val 9997"/>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 name="Rounded Rectangle 10"/>
            <p:cNvSpPr/>
            <p:nvPr/>
          </p:nvSpPr>
          <p:spPr>
            <a:xfrm>
              <a:off x="5410200" y="1828800"/>
              <a:ext cx="838200" cy="1210734"/>
            </a:xfrm>
            <a:prstGeom prst="roundRect">
              <a:avLst>
                <a:gd name="adj" fmla="val 9997"/>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 name="Rounded Rectangle 11"/>
            <p:cNvSpPr/>
            <p:nvPr/>
          </p:nvSpPr>
          <p:spPr>
            <a:xfrm>
              <a:off x="5638800" y="1828800"/>
              <a:ext cx="838200" cy="1210734"/>
            </a:xfrm>
            <a:prstGeom prst="roundRect">
              <a:avLst>
                <a:gd name="adj" fmla="val 9997"/>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3" name="Rectangle 12"/>
            <p:cNvSpPr/>
            <p:nvPr/>
          </p:nvSpPr>
          <p:spPr>
            <a:xfrm>
              <a:off x="6551872" y="2437616"/>
              <a:ext cx="1033937" cy="369332"/>
            </a:xfrm>
            <a:prstGeom prst="rect">
              <a:avLst/>
            </a:prstGeom>
          </p:spPr>
          <p:txBody>
            <a:bodyPr wrap="none">
              <a:spAutoFit/>
            </a:bodyPr>
            <a:lstStyle/>
            <a:p>
              <a:r>
                <a:rPr lang="da-DK" b="1" dirty="0" smtClean="0"/>
                <a:t>Matched</a:t>
              </a:r>
              <a:endParaRPr lang="da-DK" b="1" dirty="0"/>
            </a:p>
          </p:txBody>
        </p:sp>
        <p:sp>
          <p:nvSpPr>
            <p:cNvPr id="14" name="Rectangle 13"/>
            <p:cNvSpPr/>
            <p:nvPr/>
          </p:nvSpPr>
          <p:spPr>
            <a:xfrm>
              <a:off x="6553200" y="2667000"/>
              <a:ext cx="2465355" cy="369332"/>
            </a:xfrm>
            <a:prstGeom prst="rect">
              <a:avLst/>
            </a:prstGeom>
          </p:spPr>
          <p:txBody>
            <a:bodyPr wrap="none">
              <a:spAutoFit/>
            </a:bodyPr>
            <a:lstStyle/>
            <a:p>
              <a:r>
                <a:rPr lang="da-DK" i="1" dirty="0" smtClean="0"/>
                <a:t>The interests can be met</a:t>
              </a:r>
              <a:endParaRPr lang="da-DK" i="1" dirty="0"/>
            </a:p>
          </p:txBody>
        </p:sp>
      </p:grpSp>
      <p:grpSp>
        <p:nvGrpSpPr>
          <p:cNvPr id="6" name="Group 14"/>
          <p:cNvGrpSpPr/>
          <p:nvPr/>
        </p:nvGrpSpPr>
        <p:grpSpPr>
          <a:xfrm>
            <a:off x="381000" y="3010485"/>
            <a:ext cx="3534108" cy="1296648"/>
            <a:chOff x="4953000" y="3513666"/>
            <a:chExt cx="3534108" cy="1296648"/>
          </a:xfrm>
        </p:grpSpPr>
        <p:sp>
          <p:nvSpPr>
            <p:cNvPr id="16" name="Rounded Rectangle 15"/>
            <p:cNvSpPr/>
            <p:nvPr/>
          </p:nvSpPr>
          <p:spPr>
            <a:xfrm>
              <a:off x="4953000" y="3513666"/>
              <a:ext cx="838200" cy="1210734"/>
            </a:xfrm>
            <a:prstGeom prst="roundRect">
              <a:avLst>
                <a:gd name="adj" fmla="val 9997"/>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7" name="Rounded Rectangle 16"/>
            <p:cNvSpPr/>
            <p:nvPr/>
          </p:nvSpPr>
          <p:spPr>
            <a:xfrm>
              <a:off x="5181600" y="3513666"/>
              <a:ext cx="838200" cy="1210734"/>
            </a:xfrm>
            <a:prstGeom prst="roundRect">
              <a:avLst>
                <a:gd name="adj" fmla="val 9997"/>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8" name="Rounded Rectangle 17"/>
            <p:cNvSpPr/>
            <p:nvPr/>
          </p:nvSpPr>
          <p:spPr>
            <a:xfrm>
              <a:off x="5410200" y="3513666"/>
              <a:ext cx="838200" cy="1210734"/>
            </a:xfrm>
            <a:prstGeom prst="roundRect">
              <a:avLst>
                <a:gd name="adj" fmla="val 9997"/>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9" name="Rounded Rectangle 18"/>
            <p:cNvSpPr/>
            <p:nvPr/>
          </p:nvSpPr>
          <p:spPr>
            <a:xfrm>
              <a:off x="5638800" y="3513666"/>
              <a:ext cx="838200" cy="1210734"/>
            </a:xfrm>
            <a:prstGeom prst="roundRect">
              <a:avLst>
                <a:gd name="adj" fmla="val 9997"/>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0" name="Rectangle 19"/>
            <p:cNvSpPr/>
            <p:nvPr/>
          </p:nvSpPr>
          <p:spPr>
            <a:xfrm>
              <a:off x="6553200" y="3657600"/>
              <a:ext cx="864339" cy="369332"/>
            </a:xfrm>
            <a:prstGeom prst="rect">
              <a:avLst/>
            </a:prstGeom>
          </p:spPr>
          <p:txBody>
            <a:bodyPr wrap="none">
              <a:spAutoFit/>
            </a:bodyPr>
            <a:lstStyle/>
            <a:p>
              <a:r>
                <a:rPr lang="da-DK" b="1" dirty="0" smtClean="0"/>
                <a:t>Missed</a:t>
              </a:r>
              <a:endParaRPr lang="da-DK" b="1" dirty="0"/>
            </a:p>
          </p:txBody>
        </p:sp>
        <p:sp>
          <p:nvSpPr>
            <p:cNvPr id="21" name="Rectangle 20"/>
            <p:cNvSpPr/>
            <p:nvPr/>
          </p:nvSpPr>
          <p:spPr>
            <a:xfrm>
              <a:off x="6554528" y="3886984"/>
              <a:ext cx="1932580" cy="923330"/>
            </a:xfrm>
            <a:prstGeom prst="rect">
              <a:avLst/>
            </a:prstGeom>
          </p:spPr>
          <p:txBody>
            <a:bodyPr wrap="none">
              <a:spAutoFit/>
            </a:bodyPr>
            <a:lstStyle/>
            <a:p>
              <a:r>
                <a:rPr lang="da-DK" i="1" dirty="0" smtClean="0"/>
                <a:t>Either interests or</a:t>
              </a:r>
              <a:br>
                <a:rPr lang="da-DK" i="1" dirty="0" smtClean="0"/>
              </a:br>
              <a:r>
                <a:rPr lang="da-DK" i="1" dirty="0" smtClean="0"/>
                <a:t>infrastructure are </a:t>
              </a:r>
              <a:br>
                <a:rPr lang="da-DK" i="1" dirty="0" smtClean="0"/>
              </a:br>
              <a:r>
                <a:rPr lang="da-DK" i="1" dirty="0" smtClean="0"/>
                <a:t>insufficient</a:t>
              </a:r>
              <a:endParaRPr lang="da-DK" i="1" dirty="0"/>
            </a:p>
          </p:txBody>
        </p:sp>
      </p:grpSp>
      <p:grpSp>
        <p:nvGrpSpPr>
          <p:cNvPr id="7" name="Group 21"/>
          <p:cNvGrpSpPr/>
          <p:nvPr/>
        </p:nvGrpSpPr>
        <p:grpSpPr>
          <a:xfrm>
            <a:off x="381000" y="4534485"/>
            <a:ext cx="4560923" cy="1256715"/>
            <a:chOff x="4267200" y="5181600"/>
            <a:chExt cx="4560923" cy="1256715"/>
          </a:xfrm>
        </p:grpSpPr>
        <p:sp>
          <p:nvSpPr>
            <p:cNvPr id="23" name="Rounded Rectangle 22"/>
            <p:cNvSpPr/>
            <p:nvPr/>
          </p:nvSpPr>
          <p:spPr>
            <a:xfrm>
              <a:off x="4267200" y="5181600"/>
              <a:ext cx="838200" cy="1210734"/>
            </a:xfrm>
            <a:prstGeom prst="roundRect">
              <a:avLst>
                <a:gd name="adj" fmla="val 9997"/>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4" name="Rounded Rectangle 23"/>
            <p:cNvSpPr/>
            <p:nvPr/>
          </p:nvSpPr>
          <p:spPr>
            <a:xfrm>
              <a:off x="4495800" y="5181600"/>
              <a:ext cx="838200" cy="1210734"/>
            </a:xfrm>
            <a:prstGeom prst="roundRect">
              <a:avLst>
                <a:gd name="adj" fmla="val 9997"/>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5" name="Rounded Rectangle 24"/>
            <p:cNvSpPr/>
            <p:nvPr/>
          </p:nvSpPr>
          <p:spPr>
            <a:xfrm>
              <a:off x="5715000" y="5181600"/>
              <a:ext cx="838200" cy="1210734"/>
            </a:xfrm>
            <a:prstGeom prst="roundRect">
              <a:avLst>
                <a:gd name="adj" fmla="val 9997"/>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6" name="Rounded Rectangle 25"/>
            <p:cNvSpPr/>
            <p:nvPr/>
          </p:nvSpPr>
          <p:spPr>
            <a:xfrm>
              <a:off x="5867400" y="5181600"/>
              <a:ext cx="838200" cy="1210734"/>
            </a:xfrm>
            <a:prstGeom prst="roundRect">
              <a:avLst>
                <a:gd name="adj" fmla="val 9997"/>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7" name="Rounded Rectangle 26"/>
            <p:cNvSpPr/>
            <p:nvPr/>
          </p:nvSpPr>
          <p:spPr>
            <a:xfrm>
              <a:off x="6096000" y="5181600"/>
              <a:ext cx="838200" cy="1210734"/>
            </a:xfrm>
            <a:prstGeom prst="roundRect">
              <a:avLst>
                <a:gd name="adj" fmla="val 9997"/>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8" name="Rectangle 27"/>
            <p:cNvSpPr/>
            <p:nvPr/>
          </p:nvSpPr>
          <p:spPr>
            <a:xfrm>
              <a:off x="7010400" y="5562600"/>
              <a:ext cx="1127873" cy="369332"/>
            </a:xfrm>
            <a:prstGeom prst="rect">
              <a:avLst/>
            </a:prstGeom>
          </p:spPr>
          <p:txBody>
            <a:bodyPr wrap="none">
              <a:spAutoFit/>
            </a:bodyPr>
            <a:lstStyle/>
            <a:p>
              <a:r>
                <a:rPr lang="da-DK" b="1" dirty="0" smtClean="0"/>
                <a:t>Discarded</a:t>
              </a:r>
              <a:endParaRPr lang="da-DK" b="1" dirty="0"/>
            </a:p>
          </p:txBody>
        </p:sp>
        <p:sp>
          <p:nvSpPr>
            <p:cNvPr id="29" name="Rectangle 28"/>
            <p:cNvSpPr/>
            <p:nvPr/>
          </p:nvSpPr>
          <p:spPr>
            <a:xfrm>
              <a:off x="7011728" y="5791984"/>
              <a:ext cx="1816395" cy="646331"/>
            </a:xfrm>
            <a:prstGeom prst="rect">
              <a:avLst/>
            </a:prstGeom>
          </p:spPr>
          <p:txBody>
            <a:bodyPr wrap="none">
              <a:spAutoFit/>
            </a:bodyPr>
            <a:lstStyle/>
            <a:p>
              <a:r>
                <a:rPr lang="da-DK" i="1" dirty="0" smtClean="0"/>
                <a:t>Irrelevant for the </a:t>
              </a:r>
              <a:br>
                <a:rPr lang="da-DK" i="1" dirty="0" smtClean="0"/>
              </a:br>
              <a:r>
                <a:rPr lang="da-DK" i="1" dirty="0" smtClean="0"/>
                <a:t>solution</a:t>
              </a:r>
              <a:endParaRPr lang="da-DK" i="1" dirty="0"/>
            </a:p>
          </p:txBody>
        </p:sp>
      </p:grpSp>
      <p:sp>
        <p:nvSpPr>
          <p:cNvPr id="30" name="Rectangle 29"/>
          <p:cNvSpPr/>
          <p:nvPr/>
        </p:nvSpPr>
        <p:spPr>
          <a:xfrm>
            <a:off x="5486400" y="2286000"/>
            <a:ext cx="3032946" cy="2677656"/>
          </a:xfrm>
          <a:prstGeom prst="rect">
            <a:avLst/>
          </a:prstGeom>
        </p:spPr>
        <p:txBody>
          <a:bodyPr wrap="none">
            <a:spAutoFit/>
          </a:bodyPr>
          <a:lstStyle/>
          <a:p>
            <a:pPr>
              <a:buFont typeface="Arial" pitchFamily="34" charset="0"/>
              <a:buChar char="•"/>
            </a:pPr>
            <a:r>
              <a:rPr lang="da-DK" sz="2800" dirty="0" smtClean="0"/>
              <a:t> 15 groups</a:t>
            </a:r>
          </a:p>
          <a:p>
            <a:pPr lvl="1">
              <a:buFont typeface="Arial" pitchFamily="34" charset="0"/>
              <a:buChar char="•"/>
            </a:pPr>
            <a:r>
              <a:rPr lang="da-DK" sz="2800" dirty="0" smtClean="0"/>
              <a:t> 11 matches</a:t>
            </a:r>
          </a:p>
          <a:p>
            <a:pPr lvl="1">
              <a:buFont typeface="Arial" pitchFamily="34" charset="0"/>
              <a:buChar char="•"/>
            </a:pPr>
            <a:r>
              <a:rPr lang="da-DK" sz="2800" dirty="0" smtClean="0"/>
              <a:t> 4 missed</a:t>
            </a:r>
          </a:p>
          <a:p>
            <a:pPr>
              <a:buFont typeface="Arial" pitchFamily="34" charset="0"/>
              <a:buChar char="•"/>
            </a:pPr>
            <a:r>
              <a:rPr lang="da-DK" sz="2800" dirty="0" smtClean="0"/>
              <a:t> 13 cards discarted</a:t>
            </a:r>
          </a:p>
          <a:p>
            <a:pPr lvl="1">
              <a:buFont typeface="Arial" pitchFamily="34" charset="0"/>
              <a:buChar char="•"/>
            </a:pPr>
            <a:r>
              <a:rPr lang="da-DK" sz="2800" dirty="0" smtClean="0"/>
              <a:t> 9 focus</a:t>
            </a:r>
          </a:p>
          <a:p>
            <a:pPr lvl="1">
              <a:buFont typeface="Arial" pitchFamily="34" charset="0"/>
              <a:buChar char="•"/>
            </a:pPr>
            <a:r>
              <a:rPr lang="da-DK" sz="2800" dirty="0" smtClean="0"/>
              <a:t> 4 nimbus</a:t>
            </a:r>
            <a:endParaRPr lang="da-DK" sz="2800" dirty="0"/>
          </a:p>
        </p:txBody>
      </p:sp>
    </p:spTree>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da-DK" dirty="0" smtClean="0"/>
              <a:t>AMC Results</a:t>
            </a:r>
            <a:endParaRPr lang="da-DK" dirty="0"/>
          </a:p>
        </p:txBody>
      </p:sp>
      <p:sp>
        <p:nvSpPr>
          <p:cNvPr id="4" name="Rectangle 3"/>
          <p:cNvSpPr/>
          <p:nvPr/>
        </p:nvSpPr>
        <p:spPr>
          <a:xfrm>
            <a:off x="8725296" y="6488668"/>
            <a:ext cx="418704" cy="369332"/>
          </a:xfrm>
          <a:prstGeom prst="rect">
            <a:avLst/>
          </a:prstGeom>
        </p:spPr>
        <p:txBody>
          <a:bodyPr wrap="none">
            <a:spAutoFit/>
          </a:bodyPr>
          <a:lstStyle/>
          <a:p>
            <a:r>
              <a:rPr lang="da-DK" dirty="0" smtClean="0"/>
              <a:t>22</a:t>
            </a:r>
            <a:endParaRPr lang="da-DK" dirty="0"/>
          </a:p>
        </p:txBody>
      </p:sp>
      <p:grpSp>
        <p:nvGrpSpPr>
          <p:cNvPr id="3" name="Group 4"/>
          <p:cNvGrpSpPr/>
          <p:nvPr/>
        </p:nvGrpSpPr>
        <p:grpSpPr>
          <a:xfrm>
            <a:off x="990600" y="1591985"/>
            <a:ext cx="7467600" cy="1456015"/>
            <a:chOff x="838200" y="2764528"/>
            <a:chExt cx="7391399" cy="1045473"/>
          </a:xfrm>
        </p:grpSpPr>
        <p:sp>
          <p:nvSpPr>
            <p:cNvPr id="6" name="Rounded Rectangle 5"/>
            <p:cNvSpPr/>
            <p:nvPr/>
          </p:nvSpPr>
          <p:spPr>
            <a:xfrm>
              <a:off x="838200" y="2819401"/>
              <a:ext cx="7391399" cy="990600"/>
            </a:xfrm>
            <a:prstGeom prst="roundRect">
              <a:avLst/>
            </a:prstGeom>
            <a:solidFill>
              <a:srgbClr val="FFFFFF">
                <a:alpha val="70000"/>
              </a:srgbClr>
            </a:solidFill>
          </p:spPr>
          <p:style>
            <a:lnRef idx="2">
              <a:schemeClr val="dk1"/>
            </a:lnRef>
            <a:fillRef idx="1">
              <a:schemeClr val="lt1"/>
            </a:fillRef>
            <a:effectRef idx="0">
              <a:schemeClr val="dk1"/>
            </a:effectRef>
            <a:fontRef idx="minor">
              <a:schemeClr val="dk1"/>
            </a:fontRef>
          </p:style>
          <p:txBody>
            <a:bodyPr rtlCol="0" anchor="t" anchorCtr="0"/>
            <a:lstStyle/>
            <a:p>
              <a:pPr lvl="2"/>
              <a:r>
                <a:rPr lang="da-DK" dirty="0" smtClean="0"/>
                <a:t>To evaluate how relevant is the information displayed by infrastructure awareness systems.</a:t>
              </a:r>
              <a:endParaRPr lang="da-DK" dirty="0"/>
            </a:p>
          </p:txBody>
        </p:sp>
        <p:sp>
          <p:nvSpPr>
            <p:cNvPr id="7" name="Rectangle 6"/>
            <p:cNvSpPr/>
            <p:nvPr/>
          </p:nvSpPr>
          <p:spPr>
            <a:xfrm>
              <a:off x="1214034" y="2764528"/>
              <a:ext cx="652706" cy="896879"/>
            </a:xfrm>
            <a:prstGeom prst="rect">
              <a:avLst/>
            </a:prstGeom>
          </p:spPr>
          <p:txBody>
            <a:bodyPr wrap="square">
              <a:spAutoFit/>
            </a:bodyPr>
            <a:lstStyle/>
            <a:p>
              <a:r>
                <a:rPr lang="da-DK" sz="5400" dirty="0" smtClean="0"/>
                <a:t>A</a:t>
              </a:r>
            </a:p>
          </p:txBody>
        </p:sp>
      </p:grpSp>
      <p:grpSp>
        <p:nvGrpSpPr>
          <p:cNvPr id="5" name="Group 7"/>
          <p:cNvGrpSpPr/>
          <p:nvPr/>
        </p:nvGrpSpPr>
        <p:grpSpPr>
          <a:xfrm>
            <a:off x="990600" y="3108774"/>
            <a:ext cx="7467600" cy="1310826"/>
            <a:chOff x="838200" y="3899709"/>
            <a:chExt cx="7391400" cy="1053291"/>
          </a:xfrm>
        </p:grpSpPr>
        <p:sp>
          <p:nvSpPr>
            <p:cNvPr id="9" name="Rounded Rectangle 8"/>
            <p:cNvSpPr/>
            <p:nvPr/>
          </p:nvSpPr>
          <p:spPr>
            <a:xfrm>
              <a:off x="838200" y="3962400"/>
              <a:ext cx="7391400" cy="990600"/>
            </a:xfrm>
            <a:prstGeom prst="roundRect">
              <a:avLst/>
            </a:prstGeom>
            <a:solidFill>
              <a:srgbClr val="FFFFFF">
                <a:alpha val="70000"/>
              </a:srgbClr>
            </a:solidFill>
          </p:spPr>
          <p:style>
            <a:lnRef idx="2">
              <a:schemeClr val="dk1"/>
            </a:lnRef>
            <a:fillRef idx="1">
              <a:schemeClr val="lt1"/>
            </a:fillRef>
            <a:effectRef idx="0">
              <a:schemeClr val="dk1"/>
            </a:effectRef>
            <a:fontRef idx="minor">
              <a:schemeClr val="dk1"/>
            </a:fontRef>
          </p:style>
          <p:txBody>
            <a:bodyPr rtlCol="0" anchor="t" anchorCtr="0"/>
            <a:lstStyle/>
            <a:p>
              <a:pPr lvl="2"/>
              <a:r>
                <a:rPr lang="da-DK" dirty="0" smtClean="0"/>
                <a:t>To identify which of the users interests infrastructures awareness systems do not take into account.</a:t>
              </a:r>
            </a:p>
          </p:txBody>
        </p:sp>
        <p:sp>
          <p:nvSpPr>
            <p:cNvPr id="10" name="Rectangle 9"/>
            <p:cNvSpPr/>
            <p:nvPr/>
          </p:nvSpPr>
          <p:spPr>
            <a:xfrm>
              <a:off x="1214034" y="3899709"/>
              <a:ext cx="625898" cy="896880"/>
            </a:xfrm>
            <a:prstGeom prst="rect">
              <a:avLst/>
            </a:prstGeom>
          </p:spPr>
          <p:txBody>
            <a:bodyPr wrap="square">
              <a:spAutoFit/>
            </a:bodyPr>
            <a:lstStyle/>
            <a:p>
              <a:r>
                <a:rPr lang="da-DK" sz="5400" dirty="0" smtClean="0"/>
                <a:t>B</a:t>
              </a:r>
            </a:p>
          </p:txBody>
        </p:sp>
      </p:grpSp>
      <p:grpSp>
        <p:nvGrpSpPr>
          <p:cNvPr id="8" name="Group 10"/>
          <p:cNvGrpSpPr/>
          <p:nvPr/>
        </p:nvGrpSpPr>
        <p:grpSpPr>
          <a:xfrm>
            <a:off x="990600" y="4480373"/>
            <a:ext cx="7467600" cy="1234627"/>
            <a:chOff x="838200" y="5042709"/>
            <a:chExt cx="7391400" cy="1053291"/>
          </a:xfrm>
        </p:grpSpPr>
        <p:sp>
          <p:nvSpPr>
            <p:cNvPr id="12" name="Rounded Rectangle 11"/>
            <p:cNvSpPr/>
            <p:nvPr/>
          </p:nvSpPr>
          <p:spPr>
            <a:xfrm>
              <a:off x="838200" y="5105400"/>
              <a:ext cx="7391400" cy="990600"/>
            </a:xfrm>
            <a:prstGeom prst="roundRect">
              <a:avLst/>
            </a:prstGeom>
            <a:solidFill>
              <a:srgbClr val="FFFFFF">
                <a:alpha val="70000"/>
              </a:srgbClr>
            </a:solidFill>
          </p:spPr>
          <p:style>
            <a:lnRef idx="2">
              <a:schemeClr val="dk1"/>
            </a:lnRef>
            <a:fillRef idx="1">
              <a:schemeClr val="lt1"/>
            </a:fillRef>
            <a:effectRef idx="0">
              <a:schemeClr val="dk1"/>
            </a:effectRef>
            <a:fontRef idx="minor">
              <a:schemeClr val="dk1"/>
            </a:fontRef>
          </p:style>
          <p:txBody>
            <a:bodyPr rtlCol="0" anchor="t" anchorCtr="0"/>
            <a:lstStyle/>
            <a:p>
              <a:pPr lvl="2"/>
              <a:r>
                <a:rPr lang="da-DK" dirty="0" smtClean="0"/>
                <a:t>To identify elements of re-design in the infrastructures themselves so as to improve their adoptability.</a:t>
              </a:r>
              <a:endParaRPr lang="da-DK" dirty="0"/>
            </a:p>
          </p:txBody>
        </p:sp>
        <p:sp>
          <p:nvSpPr>
            <p:cNvPr id="13" name="Rectangle 12"/>
            <p:cNvSpPr/>
            <p:nvPr/>
          </p:nvSpPr>
          <p:spPr>
            <a:xfrm>
              <a:off x="1214034" y="5042709"/>
              <a:ext cx="616961" cy="896880"/>
            </a:xfrm>
            <a:prstGeom prst="rect">
              <a:avLst/>
            </a:prstGeom>
          </p:spPr>
          <p:txBody>
            <a:bodyPr wrap="square">
              <a:spAutoFit/>
            </a:bodyPr>
            <a:lstStyle/>
            <a:p>
              <a:r>
                <a:rPr lang="da-DK" sz="5400" dirty="0" smtClean="0"/>
                <a:t>C</a:t>
              </a:r>
            </a:p>
          </p:txBody>
        </p:sp>
      </p:grpSp>
      <p:pic>
        <p:nvPicPr>
          <p:cNvPr id="14" name="Picture 13" descr="http://www1.itu.dk/graphics/ITU-library/Intranet/Billeder/Kommunikationsafdelingen/Powerpoint%20skabeloner/IT-University-of-Copenhagen-bj%E6lke-%28ENG%29-HORISONTAL.gif"/>
          <p:cNvPicPr>
            <a:picLocks noChangeAspect="1" noChangeArrowheads="1"/>
          </p:cNvPicPr>
          <p:nvPr/>
        </p:nvPicPr>
        <p:blipFill>
          <a:blip r:embed="rId3" cstate="print"/>
          <a:srcRect/>
          <a:stretch>
            <a:fillRect/>
          </a:stretch>
        </p:blipFill>
        <p:spPr bwMode="auto">
          <a:xfrm>
            <a:off x="0" y="6498000"/>
            <a:ext cx="2498827" cy="360000"/>
          </a:xfrm>
          <a:prstGeom prst="rect">
            <a:avLst/>
          </a:prstGeom>
          <a:noFill/>
        </p:spPr>
      </p:pic>
      <p:sp>
        <p:nvSpPr>
          <p:cNvPr id="15" name="Rectangle 14"/>
          <p:cNvSpPr/>
          <p:nvPr/>
        </p:nvSpPr>
        <p:spPr>
          <a:xfrm>
            <a:off x="1981200" y="2438400"/>
            <a:ext cx="6248400"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2"/>
            <a:r>
              <a:rPr lang="da-DK" sz="2000" b="1" i="1" dirty="0" smtClean="0">
                <a:solidFill>
                  <a:srgbClr val="FF0000"/>
                </a:solidFill>
              </a:rPr>
              <a:t>Relevant:</a:t>
            </a:r>
            <a:r>
              <a:rPr lang="da-DK" sz="2000" i="1" dirty="0" smtClean="0">
                <a:solidFill>
                  <a:srgbClr val="FF0000"/>
                </a:solidFill>
              </a:rPr>
              <a:t> machines and people associated to them </a:t>
            </a:r>
            <a:br>
              <a:rPr lang="da-DK" sz="2000" i="1" dirty="0" smtClean="0">
                <a:solidFill>
                  <a:srgbClr val="FF0000"/>
                </a:solidFill>
              </a:rPr>
            </a:br>
            <a:r>
              <a:rPr lang="da-DK" sz="2000" b="1" i="1" dirty="0" smtClean="0">
                <a:solidFill>
                  <a:srgbClr val="FF0000"/>
                </a:solidFill>
              </a:rPr>
              <a:t>No Relevant:</a:t>
            </a:r>
            <a:r>
              <a:rPr lang="da-DK" sz="2000" i="1" dirty="0" smtClean="0">
                <a:solidFill>
                  <a:srgbClr val="FF0000"/>
                </a:solidFill>
              </a:rPr>
              <a:t> the details of task distribution.</a:t>
            </a:r>
          </a:p>
        </p:txBody>
      </p:sp>
      <p:sp>
        <p:nvSpPr>
          <p:cNvPr id="16" name="Rectangle 15"/>
          <p:cNvSpPr/>
          <p:nvPr/>
        </p:nvSpPr>
        <p:spPr>
          <a:xfrm>
            <a:off x="1981200" y="3886199"/>
            <a:ext cx="6248400"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2"/>
            <a:r>
              <a:rPr lang="da-DK" sz="2000" i="1" dirty="0" smtClean="0">
                <a:solidFill>
                  <a:srgbClr val="FF0000"/>
                </a:solidFill>
              </a:rPr>
              <a:t>Algorithms, input data and parameters</a:t>
            </a:r>
          </a:p>
        </p:txBody>
      </p:sp>
      <p:sp>
        <p:nvSpPr>
          <p:cNvPr id="17" name="Rectangle 16"/>
          <p:cNvSpPr/>
          <p:nvPr/>
        </p:nvSpPr>
        <p:spPr>
          <a:xfrm>
            <a:off x="1981200" y="5181600"/>
            <a:ext cx="6248400"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2"/>
            <a:r>
              <a:rPr lang="da-DK" sz="2000" i="1" dirty="0" smtClean="0">
                <a:solidFill>
                  <a:srgbClr val="FF0000"/>
                </a:solidFill>
              </a:rPr>
              <a:t>Task execution results (numeric or graphical)</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1+#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additive="base">
                                        <p:cTn id="13" dur="500" fill="hold"/>
                                        <p:tgtEl>
                                          <p:spTgt spid="16"/>
                                        </p:tgtEl>
                                        <p:attrNameLst>
                                          <p:attrName>ppt_x</p:attrName>
                                        </p:attrNameLst>
                                      </p:cBhvr>
                                      <p:tavLst>
                                        <p:tav tm="0">
                                          <p:val>
                                            <p:strVal val="1+#ppt_w/2"/>
                                          </p:val>
                                        </p:tav>
                                        <p:tav tm="100000">
                                          <p:val>
                                            <p:strVal val="#ppt_x"/>
                                          </p:val>
                                        </p:tav>
                                      </p:tavLst>
                                    </p:anim>
                                    <p:anim calcmode="lin" valueType="num">
                                      <p:cBhvr additive="base">
                                        <p:cTn id="14"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1+#ppt_w/2"/>
                                          </p:val>
                                        </p:tav>
                                        <p:tav tm="100000">
                                          <p:val>
                                            <p:strVal val="#ppt_x"/>
                                          </p:val>
                                        </p:tav>
                                      </p:tavLst>
                                    </p:anim>
                                    <p:anim calcmode="lin" valueType="num">
                                      <p:cBhvr additive="base">
                                        <p:cTn id="20"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Lst>
  </p:timing>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da-DK" dirty="0" smtClean="0"/>
              <a:t>How is it different from other Awareness Systems?</a:t>
            </a:r>
            <a:endParaRPr lang="da-DK" dirty="0"/>
          </a:p>
        </p:txBody>
      </p:sp>
      <p:sp>
        <p:nvSpPr>
          <p:cNvPr id="3" name="Content Placeholder 2"/>
          <p:cNvSpPr>
            <a:spLocks noGrp="1"/>
          </p:cNvSpPr>
          <p:nvPr>
            <p:ph idx="1"/>
          </p:nvPr>
        </p:nvSpPr>
        <p:spPr>
          <a:xfrm>
            <a:off x="457200" y="1981200"/>
            <a:ext cx="8229600" cy="4114799"/>
          </a:xfrm>
        </p:spPr>
        <p:txBody>
          <a:bodyPr anchor="t" anchorCtr="0">
            <a:normAutofit/>
          </a:bodyPr>
          <a:lstStyle/>
          <a:p>
            <a:r>
              <a:rPr lang="da-DK" dirty="0" smtClean="0"/>
              <a:t>Infrastructure as the information source</a:t>
            </a:r>
          </a:p>
          <a:p>
            <a:r>
              <a:rPr lang="da-DK" dirty="0" smtClean="0"/>
              <a:t>Awareness model (explicit and non-contained)</a:t>
            </a:r>
          </a:p>
          <a:p>
            <a:r>
              <a:rPr lang="da-DK" dirty="0" smtClean="0"/>
              <a:t>Phenomenological perspective</a:t>
            </a:r>
          </a:p>
          <a:p>
            <a:pPr lvl="1"/>
            <a:r>
              <a:rPr lang="da-DK" dirty="0" smtClean="0"/>
              <a:t>Peripherical Feedback</a:t>
            </a:r>
          </a:p>
          <a:p>
            <a:pPr lvl="1"/>
            <a:r>
              <a:rPr lang="da-DK" dirty="0" smtClean="0"/>
              <a:t>Ready-at-hand &amp; Present-to-hand</a:t>
            </a:r>
          </a:p>
          <a:p>
            <a:pPr lvl="1"/>
            <a:r>
              <a:rPr lang="da-DK" dirty="0" smtClean="0"/>
              <a:t>Long term</a:t>
            </a:r>
          </a:p>
          <a:p>
            <a:pPr lvl="1"/>
            <a:r>
              <a:rPr lang="da-DK" dirty="0" smtClean="0"/>
              <a:t>Transition Support</a:t>
            </a:r>
          </a:p>
        </p:txBody>
      </p:sp>
      <p:pic>
        <p:nvPicPr>
          <p:cNvPr id="4" name="Picture 3" descr="http://www1.itu.dk/graphics/ITU-library/Intranet/Billeder/Kommunikationsafdelingen/Powerpoint%20skabeloner/IT-University-of-Copenhagen-bj%E6lke-%28ENG%29-HORISONTAL.gif"/>
          <p:cNvPicPr>
            <a:picLocks noChangeAspect="1" noChangeArrowheads="1"/>
          </p:cNvPicPr>
          <p:nvPr/>
        </p:nvPicPr>
        <p:blipFill>
          <a:blip r:embed="rId3" cstate="print"/>
          <a:srcRect/>
          <a:stretch>
            <a:fillRect/>
          </a:stretch>
        </p:blipFill>
        <p:spPr bwMode="auto">
          <a:xfrm>
            <a:off x="0" y="6498000"/>
            <a:ext cx="2498827" cy="360000"/>
          </a:xfrm>
          <a:prstGeom prst="rect">
            <a:avLst/>
          </a:prstGeom>
          <a:noFill/>
        </p:spPr>
      </p:pic>
      <p:sp>
        <p:nvSpPr>
          <p:cNvPr id="5" name="Rectangle 4"/>
          <p:cNvSpPr/>
          <p:nvPr/>
        </p:nvSpPr>
        <p:spPr>
          <a:xfrm>
            <a:off x="8763000" y="6525601"/>
            <a:ext cx="419489" cy="369332"/>
          </a:xfrm>
          <a:prstGeom prst="rect">
            <a:avLst/>
          </a:prstGeom>
        </p:spPr>
        <p:txBody>
          <a:bodyPr wrap="square">
            <a:spAutoFit/>
          </a:bodyPr>
          <a:lstStyle/>
          <a:p>
            <a:r>
              <a:rPr lang="da-DK" dirty="0" smtClean="0"/>
              <a:t>30</a:t>
            </a:r>
            <a:endParaRPr lang="da-DK" dirty="0"/>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r"/>
            <a:r>
              <a:rPr lang="da-DK" dirty="0" smtClean="0"/>
              <a:t>Future Work</a:t>
            </a:r>
            <a:endParaRPr lang="da-DK" dirty="0"/>
          </a:p>
        </p:txBody>
      </p:sp>
      <p:sp>
        <p:nvSpPr>
          <p:cNvPr id="5" name="Content Placeholder 4"/>
          <p:cNvSpPr>
            <a:spLocks noGrp="1"/>
          </p:cNvSpPr>
          <p:nvPr>
            <p:ph idx="1"/>
          </p:nvPr>
        </p:nvSpPr>
        <p:spPr/>
        <p:txBody>
          <a:bodyPr/>
          <a:lstStyle/>
          <a:p>
            <a:r>
              <a:rPr lang="da-DK" dirty="0" smtClean="0"/>
              <a:t>New Iteration of GridOrbit</a:t>
            </a:r>
          </a:p>
          <a:p>
            <a:r>
              <a:rPr lang="da-DK" dirty="0" smtClean="0"/>
              <a:t>Short project on applying the same principle at email, interruptions and stress levels.</a:t>
            </a:r>
            <a:endParaRPr lang="da-DK"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http://farm1.static.flickr.com/13/92490499_0ab3aa057a_b.jpg"/>
          <p:cNvPicPr>
            <a:picLocks noChangeAspect="1" noChangeArrowheads="1"/>
          </p:cNvPicPr>
          <p:nvPr/>
        </p:nvPicPr>
        <p:blipFill>
          <a:blip r:embed="rId3" cstate="print"/>
          <a:srcRect/>
          <a:stretch>
            <a:fillRect/>
          </a:stretch>
        </p:blipFill>
        <p:spPr bwMode="auto">
          <a:xfrm>
            <a:off x="-568989" y="0"/>
            <a:ext cx="10281978" cy="6858000"/>
          </a:xfrm>
          <a:prstGeom prst="rect">
            <a:avLst/>
          </a:prstGeom>
          <a:noFill/>
        </p:spPr>
      </p:pic>
      <p:sp>
        <p:nvSpPr>
          <p:cNvPr id="11" name="Rounded Rectangle 10"/>
          <p:cNvSpPr/>
          <p:nvPr/>
        </p:nvSpPr>
        <p:spPr>
          <a:xfrm>
            <a:off x="5867400" y="381000"/>
            <a:ext cx="3200400" cy="1447800"/>
          </a:xfrm>
          <a:prstGeom prst="roundRect">
            <a:avLst/>
          </a:prstGeom>
          <a:solidFill>
            <a:schemeClr val="tx2">
              <a:lumMod val="20000"/>
              <a:lumOff val="80000"/>
            </a:schemeClr>
          </a:solidFill>
          <a:ln>
            <a:headEnd type="none" w="med" len="med"/>
            <a:tailEnd type="triangle" w="lg" len="lg"/>
          </a:ln>
        </p:spPr>
        <p:style>
          <a:lnRef idx="2">
            <a:schemeClr val="dk1"/>
          </a:lnRef>
          <a:fillRef idx="1">
            <a:schemeClr val="lt1"/>
          </a:fillRef>
          <a:effectRef idx="0">
            <a:schemeClr val="dk1"/>
          </a:effectRef>
          <a:fontRef idx="minor">
            <a:schemeClr val="dk1"/>
          </a:fontRef>
        </p:style>
        <p:txBody>
          <a:bodyPr rtlCol="0" anchor="ctr"/>
          <a:lstStyle/>
          <a:p>
            <a:pPr algn="ctr"/>
            <a:r>
              <a:rPr lang="en-US" sz="1600" dirty="0" smtClean="0"/>
              <a:t>Designing </a:t>
            </a:r>
            <a:r>
              <a:rPr lang="en-US" sz="1600" dirty="0" smtClean="0"/>
              <a:t>for the Invisible - Techniques for User-Centered Design of Infrastructure Awareness </a:t>
            </a:r>
            <a:r>
              <a:rPr lang="en-US" sz="1600" dirty="0" smtClean="0"/>
              <a:t>Systems</a:t>
            </a:r>
            <a:br>
              <a:rPr lang="en-US" sz="1600" dirty="0" smtClean="0"/>
            </a:br>
            <a:r>
              <a:rPr lang="en-US" sz="1600" dirty="0" smtClean="0"/>
              <a:t>DIS </a:t>
            </a:r>
            <a:r>
              <a:rPr lang="en-US" sz="1600" dirty="0" smtClean="0"/>
              <a:t>2010</a:t>
            </a:r>
            <a:r>
              <a:rPr lang="en-US" sz="1600" dirty="0" smtClean="0"/>
              <a:t>.</a:t>
            </a:r>
            <a:endParaRPr lang="da-DK" sz="1600" dirty="0" smtClean="0"/>
          </a:p>
        </p:txBody>
      </p:sp>
      <p:sp>
        <p:nvSpPr>
          <p:cNvPr id="9" name="Rounded Rectangle 8"/>
          <p:cNvSpPr/>
          <p:nvPr/>
        </p:nvSpPr>
        <p:spPr>
          <a:xfrm>
            <a:off x="3352800" y="4191000"/>
            <a:ext cx="3200400" cy="1447800"/>
          </a:xfrm>
          <a:prstGeom prst="roundRect">
            <a:avLst/>
          </a:prstGeom>
          <a:solidFill>
            <a:schemeClr val="bg2">
              <a:lumMod val="90000"/>
            </a:schemeClr>
          </a:solidFill>
          <a:ln>
            <a:headEnd type="none" w="med" len="med"/>
            <a:tailEnd type="triangle" w="lg" len="lg"/>
          </a:ln>
        </p:spPr>
        <p:style>
          <a:lnRef idx="2">
            <a:schemeClr val="dk1"/>
          </a:lnRef>
          <a:fillRef idx="1">
            <a:schemeClr val="lt1"/>
          </a:fillRef>
          <a:effectRef idx="0">
            <a:schemeClr val="dk1"/>
          </a:effectRef>
          <a:fontRef idx="minor">
            <a:schemeClr val="dk1"/>
          </a:fontRef>
        </p:style>
        <p:txBody>
          <a:bodyPr rtlCol="0" anchor="ctr"/>
          <a:lstStyle/>
          <a:p>
            <a:pPr algn="ctr"/>
            <a:r>
              <a:rPr lang="en-US" sz="1600" dirty="0" smtClean="0"/>
              <a:t>Contextual-analysis </a:t>
            </a:r>
            <a:r>
              <a:rPr lang="en-US" sz="1600" dirty="0" smtClean="0"/>
              <a:t>for infrastructure awareness </a:t>
            </a:r>
            <a:r>
              <a:rPr lang="en-US" sz="1600" dirty="0" smtClean="0"/>
              <a:t>systems</a:t>
            </a:r>
            <a:br>
              <a:rPr lang="en-US" sz="1600" dirty="0" smtClean="0"/>
            </a:br>
            <a:r>
              <a:rPr lang="en-US" sz="1600" dirty="0" smtClean="0"/>
              <a:t>CHI </a:t>
            </a:r>
            <a:r>
              <a:rPr lang="en-US" sz="1600" dirty="0" smtClean="0"/>
              <a:t>2010 </a:t>
            </a:r>
            <a:r>
              <a:rPr lang="en-US" sz="1600" dirty="0" smtClean="0"/>
              <a:t>Workshop</a:t>
            </a:r>
            <a:br>
              <a:rPr lang="en-US" sz="1600" dirty="0" smtClean="0"/>
            </a:br>
            <a:r>
              <a:rPr lang="en-US" sz="1600" dirty="0" smtClean="0"/>
              <a:t>Bridging </a:t>
            </a:r>
            <a:r>
              <a:rPr lang="en-US" sz="1600" dirty="0" smtClean="0"/>
              <a:t>the </a:t>
            </a:r>
            <a:r>
              <a:rPr lang="en-US" sz="1600" dirty="0" smtClean="0"/>
              <a:t>Gap</a:t>
            </a:r>
            <a:endParaRPr lang="da-DK" sz="1600" dirty="0"/>
          </a:p>
        </p:txBody>
      </p:sp>
      <p:sp>
        <p:nvSpPr>
          <p:cNvPr id="8" name="Rounded Rectangle 7"/>
          <p:cNvSpPr/>
          <p:nvPr/>
        </p:nvSpPr>
        <p:spPr>
          <a:xfrm>
            <a:off x="76200" y="838200"/>
            <a:ext cx="3200400" cy="1447800"/>
          </a:xfrm>
          <a:prstGeom prst="roundRect">
            <a:avLst/>
          </a:prstGeom>
          <a:solidFill>
            <a:schemeClr val="bg2">
              <a:lumMod val="90000"/>
            </a:schemeClr>
          </a:solidFill>
          <a:ln>
            <a:headEnd type="none" w="med" len="med"/>
            <a:tailEnd type="triangle" w="lg" len="lg"/>
          </a:ln>
        </p:spPr>
        <p:style>
          <a:lnRef idx="2">
            <a:schemeClr val="dk1"/>
          </a:lnRef>
          <a:fillRef idx="1">
            <a:schemeClr val="lt1"/>
          </a:fillRef>
          <a:effectRef idx="0">
            <a:schemeClr val="dk1"/>
          </a:effectRef>
          <a:fontRef idx="minor">
            <a:schemeClr val="dk1"/>
          </a:fontRef>
        </p:style>
        <p:txBody>
          <a:bodyPr rtlCol="0" anchor="ctr"/>
          <a:lstStyle/>
          <a:p>
            <a:pPr algn="ctr"/>
            <a:r>
              <a:rPr lang="en-US" sz="1600" dirty="0" err="1" smtClean="0"/>
              <a:t>Gridorbit</a:t>
            </a:r>
            <a:r>
              <a:rPr lang="en-US" sz="1600" dirty="0" smtClean="0"/>
              <a:t> </a:t>
            </a:r>
            <a:r>
              <a:rPr lang="en-US" sz="1600" dirty="0" smtClean="0"/>
              <a:t>public display: Providing grid awareness in a biology </a:t>
            </a:r>
            <a:r>
              <a:rPr lang="en-US" sz="1600" dirty="0" smtClean="0"/>
              <a:t>laboratory</a:t>
            </a:r>
            <a:br>
              <a:rPr lang="en-US" sz="1600" dirty="0" smtClean="0"/>
            </a:br>
            <a:r>
              <a:rPr lang="en-US" sz="1600" dirty="0" smtClean="0"/>
              <a:t>CHI 2010 Poster</a:t>
            </a:r>
          </a:p>
        </p:txBody>
      </p:sp>
      <p:pic>
        <p:nvPicPr>
          <p:cNvPr id="12" name="Picture 11" descr="http://www1.itu.dk/graphics/ITU-library/Intranet/Billeder/Kommunikationsafdelingen/Powerpoint%20skabeloner/IT-University-of-Copenhagen-bj%E6lke-%28ENG%29-HORISONTAL.gif"/>
          <p:cNvPicPr>
            <a:picLocks noChangeAspect="1" noChangeArrowheads="1"/>
          </p:cNvPicPr>
          <p:nvPr/>
        </p:nvPicPr>
        <p:blipFill>
          <a:blip r:embed="rId4" cstate="print"/>
          <a:srcRect/>
          <a:stretch>
            <a:fillRect/>
          </a:stretch>
        </p:blipFill>
        <p:spPr bwMode="auto">
          <a:xfrm>
            <a:off x="0" y="6498000"/>
            <a:ext cx="2498827" cy="360000"/>
          </a:xfrm>
          <a:prstGeom prst="rect">
            <a:avLst/>
          </a:prstGeom>
          <a:noFill/>
        </p:spPr>
      </p:pic>
      <p:sp>
        <p:nvSpPr>
          <p:cNvPr id="14" name="Rounded Rectangle 13"/>
          <p:cNvSpPr/>
          <p:nvPr/>
        </p:nvSpPr>
        <p:spPr>
          <a:xfrm>
            <a:off x="76200" y="2438400"/>
            <a:ext cx="3200400" cy="1447800"/>
          </a:xfrm>
          <a:prstGeom prst="roundRect">
            <a:avLst/>
          </a:prstGeom>
          <a:solidFill>
            <a:schemeClr val="bg2">
              <a:lumMod val="90000"/>
            </a:schemeClr>
          </a:solidFill>
          <a:ln>
            <a:headEnd type="none" w="med" len="med"/>
            <a:tailEnd type="triangle" w="lg" len="lg"/>
          </a:ln>
        </p:spPr>
        <p:style>
          <a:lnRef idx="2">
            <a:schemeClr val="dk1"/>
          </a:lnRef>
          <a:fillRef idx="1">
            <a:schemeClr val="lt1"/>
          </a:fillRef>
          <a:effectRef idx="0">
            <a:schemeClr val="dk1"/>
          </a:effectRef>
          <a:fontRef idx="minor">
            <a:schemeClr val="dk1"/>
          </a:fontRef>
        </p:style>
        <p:txBody>
          <a:bodyPr rtlCol="0" anchor="ctr"/>
          <a:lstStyle/>
          <a:p>
            <a:pPr algn="ctr"/>
            <a:r>
              <a:rPr lang="en-US" sz="1600" dirty="0" smtClean="0"/>
              <a:t>GridOrbit </a:t>
            </a:r>
            <a:r>
              <a:rPr lang="en-US" sz="1600" dirty="0" smtClean="0"/>
              <a:t>– An Awareness System Supporting </a:t>
            </a:r>
            <a:r>
              <a:rPr lang="en-US" sz="1600" dirty="0" smtClean="0"/>
              <a:t>the Adoption </a:t>
            </a:r>
            <a:r>
              <a:rPr lang="en-US" sz="1600" dirty="0" smtClean="0"/>
              <a:t>of a Volunteer </a:t>
            </a:r>
            <a:r>
              <a:rPr lang="en-US" sz="1600" dirty="0" smtClean="0"/>
              <a:t>Computing Infrastructure</a:t>
            </a:r>
            <a:br>
              <a:rPr lang="en-US" sz="1600" dirty="0" smtClean="0"/>
            </a:br>
            <a:r>
              <a:rPr lang="en-US" sz="1600" dirty="0" smtClean="0"/>
              <a:t>CHI 2011 In Submission</a:t>
            </a:r>
          </a:p>
        </p:txBody>
      </p:sp>
      <p:sp>
        <p:nvSpPr>
          <p:cNvPr id="15" name="Rectangle 14"/>
          <p:cNvSpPr/>
          <p:nvPr/>
        </p:nvSpPr>
        <p:spPr>
          <a:xfrm>
            <a:off x="8763000" y="6525601"/>
            <a:ext cx="419489" cy="369332"/>
          </a:xfrm>
          <a:prstGeom prst="rect">
            <a:avLst/>
          </a:prstGeom>
        </p:spPr>
        <p:txBody>
          <a:bodyPr wrap="square">
            <a:spAutoFit/>
          </a:bodyPr>
          <a:lstStyle/>
          <a:p>
            <a:r>
              <a:rPr lang="da-DK" dirty="0" smtClean="0"/>
              <a:t>31</a:t>
            </a:r>
            <a:endParaRPr lang="da-DK"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da-DK" dirty="0" smtClean="0"/>
              <a:t>How is this different from other data visualization?</a:t>
            </a:r>
            <a:endParaRPr lang="da-DK" dirty="0"/>
          </a:p>
        </p:txBody>
      </p:sp>
      <p:sp>
        <p:nvSpPr>
          <p:cNvPr id="3" name="Content Placeholder 2"/>
          <p:cNvSpPr>
            <a:spLocks noGrp="1"/>
          </p:cNvSpPr>
          <p:nvPr>
            <p:ph idx="1"/>
          </p:nvPr>
        </p:nvSpPr>
        <p:spPr/>
        <p:txBody>
          <a:bodyPr/>
          <a:lstStyle/>
          <a:p>
            <a:r>
              <a:rPr lang="da-DK" dirty="0" smtClean="0"/>
              <a:t>Long term engagements</a:t>
            </a:r>
          </a:p>
          <a:p>
            <a:r>
              <a:rPr lang="da-DK" dirty="0" smtClean="0"/>
              <a:t>Peripherical feedback channel</a:t>
            </a:r>
          </a:p>
          <a:p>
            <a:r>
              <a:rPr lang="da-DK" dirty="0" smtClean="0"/>
              <a:t>Aimed at: activity, unexpected behavior, breakdown.</a:t>
            </a:r>
          </a:p>
        </p:txBody>
      </p:sp>
      <p:pic>
        <p:nvPicPr>
          <p:cNvPr id="4" name="Picture 3" descr="http://www1.itu.dk/graphics/ITU-library/Intranet/Billeder/Kommunikationsafdelingen/Powerpoint%20skabeloner/IT-University-of-Copenhagen-bj%E6lke-%28ENG%29-HORISONTAL.gif"/>
          <p:cNvPicPr>
            <a:picLocks noChangeAspect="1" noChangeArrowheads="1"/>
          </p:cNvPicPr>
          <p:nvPr/>
        </p:nvPicPr>
        <p:blipFill>
          <a:blip r:embed="rId2" cstate="print"/>
          <a:srcRect/>
          <a:stretch>
            <a:fillRect/>
          </a:stretch>
        </p:blipFill>
        <p:spPr bwMode="auto">
          <a:xfrm>
            <a:off x="0" y="6498000"/>
            <a:ext cx="2498827" cy="360000"/>
          </a:xfrm>
          <a:prstGeom prst="rect">
            <a:avLst/>
          </a:prstGeom>
          <a:noFill/>
        </p:spPr>
      </p:pic>
      <p:sp>
        <p:nvSpPr>
          <p:cNvPr id="5" name="Rectangle 4"/>
          <p:cNvSpPr/>
          <p:nvPr/>
        </p:nvSpPr>
        <p:spPr>
          <a:xfrm>
            <a:off x="8763000" y="6525601"/>
            <a:ext cx="419489" cy="369332"/>
          </a:xfrm>
          <a:prstGeom prst="rect">
            <a:avLst/>
          </a:prstGeom>
        </p:spPr>
        <p:txBody>
          <a:bodyPr wrap="square">
            <a:spAutoFit/>
          </a:bodyPr>
          <a:lstStyle/>
          <a:p>
            <a:r>
              <a:rPr lang="da-DK" dirty="0" smtClean="0"/>
              <a:t>28</a:t>
            </a:r>
            <a:endParaRPr lang="da-DK" dirty="0"/>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da-DK" dirty="0" smtClean="0"/>
              <a:t>Adoption of Voluntary Grids</a:t>
            </a:r>
            <a:endParaRPr lang="da-DK" dirty="0"/>
          </a:p>
        </p:txBody>
      </p:sp>
      <p:sp>
        <p:nvSpPr>
          <p:cNvPr id="7" name="Content Placeholder 6"/>
          <p:cNvSpPr>
            <a:spLocks noGrp="1"/>
          </p:cNvSpPr>
          <p:nvPr>
            <p:ph idx="1"/>
          </p:nvPr>
        </p:nvSpPr>
        <p:spPr/>
        <p:txBody>
          <a:bodyPr/>
          <a:lstStyle/>
          <a:p>
            <a:r>
              <a:rPr lang="da-DK" dirty="0" smtClean="0"/>
              <a:t>Word of Mouth</a:t>
            </a:r>
          </a:p>
          <a:p>
            <a:r>
              <a:rPr lang="da-DK" dirty="0" smtClean="0"/>
              <a:t>Altruist Image</a:t>
            </a:r>
          </a:p>
          <a:p>
            <a:r>
              <a:rPr lang="da-DK" dirty="0" smtClean="0"/>
              <a:t>Personal Feedback</a:t>
            </a:r>
          </a:p>
          <a:p>
            <a:r>
              <a:rPr lang="da-DK" dirty="0" smtClean="0"/>
              <a:t>Teaming</a:t>
            </a:r>
            <a:br>
              <a:rPr lang="da-DK" dirty="0" smtClean="0"/>
            </a:br>
            <a:r>
              <a:rPr lang="da-DK" dirty="0" smtClean="0"/>
              <a:t>(geographically, project, teams)</a:t>
            </a:r>
          </a:p>
          <a:p>
            <a:r>
              <a:rPr lang="da-DK" dirty="0" smtClean="0"/>
              <a:t>Hand-outs</a:t>
            </a:r>
            <a:br>
              <a:rPr lang="da-DK" dirty="0" smtClean="0"/>
            </a:br>
            <a:r>
              <a:rPr lang="da-DK" dirty="0" smtClean="0"/>
              <a:t>(wallpapers, screensavers, </a:t>
            </a:r>
          </a:p>
          <a:p>
            <a:r>
              <a:rPr lang="da-DK" dirty="0" smtClean="0"/>
              <a:t>Social Media</a:t>
            </a:r>
          </a:p>
        </p:txBody>
      </p:sp>
      <p:graphicFrame>
        <p:nvGraphicFramePr>
          <p:cNvPr id="5" name="Content Placeholder 3"/>
          <p:cNvGraphicFramePr>
            <a:graphicFrameLocks/>
          </p:cNvGraphicFramePr>
          <p:nvPr/>
        </p:nvGraphicFramePr>
        <p:xfrm flipH="1">
          <a:off x="0" y="304800"/>
          <a:ext cx="2023480" cy="11128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descr="http://www1.itu.dk/graphics/ITU-library/Intranet/Billeder/Kommunikationsafdelingen/Powerpoint%20skabeloner/IT-University-of-Copenhagen-bj%E6lke-%28ENG%29-HORISONTAL.gif"/>
          <p:cNvPicPr>
            <a:picLocks noChangeAspect="1" noChangeArrowheads="1"/>
          </p:cNvPicPr>
          <p:nvPr/>
        </p:nvPicPr>
        <p:blipFill>
          <a:blip r:embed="rId8" cstate="print"/>
          <a:srcRect/>
          <a:stretch>
            <a:fillRect/>
          </a:stretch>
        </p:blipFill>
        <p:spPr bwMode="auto">
          <a:xfrm>
            <a:off x="0" y="6498000"/>
            <a:ext cx="2498827" cy="360000"/>
          </a:xfrm>
          <a:prstGeom prst="rect">
            <a:avLst/>
          </a:prstGeom>
          <a:noFill/>
        </p:spPr>
      </p:pic>
      <p:pic>
        <p:nvPicPr>
          <p:cNvPr id="4100" name="Picture 4"/>
          <p:cNvPicPr>
            <a:picLocks noChangeAspect="1" noChangeArrowheads="1"/>
          </p:cNvPicPr>
          <p:nvPr/>
        </p:nvPicPr>
        <p:blipFill>
          <a:blip r:embed="rId9" cstate="print"/>
          <a:srcRect/>
          <a:stretch>
            <a:fillRect/>
          </a:stretch>
        </p:blipFill>
        <p:spPr bwMode="auto">
          <a:xfrm>
            <a:off x="6400800" y="1295400"/>
            <a:ext cx="2449658" cy="5257800"/>
          </a:xfrm>
          <a:prstGeom prst="rect">
            <a:avLst/>
          </a:prstGeom>
          <a:noFill/>
          <a:ln w="9525">
            <a:noFill/>
            <a:miter lim="800000"/>
            <a:headEnd/>
            <a:tailEnd/>
          </a:ln>
        </p:spPr>
      </p:pic>
      <p:pic>
        <p:nvPicPr>
          <p:cNvPr id="4101" name="Picture 5"/>
          <p:cNvPicPr>
            <a:picLocks noChangeAspect="1" noChangeArrowheads="1"/>
          </p:cNvPicPr>
          <p:nvPr/>
        </p:nvPicPr>
        <p:blipFill>
          <a:blip r:embed="rId10" cstate="print"/>
          <a:srcRect/>
          <a:stretch>
            <a:fillRect/>
          </a:stretch>
        </p:blipFill>
        <p:spPr bwMode="auto">
          <a:xfrm>
            <a:off x="4038600" y="1295400"/>
            <a:ext cx="1943100" cy="463942"/>
          </a:xfrm>
          <a:prstGeom prst="rect">
            <a:avLst/>
          </a:prstGeom>
          <a:noFill/>
          <a:ln w="9525">
            <a:noFill/>
            <a:miter lim="800000"/>
            <a:headEnd/>
            <a:tailEnd/>
          </a:ln>
        </p:spPr>
      </p:pic>
      <p:pic>
        <p:nvPicPr>
          <p:cNvPr id="4103" name="Picture 7" descr="http://cuongdang.info/wp-content/uploads/2010/05/setiathome_sah_logo.jpg"/>
          <p:cNvPicPr>
            <a:picLocks noChangeAspect="1" noChangeArrowheads="1"/>
          </p:cNvPicPr>
          <p:nvPr/>
        </p:nvPicPr>
        <p:blipFill>
          <a:blip r:embed="rId11" cstate="print"/>
          <a:srcRect/>
          <a:stretch>
            <a:fillRect/>
          </a:stretch>
        </p:blipFill>
        <p:spPr bwMode="auto">
          <a:xfrm>
            <a:off x="4141193" y="1752600"/>
            <a:ext cx="1737914" cy="530226"/>
          </a:xfrm>
          <a:prstGeom prst="rect">
            <a:avLst/>
          </a:prstGeom>
          <a:noFill/>
        </p:spPr>
      </p:pic>
      <p:sp>
        <p:nvSpPr>
          <p:cNvPr id="12" name="Rectangle 11"/>
          <p:cNvSpPr/>
          <p:nvPr/>
        </p:nvSpPr>
        <p:spPr>
          <a:xfrm>
            <a:off x="8880025" y="6525601"/>
            <a:ext cx="226264" cy="369332"/>
          </a:xfrm>
          <a:prstGeom prst="rect">
            <a:avLst/>
          </a:prstGeom>
        </p:spPr>
        <p:txBody>
          <a:bodyPr wrap="square">
            <a:spAutoFit/>
          </a:bodyPr>
          <a:lstStyle/>
          <a:p>
            <a:r>
              <a:rPr lang="da-DK" dirty="0" smtClean="0"/>
              <a:t>8</a:t>
            </a:r>
            <a:endParaRPr lang="da-DK" dirty="0"/>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da-DK" dirty="0" smtClean="0"/>
              <a:t>Appropriable Infrastructures</a:t>
            </a:r>
            <a:endParaRPr lang="da-DK" dirty="0"/>
          </a:p>
        </p:txBody>
      </p:sp>
      <p:sp>
        <p:nvSpPr>
          <p:cNvPr id="3" name="Content Placeholder 2"/>
          <p:cNvSpPr>
            <a:spLocks noGrp="1"/>
          </p:cNvSpPr>
          <p:nvPr>
            <p:ph idx="1"/>
          </p:nvPr>
        </p:nvSpPr>
        <p:spPr/>
        <p:txBody>
          <a:bodyPr>
            <a:normAutofit/>
          </a:bodyPr>
          <a:lstStyle/>
          <a:p>
            <a:r>
              <a:rPr lang="da-DK" dirty="0" smtClean="0"/>
              <a:t>Mainwaring et al.:</a:t>
            </a:r>
          </a:p>
          <a:p>
            <a:pPr lvl="1"/>
            <a:r>
              <a:rPr lang="en-US" dirty="0" smtClean="0"/>
              <a:t>Build and express their identities</a:t>
            </a:r>
          </a:p>
          <a:p>
            <a:r>
              <a:rPr lang="da-DK" dirty="0" smtClean="0"/>
              <a:t>Dourish et al.:</a:t>
            </a:r>
          </a:p>
          <a:p>
            <a:pPr lvl="1"/>
            <a:r>
              <a:rPr lang="en-US" dirty="0" smtClean="0"/>
              <a:t>Preserve visibility</a:t>
            </a:r>
          </a:p>
          <a:p>
            <a:pPr lvl="1"/>
            <a:r>
              <a:rPr lang="en-US" dirty="0" smtClean="0"/>
              <a:t>Support for multiple perspectives on information</a:t>
            </a:r>
          </a:p>
          <a:p>
            <a:pPr lvl="1"/>
            <a:r>
              <a:rPr lang="en-US" dirty="0" smtClean="0"/>
              <a:t>Make information sharing an </a:t>
            </a:r>
            <a:r>
              <a:rPr lang="da-DK" dirty="0" smtClean="0"/>
              <a:t>application matter.</a:t>
            </a:r>
          </a:p>
        </p:txBody>
      </p:sp>
      <p:pic>
        <p:nvPicPr>
          <p:cNvPr id="4" name="Picture 3" descr="http://www1.itu.dk/graphics/ITU-library/Intranet/Billeder/Kommunikationsafdelingen/Powerpoint%20skabeloner/IT-University-of-Copenhagen-bj%E6lke-%28ENG%29-HORISONTAL.gif"/>
          <p:cNvPicPr>
            <a:picLocks noChangeAspect="1" noChangeArrowheads="1"/>
          </p:cNvPicPr>
          <p:nvPr/>
        </p:nvPicPr>
        <p:blipFill>
          <a:blip r:embed="rId3" cstate="print"/>
          <a:srcRect/>
          <a:stretch>
            <a:fillRect/>
          </a:stretch>
        </p:blipFill>
        <p:spPr bwMode="auto">
          <a:xfrm>
            <a:off x="0" y="6498000"/>
            <a:ext cx="2498827" cy="360000"/>
          </a:xfrm>
          <a:prstGeom prst="rect">
            <a:avLst/>
          </a:prstGeom>
          <a:noFill/>
        </p:spPr>
      </p:pic>
      <p:graphicFrame>
        <p:nvGraphicFramePr>
          <p:cNvPr id="6" name="Content Placeholder 3"/>
          <p:cNvGraphicFramePr>
            <a:graphicFrameLocks/>
          </p:cNvGraphicFramePr>
          <p:nvPr/>
        </p:nvGraphicFramePr>
        <p:xfrm flipH="1">
          <a:off x="0" y="304800"/>
          <a:ext cx="2023480" cy="111283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Rectangle 6"/>
          <p:cNvSpPr/>
          <p:nvPr/>
        </p:nvSpPr>
        <p:spPr>
          <a:xfrm>
            <a:off x="8880025" y="6525601"/>
            <a:ext cx="226264" cy="369332"/>
          </a:xfrm>
          <a:prstGeom prst="rect">
            <a:avLst/>
          </a:prstGeom>
        </p:spPr>
        <p:txBody>
          <a:bodyPr wrap="square">
            <a:spAutoFit/>
          </a:bodyPr>
          <a:lstStyle/>
          <a:p>
            <a:r>
              <a:rPr lang="da-DK" dirty="0" smtClean="0"/>
              <a:t>9</a:t>
            </a:r>
            <a:endParaRPr lang="da-DK" dirty="0"/>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da-DK" dirty="0" smtClean="0"/>
              <a:t>Seamful Design</a:t>
            </a:r>
            <a:endParaRPr lang="da-DK" dirty="0"/>
          </a:p>
        </p:txBody>
      </p:sp>
      <p:sp>
        <p:nvSpPr>
          <p:cNvPr id="3" name="Content Placeholder 2"/>
          <p:cNvSpPr>
            <a:spLocks noGrp="1"/>
          </p:cNvSpPr>
          <p:nvPr>
            <p:ph idx="1"/>
          </p:nvPr>
        </p:nvSpPr>
        <p:spPr/>
        <p:txBody>
          <a:bodyPr/>
          <a:lstStyle/>
          <a:p>
            <a:r>
              <a:rPr lang="da-DK" dirty="0" smtClean="0"/>
              <a:t>Chalmers et al.:</a:t>
            </a:r>
          </a:p>
          <a:p>
            <a:pPr lvl="1"/>
            <a:r>
              <a:rPr lang="da-DK" dirty="0" smtClean="0"/>
              <a:t>Limits of sensing technologies: Seams</a:t>
            </a:r>
          </a:p>
          <a:p>
            <a:pPr lvl="1"/>
            <a:r>
              <a:rPr lang="da-DK" dirty="0" smtClean="0"/>
              <a:t>Accuracy and certainty</a:t>
            </a:r>
          </a:p>
          <a:p>
            <a:pPr lvl="1"/>
            <a:r>
              <a:rPr lang="da-DK" dirty="0" smtClean="0"/>
              <a:t>Designers ”hide” the seams and resort to default options</a:t>
            </a:r>
          </a:p>
          <a:p>
            <a:pPr lvl="1"/>
            <a:r>
              <a:rPr lang="da-DK" dirty="0" smtClean="0"/>
              <a:t>Beautiful Seams: users reflect on the seams and adjust their own behavior.</a:t>
            </a:r>
          </a:p>
        </p:txBody>
      </p:sp>
      <p:pic>
        <p:nvPicPr>
          <p:cNvPr id="4" name="Picture 3" descr="http://www1.itu.dk/graphics/ITU-library/Intranet/Billeder/Kommunikationsafdelingen/Powerpoint%20skabeloner/IT-University-of-Copenhagen-bj%E6lke-%28ENG%29-HORISONTAL.gif"/>
          <p:cNvPicPr>
            <a:picLocks noChangeAspect="1" noChangeArrowheads="1"/>
          </p:cNvPicPr>
          <p:nvPr/>
        </p:nvPicPr>
        <p:blipFill>
          <a:blip r:embed="rId3" cstate="print"/>
          <a:srcRect/>
          <a:stretch>
            <a:fillRect/>
          </a:stretch>
        </p:blipFill>
        <p:spPr bwMode="auto">
          <a:xfrm>
            <a:off x="0" y="6498000"/>
            <a:ext cx="2498827" cy="360000"/>
          </a:xfrm>
          <a:prstGeom prst="rect">
            <a:avLst/>
          </a:prstGeom>
          <a:noFill/>
        </p:spPr>
      </p:pic>
      <p:graphicFrame>
        <p:nvGraphicFramePr>
          <p:cNvPr id="6" name="Content Placeholder 3"/>
          <p:cNvGraphicFramePr>
            <a:graphicFrameLocks/>
          </p:cNvGraphicFramePr>
          <p:nvPr/>
        </p:nvGraphicFramePr>
        <p:xfrm flipH="1">
          <a:off x="0" y="304800"/>
          <a:ext cx="2023480" cy="111283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Rectangle 6"/>
          <p:cNvSpPr/>
          <p:nvPr/>
        </p:nvSpPr>
        <p:spPr>
          <a:xfrm>
            <a:off x="8763000" y="6525601"/>
            <a:ext cx="419489" cy="369332"/>
          </a:xfrm>
          <a:prstGeom prst="rect">
            <a:avLst/>
          </a:prstGeom>
        </p:spPr>
        <p:txBody>
          <a:bodyPr wrap="square">
            <a:spAutoFit/>
          </a:bodyPr>
          <a:lstStyle/>
          <a:p>
            <a:r>
              <a:rPr lang="da-DK" dirty="0" smtClean="0"/>
              <a:t>10</a:t>
            </a:r>
            <a:endParaRPr lang="da-DK" dirty="0"/>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da-DK" dirty="0" smtClean="0"/>
              <a:t>Intelligbility</a:t>
            </a:r>
            <a:endParaRPr lang="da-DK" dirty="0"/>
          </a:p>
        </p:txBody>
      </p:sp>
      <p:sp>
        <p:nvSpPr>
          <p:cNvPr id="3" name="Content Placeholder 2"/>
          <p:cNvSpPr>
            <a:spLocks noGrp="1"/>
          </p:cNvSpPr>
          <p:nvPr>
            <p:ph idx="1"/>
          </p:nvPr>
        </p:nvSpPr>
        <p:spPr/>
        <p:txBody>
          <a:bodyPr/>
          <a:lstStyle/>
          <a:p>
            <a:r>
              <a:rPr lang="en-US" dirty="0" smtClean="0"/>
              <a:t>Automatically generated explanations.</a:t>
            </a:r>
          </a:p>
          <a:p>
            <a:r>
              <a:rPr lang="en-US" dirty="0" smtClean="0"/>
              <a:t>Increasing trust, acceptance and adoption.</a:t>
            </a:r>
          </a:p>
          <a:p>
            <a:r>
              <a:rPr lang="da-DK" i="1" dirty="0" smtClean="0"/>
              <a:t>why</a:t>
            </a:r>
            <a:r>
              <a:rPr lang="da-DK" dirty="0" smtClean="0"/>
              <a:t> and </a:t>
            </a:r>
            <a:r>
              <a:rPr lang="en-US" i="1" dirty="0" smtClean="0"/>
              <a:t>why not</a:t>
            </a:r>
            <a:r>
              <a:rPr lang="en-US" dirty="0" smtClean="0"/>
              <a:t> questions provide the most benefit: understanding and trust.</a:t>
            </a:r>
            <a:endParaRPr lang="da-DK" dirty="0"/>
          </a:p>
        </p:txBody>
      </p:sp>
      <p:pic>
        <p:nvPicPr>
          <p:cNvPr id="4" name="Picture 3" descr="http://www1.itu.dk/graphics/ITU-library/Intranet/Billeder/Kommunikationsafdelingen/Powerpoint%20skabeloner/IT-University-of-Copenhagen-bj%E6lke-%28ENG%29-HORISONTAL.gif"/>
          <p:cNvPicPr>
            <a:picLocks noChangeAspect="1" noChangeArrowheads="1"/>
          </p:cNvPicPr>
          <p:nvPr/>
        </p:nvPicPr>
        <p:blipFill>
          <a:blip r:embed="rId2" cstate="print"/>
          <a:srcRect/>
          <a:stretch>
            <a:fillRect/>
          </a:stretch>
        </p:blipFill>
        <p:spPr bwMode="auto">
          <a:xfrm>
            <a:off x="0" y="6498000"/>
            <a:ext cx="2498827" cy="360000"/>
          </a:xfrm>
          <a:prstGeom prst="rect">
            <a:avLst/>
          </a:prstGeom>
          <a:noFill/>
        </p:spPr>
      </p:pic>
      <p:graphicFrame>
        <p:nvGraphicFramePr>
          <p:cNvPr id="5" name="Content Placeholder 3"/>
          <p:cNvGraphicFramePr>
            <a:graphicFrameLocks/>
          </p:cNvGraphicFramePr>
          <p:nvPr/>
        </p:nvGraphicFramePr>
        <p:xfrm flipH="1">
          <a:off x="0" y="304800"/>
          <a:ext cx="2023480" cy="11128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Rectangle 5"/>
          <p:cNvSpPr/>
          <p:nvPr/>
        </p:nvSpPr>
        <p:spPr>
          <a:xfrm>
            <a:off x="8763000" y="6525601"/>
            <a:ext cx="419489" cy="369332"/>
          </a:xfrm>
          <a:prstGeom prst="rect">
            <a:avLst/>
          </a:prstGeom>
        </p:spPr>
        <p:txBody>
          <a:bodyPr wrap="square">
            <a:spAutoFit/>
          </a:bodyPr>
          <a:lstStyle/>
          <a:p>
            <a:r>
              <a:rPr lang="da-DK" dirty="0" smtClean="0"/>
              <a:t>11</a:t>
            </a:r>
            <a:endParaRPr lang="da-DK" dirty="0"/>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da-DK" dirty="0" smtClean="0"/>
              <a:t>Awareness Systems</a:t>
            </a:r>
            <a:endParaRPr lang="da-DK" dirty="0"/>
          </a:p>
        </p:txBody>
      </p:sp>
      <p:sp>
        <p:nvSpPr>
          <p:cNvPr id="3" name="Content Placeholder 2"/>
          <p:cNvSpPr>
            <a:spLocks noGrp="1"/>
          </p:cNvSpPr>
          <p:nvPr>
            <p:ph idx="1"/>
          </p:nvPr>
        </p:nvSpPr>
        <p:spPr/>
        <p:txBody>
          <a:bodyPr/>
          <a:lstStyle/>
          <a:p>
            <a:endParaRPr lang="da-DK"/>
          </a:p>
        </p:txBody>
      </p:sp>
      <p:pic>
        <p:nvPicPr>
          <p:cNvPr id="4" name="Picture 3" descr="http://www1.itu.dk/graphics/ITU-library/Intranet/Billeder/Kommunikationsafdelingen/Powerpoint%20skabeloner/IT-University-of-Copenhagen-bj%E6lke-%28ENG%29-HORISONTAL.gif"/>
          <p:cNvPicPr>
            <a:picLocks noChangeAspect="1" noChangeArrowheads="1"/>
          </p:cNvPicPr>
          <p:nvPr/>
        </p:nvPicPr>
        <p:blipFill>
          <a:blip r:embed="rId2" cstate="print"/>
          <a:srcRect/>
          <a:stretch>
            <a:fillRect/>
          </a:stretch>
        </p:blipFill>
        <p:spPr bwMode="auto">
          <a:xfrm>
            <a:off x="0" y="6498000"/>
            <a:ext cx="2498827" cy="360000"/>
          </a:xfrm>
          <a:prstGeom prst="rect">
            <a:avLst/>
          </a:prstGeom>
          <a:noFill/>
        </p:spPr>
      </p:pic>
      <p:graphicFrame>
        <p:nvGraphicFramePr>
          <p:cNvPr id="5" name="Content Placeholder 3"/>
          <p:cNvGraphicFramePr>
            <a:graphicFrameLocks/>
          </p:cNvGraphicFramePr>
          <p:nvPr/>
        </p:nvGraphicFramePr>
        <p:xfrm flipH="1">
          <a:off x="0" y="304800"/>
          <a:ext cx="2023480" cy="11128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Rectangle 5"/>
          <p:cNvSpPr/>
          <p:nvPr/>
        </p:nvSpPr>
        <p:spPr>
          <a:xfrm>
            <a:off x="8763000" y="6525601"/>
            <a:ext cx="419489" cy="369332"/>
          </a:xfrm>
          <a:prstGeom prst="rect">
            <a:avLst/>
          </a:prstGeom>
        </p:spPr>
        <p:txBody>
          <a:bodyPr wrap="square">
            <a:spAutoFit/>
          </a:bodyPr>
          <a:lstStyle/>
          <a:p>
            <a:r>
              <a:rPr lang="da-DK" dirty="0" smtClean="0"/>
              <a:t>12</a:t>
            </a:r>
            <a:endParaRPr lang="da-DK" dirty="0"/>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858</TotalTime>
  <Words>2622</Words>
  <Application>Microsoft Office PowerPoint</Application>
  <PresentationFormat>On-screen Show (4:3)</PresentationFormat>
  <Paragraphs>471</Paragraphs>
  <Slides>44</Slides>
  <Notes>32</Notes>
  <HiddenSlides>9</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44</vt:i4>
      </vt:variant>
    </vt:vector>
  </HeadingPairs>
  <TitlesOfParts>
    <vt:vector size="46" baseType="lpstr">
      <vt:lpstr>Office Theme</vt:lpstr>
      <vt:lpstr>Adobe Acrobat Document</vt:lpstr>
      <vt:lpstr>Slide 1</vt:lpstr>
      <vt:lpstr>Mini-Grid (local volunteer computing)</vt:lpstr>
      <vt:lpstr>Slide 3</vt:lpstr>
      <vt:lpstr>Slide 4</vt:lpstr>
      <vt:lpstr>Invisibility of Infrastructures</vt:lpstr>
      <vt:lpstr>Infrastructure Awareness</vt:lpstr>
      <vt:lpstr>Slide 7</vt:lpstr>
      <vt:lpstr>Related Work</vt:lpstr>
      <vt:lpstr>Research Approach</vt:lpstr>
      <vt:lpstr>Contributions</vt:lpstr>
      <vt:lpstr>Slide 11</vt:lpstr>
      <vt:lpstr>Slide 12</vt:lpstr>
      <vt:lpstr>GridOrbit public display</vt:lpstr>
      <vt:lpstr>Slide 14</vt:lpstr>
      <vt:lpstr>Slide 15</vt:lpstr>
      <vt:lpstr>Slide 16</vt:lpstr>
      <vt:lpstr>GridOrbit notification system</vt:lpstr>
      <vt:lpstr>Motivational Strategies</vt:lpstr>
      <vt:lpstr>Slide 19</vt:lpstr>
      <vt:lpstr>Deployment Results</vt:lpstr>
      <vt:lpstr>Slide 21</vt:lpstr>
      <vt:lpstr>Slide 22</vt:lpstr>
      <vt:lpstr>Slide 23</vt:lpstr>
      <vt:lpstr>Foundations</vt:lpstr>
      <vt:lpstr>Awareness Model</vt:lpstr>
      <vt:lpstr>Slide 26</vt:lpstr>
      <vt:lpstr>Slide 27</vt:lpstr>
      <vt:lpstr>Slide 28</vt:lpstr>
      <vt:lpstr>Design Space</vt:lpstr>
      <vt:lpstr>Slide 30</vt:lpstr>
      <vt:lpstr>Design Reflections</vt:lpstr>
      <vt:lpstr>AM Cards Technique</vt:lpstr>
      <vt:lpstr>Slide 33</vt:lpstr>
      <vt:lpstr>AMC – Closure</vt:lpstr>
      <vt:lpstr>AMC Results</vt:lpstr>
      <vt:lpstr>How is it different from other Awareness Systems?</vt:lpstr>
      <vt:lpstr>Future Work</vt:lpstr>
      <vt:lpstr>Slide 38</vt:lpstr>
      <vt:lpstr>How is this different from other data visualization?</vt:lpstr>
      <vt:lpstr>Adoption of Voluntary Grids</vt:lpstr>
      <vt:lpstr>Appropriable Infrastructures</vt:lpstr>
      <vt:lpstr>Seamful Design</vt:lpstr>
      <vt:lpstr>Intelligbility</vt:lpstr>
      <vt:lpstr>Awareness Systems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
  <cp:lastModifiedBy>jdhr</cp:lastModifiedBy>
  <cp:revision>178</cp:revision>
  <dcterms:created xsi:type="dcterms:W3CDTF">2006-08-16T00:00:00Z</dcterms:created>
  <dcterms:modified xsi:type="dcterms:W3CDTF">2010-09-26T13:48:14Z</dcterms:modified>
</cp:coreProperties>
</file>